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3.jpg" ContentType="image/gif"/>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82"/>
  </p:notesMasterIdLst>
  <p:handoutMasterIdLst>
    <p:handoutMasterId r:id="rId83"/>
  </p:handoutMasterIdLst>
  <p:sldIdLst>
    <p:sldId id="256" r:id="rId2"/>
    <p:sldId id="313" r:id="rId3"/>
    <p:sldId id="314" r:id="rId4"/>
    <p:sldId id="315" r:id="rId5"/>
    <p:sldId id="316" r:id="rId6"/>
    <p:sldId id="317" r:id="rId7"/>
    <p:sldId id="318" r:id="rId8"/>
    <p:sldId id="258" r:id="rId9"/>
    <p:sldId id="319" r:id="rId10"/>
    <p:sldId id="328" r:id="rId11"/>
    <p:sldId id="320" r:id="rId12"/>
    <p:sldId id="321" r:id="rId13"/>
    <p:sldId id="322" r:id="rId14"/>
    <p:sldId id="323" r:id="rId15"/>
    <p:sldId id="324" r:id="rId16"/>
    <p:sldId id="325" r:id="rId17"/>
    <p:sldId id="326" r:id="rId18"/>
    <p:sldId id="327" r:id="rId19"/>
    <p:sldId id="329" r:id="rId20"/>
    <p:sldId id="330" r:id="rId21"/>
    <p:sldId id="331" r:id="rId22"/>
    <p:sldId id="332" r:id="rId23"/>
    <p:sldId id="333" r:id="rId24"/>
    <p:sldId id="334" r:id="rId25"/>
    <p:sldId id="335" r:id="rId26"/>
    <p:sldId id="336" r:id="rId27"/>
    <p:sldId id="337" r:id="rId28"/>
    <p:sldId id="338" r:id="rId29"/>
    <p:sldId id="339" r:id="rId30"/>
    <p:sldId id="340" r:id="rId31"/>
    <p:sldId id="290" r:id="rId32"/>
    <p:sldId id="291" r:id="rId33"/>
    <p:sldId id="292" r:id="rId34"/>
    <p:sldId id="341" r:id="rId35"/>
    <p:sldId id="294" r:id="rId36"/>
    <p:sldId id="288" r:id="rId37"/>
    <p:sldId id="289" r:id="rId38"/>
    <p:sldId id="295" r:id="rId39"/>
    <p:sldId id="307" r:id="rId40"/>
    <p:sldId id="308" r:id="rId41"/>
    <p:sldId id="309" r:id="rId42"/>
    <p:sldId id="310" r:id="rId43"/>
    <p:sldId id="297" r:id="rId44"/>
    <p:sldId id="296" r:id="rId45"/>
    <p:sldId id="311" r:id="rId46"/>
    <p:sldId id="300" r:id="rId47"/>
    <p:sldId id="298" r:id="rId48"/>
    <p:sldId id="299" r:id="rId49"/>
    <p:sldId id="312" r:id="rId50"/>
    <p:sldId id="301" r:id="rId51"/>
    <p:sldId id="302" r:id="rId52"/>
    <p:sldId id="303" r:id="rId53"/>
    <p:sldId id="304" r:id="rId54"/>
    <p:sldId id="342" r:id="rId55"/>
    <p:sldId id="305" r:id="rId56"/>
    <p:sldId id="306" r:id="rId57"/>
    <p:sldId id="344" r:id="rId58"/>
    <p:sldId id="345" r:id="rId59"/>
    <p:sldId id="346" r:id="rId60"/>
    <p:sldId id="347" r:id="rId61"/>
    <p:sldId id="348" r:id="rId62"/>
    <p:sldId id="349" r:id="rId63"/>
    <p:sldId id="350" r:id="rId64"/>
    <p:sldId id="351" r:id="rId65"/>
    <p:sldId id="352" r:id="rId66"/>
    <p:sldId id="353" r:id="rId67"/>
    <p:sldId id="354" r:id="rId68"/>
    <p:sldId id="355" r:id="rId69"/>
    <p:sldId id="356" r:id="rId70"/>
    <p:sldId id="357" r:id="rId71"/>
    <p:sldId id="358" r:id="rId72"/>
    <p:sldId id="359" r:id="rId73"/>
    <p:sldId id="360" r:id="rId74"/>
    <p:sldId id="361" r:id="rId75"/>
    <p:sldId id="362" r:id="rId76"/>
    <p:sldId id="363" r:id="rId77"/>
    <p:sldId id="364" r:id="rId78"/>
    <p:sldId id="365" r:id="rId79"/>
    <p:sldId id="366" r:id="rId80"/>
    <p:sldId id="343" r:id="rId8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1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84874" autoAdjust="0"/>
  </p:normalViewPr>
  <p:slideViewPr>
    <p:cSldViewPr>
      <p:cViewPr varScale="1">
        <p:scale>
          <a:sx n="85" d="100"/>
          <a:sy n="85" d="100"/>
        </p:scale>
        <p:origin x="768" y="56"/>
      </p:cViewPr>
      <p:guideLst>
        <p:guide orient="horz" pos="1620"/>
        <p:guide pos="2880"/>
      </p:guideLst>
    </p:cSldViewPr>
  </p:slideViewPr>
  <p:notesTextViewPr>
    <p:cViewPr>
      <p:scale>
        <a:sx n="1" d="1"/>
        <a:sy n="1" d="1"/>
      </p:scale>
      <p:origin x="0" y="0"/>
    </p:cViewPr>
  </p:notesTextViewPr>
  <p:sorterViewPr>
    <p:cViewPr>
      <p:scale>
        <a:sx n="150" d="100"/>
        <a:sy n="150" d="100"/>
      </p:scale>
      <p:origin x="0" y="-158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D1D5DB5-44C2-3F5C-E662-0BE6E3CA84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42F2A62-981F-AC2E-BEFF-C9B82B635D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A2A1F3-E523-4696-AB20-A1DCD333F28B}" type="datetimeFigureOut">
              <a:rPr lang="en-US" smtClean="0"/>
              <a:t>6/7/2024</a:t>
            </a:fld>
            <a:endParaRPr lang="en-US"/>
          </a:p>
        </p:txBody>
      </p:sp>
      <p:sp>
        <p:nvSpPr>
          <p:cNvPr id="4" name="Footer Placeholder 3">
            <a:extLst>
              <a:ext uri="{FF2B5EF4-FFF2-40B4-BE49-F238E27FC236}">
                <a16:creationId xmlns:a16="http://schemas.microsoft.com/office/drawing/2014/main" id="{235648E2-DA10-599A-2050-485C787E78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264F2E4-2476-D3C7-56AB-EE85C440C24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15AA71-83C7-416F-97E5-527CA44D0246}" type="slidenum">
              <a:rPr lang="en-US" smtClean="0"/>
              <a:t>‹#›</a:t>
            </a:fld>
            <a:endParaRPr lang="en-US"/>
          </a:p>
        </p:txBody>
      </p:sp>
    </p:spTree>
    <p:extLst>
      <p:ext uri="{BB962C8B-B14F-4D97-AF65-F5344CB8AC3E}">
        <p14:creationId xmlns:p14="http://schemas.microsoft.com/office/powerpoint/2010/main" val="13421360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714D26-ABC6-4898-87A1-CDE17D6729AF}" type="datetimeFigureOut">
              <a:rPr lang="en-US" smtClean="0"/>
              <a:t>6/7/2024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B26438-7627-41BF-AC26-05CB685B1A35}" type="slidenum">
              <a:rPr lang="en-US" smtClean="0"/>
              <a:t>‹#›</a:t>
            </a:fld>
            <a:endParaRPr lang="en-US"/>
          </a:p>
        </p:txBody>
      </p:sp>
    </p:spTree>
    <p:extLst>
      <p:ext uri="{BB962C8B-B14F-4D97-AF65-F5344CB8AC3E}">
        <p14:creationId xmlns:p14="http://schemas.microsoft.com/office/powerpoint/2010/main" val="407227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B26438-7627-41BF-AC26-05CB685B1A35}" type="slidenum">
              <a:rPr lang="en-US" smtClean="0"/>
              <a:t>1</a:t>
            </a:fld>
            <a:endParaRPr lang="en-US"/>
          </a:p>
        </p:txBody>
      </p:sp>
    </p:spTree>
    <p:extLst>
      <p:ext uri="{BB962C8B-B14F-4D97-AF65-F5344CB8AC3E}">
        <p14:creationId xmlns:p14="http://schemas.microsoft.com/office/powerpoint/2010/main" val="2295695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Định nghĩa 5. Tiện ích của tập mục X, ký hiệu là u(X), là tổng tiện ích của X trong tất cả các giao dịch</a:t>
            </a:r>
          </a:p>
          <a:p>
            <a:r>
              <a:rPr lang="en-US"/>
              <a:t>chứa X trong DB</a:t>
            </a:r>
          </a:p>
        </p:txBody>
      </p:sp>
      <p:sp>
        <p:nvSpPr>
          <p:cNvPr id="4" name="Slide Number Placeholder 3"/>
          <p:cNvSpPr>
            <a:spLocks noGrp="1"/>
          </p:cNvSpPr>
          <p:nvPr>
            <p:ph type="sldNum" sz="quarter" idx="5"/>
          </p:nvPr>
        </p:nvSpPr>
        <p:spPr/>
        <p:txBody>
          <a:bodyPr/>
          <a:lstStyle/>
          <a:p>
            <a:fld id="{5CB26438-7627-41BF-AC26-05CB685B1A35}" type="slidenum">
              <a:rPr lang="en-US" smtClean="0"/>
              <a:t>42</a:t>
            </a:fld>
            <a:endParaRPr lang="en-US"/>
          </a:p>
        </p:txBody>
      </p:sp>
    </p:spTree>
    <p:extLst>
      <p:ext uri="{BB962C8B-B14F-4D97-AF65-F5344CB8AC3E}">
        <p14:creationId xmlns:p14="http://schemas.microsoft.com/office/powerpoint/2010/main" val="2406511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B26438-7627-41BF-AC26-05CB685B1A35}" type="slidenum">
              <a:rPr lang="en-US" smtClean="0"/>
              <a:t>43</a:t>
            </a:fld>
            <a:endParaRPr lang="en-US"/>
          </a:p>
        </p:txBody>
      </p:sp>
    </p:spTree>
    <p:extLst>
      <p:ext uri="{BB962C8B-B14F-4D97-AF65-F5344CB8AC3E}">
        <p14:creationId xmlns:p14="http://schemas.microsoft.com/office/powerpoint/2010/main" val="317959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Định nghĩa 6. Công dụng của giao dịch T, ký hiệu là tu(T), là tổng hữu dụng của tất cả các mục trong T , trong đó</a:t>
            </a:r>
          </a:p>
          <a:p>
            <a:r>
              <a:rPr lang="en-US"/>
              <a:t>u(T) = ∑ i∈Tu(i,T), và tổng hữu dụng của DB là tổng về các tiện ích của tất cả các giao dịch trong DB.</a:t>
            </a:r>
          </a:p>
        </p:txBody>
      </p:sp>
      <p:sp>
        <p:nvSpPr>
          <p:cNvPr id="4" name="Slide Number Placeholder 3"/>
          <p:cNvSpPr>
            <a:spLocks noGrp="1"/>
          </p:cNvSpPr>
          <p:nvPr>
            <p:ph type="sldNum" sz="quarter" idx="5"/>
          </p:nvPr>
        </p:nvSpPr>
        <p:spPr/>
        <p:txBody>
          <a:bodyPr/>
          <a:lstStyle/>
          <a:p>
            <a:fld id="{5CB26438-7627-41BF-AC26-05CB685B1A35}" type="slidenum">
              <a:rPr lang="en-US" smtClean="0"/>
              <a:t>45</a:t>
            </a:fld>
            <a:endParaRPr lang="en-US"/>
          </a:p>
        </p:txBody>
      </p:sp>
    </p:spTree>
    <p:extLst>
      <p:ext uri="{BB962C8B-B14F-4D97-AF65-F5344CB8AC3E}">
        <p14:creationId xmlns:p14="http://schemas.microsoft.com/office/powerpoint/2010/main" val="1348180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TU = Transaction Utility (Tien ich cua giao tac) = tong cac muc * gia tri cua muc trong giao tac do</a:t>
            </a:r>
          </a:p>
          <a:p>
            <a:r>
              <a:rPr lang="pt-BR"/>
              <a:t>For example, in Fig. 1, eu(e) = 4, iu(e, T5) = 2, and u(e, T5)= iu(e, T5) × eu(e) = 2 × 4 = 8.</a:t>
            </a:r>
            <a:endParaRPr lang="en-US"/>
          </a:p>
        </p:txBody>
      </p:sp>
      <p:sp>
        <p:nvSpPr>
          <p:cNvPr id="4" name="Slide Number Placeholder 3"/>
          <p:cNvSpPr>
            <a:spLocks noGrp="1"/>
          </p:cNvSpPr>
          <p:nvPr>
            <p:ph type="sldNum" sz="quarter" idx="5"/>
          </p:nvPr>
        </p:nvSpPr>
        <p:spPr/>
        <p:txBody>
          <a:bodyPr/>
          <a:lstStyle/>
          <a:p>
            <a:fld id="{5CB26438-7627-41BF-AC26-05CB685B1A35}" type="slidenum">
              <a:rPr lang="en-US" smtClean="0"/>
              <a:t>46</a:t>
            </a:fld>
            <a:endParaRPr lang="en-US"/>
          </a:p>
        </p:txBody>
      </p:sp>
    </p:spTree>
    <p:extLst>
      <p:ext uri="{BB962C8B-B14F-4D97-AF65-F5344CB8AC3E}">
        <p14:creationId xmlns:p14="http://schemas.microsoft.com/office/powerpoint/2010/main" val="2374089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example, set {a} is a superset of {a, b, c} but the value is greater than the parent set</a:t>
            </a:r>
          </a:p>
        </p:txBody>
      </p:sp>
      <p:sp>
        <p:nvSpPr>
          <p:cNvPr id="4" name="Slide Number Placeholder 3"/>
          <p:cNvSpPr>
            <a:spLocks noGrp="1"/>
          </p:cNvSpPr>
          <p:nvPr>
            <p:ph type="sldNum" sz="quarter" idx="5"/>
          </p:nvPr>
        </p:nvSpPr>
        <p:spPr/>
        <p:txBody>
          <a:bodyPr/>
          <a:lstStyle/>
          <a:p>
            <a:fld id="{5CB26438-7627-41BF-AC26-05CB685B1A35}" type="slidenum">
              <a:rPr lang="en-US" smtClean="0"/>
              <a:t>47</a:t>
            </a:fld>
            <a:endParaRPr lang="en-US"/>
          </a:p>
        </p:txBody>
      </p:sp>
    </p:spTree>
    <p:extLst>
      <p:ext uri="{BB962C8B-B14F-4D97-AF65-F5344CB8AC3E}">
        <p14:creationId xmlns:p14="http://schemas.microsoft.com/office/powerpoint/2010/main" val="1635137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Ý tưởng chính:</a:t>
            </a:r>
            <a:r>
              <a:rPr lang="en-US"/>
              <a:t> Tính toán trên - giới hạn về tiện ích của các tập mục</a:t>
            </a:r>
          </a:p>
          <a:p>
            <a:r>
              <a:rPr lang="en-US"/>
              <a:t>(ví dụ: TWU) tôn trọng thuộc tính Apriori để có thể cắt bớt không gian tìm kiếm.</a:t>
            </a:r>
          </a:p>
        </p:txBody>
      </p:sp>
      <p:sp>
        <p:nvSpPr>
          <p:cNvPr id="4" name="Slide Number Placeholder 3"/>
          <p:cNvSpPr>
            <a:spLocks noGrp="1"/>
          </p:cNvSpPr>
          <p:nvPr>
            <p:ph type="sldNum" sz="quarter" idx="5"/>
          </p:nvPr>
        </p:nvSpPr>
        <p:spPr/>
        <p:txBody>
          <a:bodyPr/>
          <a:lstStyle/>
          <a:p>
            <a:fld id="{5CB26438-7627-41BF-AC26-05CB685B1A35}" type="slidenum">
              <a:rPr lang="en-US" smtClean="0"/>
              <a:t>48</a:t>
            </a:fld>
            <a:endParaRPr lang="en-US"/>
          </a:p>
        </p:txBody>
      </p:sp>
    </p:spTree>
    <p:extLst>
      <p:ext uri="{BB962C8B-B14F-4D97-AF65-F5344CB8AC3E}">
        <p14:creationId xmlns:p14="http://schemas.microsoft.com/office/powerpoint/2010/main" val="3927248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Tiện ích theo trọng số giao dịch của tập mục X trong DB, ký hiệu là twu(X), là tổng của tiện ích của tất cả các giao dịch có chứa X trong DB.</a:t>
            </a:r>
          </a:p>
          <a:p>
            <a:r>
              <a:rPr lang="vi-VN"/>
              <a:t>Nếu twu(X) nhỏ hơn một “minutil” cho trước, tất cảsupersets của X không có tính tiện ích cao.</a:t>
            </a:r>
            <a:endParaRPr lang="en-US"/>
          </a:p>
        </p:txBody>
      </p:sp>
      <p:sp>
        <p:nvSpPr>
          <p:cNvPr id="4" name="Slide Number Placeholder 3"/>
          <p:cNvSpPr>
            <a:spLocks noGrp="1"/>
          </p:cNvSpPr>
          <p:nvPr>
            <p:ph type="sldNum" sz="quarter" idx="5"/>
          </p:nvPr>
        </p:nvSpPr>
        <p:spPr/>
        <p:txBody>
          <a:bodyPr/>
          <a:lstStyle/>
          <a:p>
            <a:fld id="{5CB26438-7627-41BF-AC26-05CB685B1A35}" type="slidenum">
              <a:rPr lang="en-US" smtClean="0"/>
              <a:t>49</a:t>
            </a:fld>
            <a:endParaRPr lang="en-US"/>
          </a:p>
        </p:txBody>
      </p:sp>
    </p:spTree>
    <p:extLst>
      <p:ext uri="{BB962C8B-B14F-4D97-AF65-F5344CB8AC3E}">
        <p14:creationId xmlns:p14="http://schemas.microsoft.com/office/powerpoint/2010/main" val="3270882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Gia su rang ban dang muon tim mot bo vat pham co gia it nhat 50$ thi khong can phai tim bat cu bo vat pham nao trong cac TWU, vi chung khong bao h lon hon 47</a:t>
            </a:r>
          </a:p>
        </p:txBody>
      </p:sp>
      <p:sp>
        <p:nvSpPr>
          <p:cNvPr id="4" name="Slide Number Placeholder 3"/>
          <p:cNvSpPr>
            <a:spLocks noGrp="1"/>
          </p:cNvSpPr>
          <p:nvPr>
            <p:ph type="sldNum" sz="quarter" idx="5"/>
          </p:nvPr>
        </p:nvSpPr>
        <p:spPr/>
        <p:txBody>
          <a:bodyPr/>
          <a:lstStyle/>
          <a:p>
            <a:fld id="{5CB26438-7627-41BF-AC26-05CB685B1A35}" type="slidenum">
              <a:rPr lang="en-US" smtClean="0"/>
              <a:t>50</a:t>
            </a:fld>
            <a:endParaRPr lang="en-US"/>
          </a:p>
        </p:txBody>
      </p:sp>
    </p:spTree>
    <p:extLst>
      <p:ext uri="{BB962C8B-B14F-4D97-AF65-F5344CB8AC3E}">
        <p14:creationId xmlns:p14="http://schemas.microsoft.com/office/powerpoint/2010/main" val="1218083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Giai đoạn 1: tìm từng tập mục X sao cho TWU(X) ≥ minutil bằng cách sử dụng giới hạn trên của TWU để cắt bớt không gian tìm kiếm.</a:t>
            </a:r>
          </a:p>
          <a:p>
            <a:r>
              <a:rPr lang="vi-VN"/>
              <a:t>Giai đoạn 2: Cơ sở dữ liệu có thể tính toán lại tiện ích chính xác của các tập mục còn lại. Xuất ra các tập mục tiện ích cao.</a:t>
            </a:r>
            <a:endParaRPr lang="en-US"/>
          </a:p>
        </p:txBody>
      </p:sp>
      <p:sp>
        <p:nvSpPr>
          <p:cNvPr id="4" name="Slide Number Placeholder 3"/>
          <p:cNvSpPr>
            <a:spLocks noGrp="1"/>
          </p:cNvSpPr>
          <p:nvPr>
            <p:ph type="sldNum" sz="quarter" idx="5"/>
          </p:nvPr>
        </p:nvSpPr>
        <p:spPr/>
        <p:txBody>
          <a:bodyPr/>
          <a:lstStyle/>
          <a:p>
            <a:fld id="{5CB26438-7627-41BF-AC26-05CB685B1A35}" type="slidenum">
              <a:rPr lang="en-US" smtClean="0"/>
              <a:t>51</a:t>
            </a:fld>
            <a:endParaRPr lang="en-US"/>
          </a:p>
        </p:txBody>
      </p:sp>
    </p:spTree>
    <p:extLst>
      <p:ext uri="{BB962C8B-B14F-4D97-AF65-F5344CB8AC3E}">
        <p14:creationId xmlns:p14="http://schemas.microsoft.com/office/powerpoint/2010/main" val="2779505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Việc khai thác tập mục hữu ích cao vẫn là nhiệm vụ rất tốn kém về mặt thời gian hoặc bộ nhớ</a:t>
            </a:r>
          </a:p>
        </p:txBody>
      </p:sp>
      <p:sp>
        <p:nvSpPr>
          <p:cNvPr id="4" name="Slide Number Placeholder 3"/>
          <p:cNvSpPr>
            <a:spLocks noGrp="1"/>
          </p:cNvSpPr>
          <p:nvPr>
            <p:ph type="sldNum" sz="quarter" idx="5"/>
          </p:nvPr>
        </p:nvSpPr>
        <p:spPr/>
        <p:txBody>
          <a:bodyPr/>
          <a:lstStyle/>
          <a:p>
            <a:fld id="{5CB26438-7627-41BF-AC26-05CB685B1A35}" type="slidenum">
              <a:rPr lang="en-US" smtClean="0"/>
              <a:t>52</a:t>
            </a:fld>
            <a:endParaRPr lang="en-US"/>
          </a:p>
        </p:txBody>
      </p:sp>
    </p:spTree>
    <p:extLst>
      <p:ext uri="{BB962C8B-B14F-4D97-AF65-F5344CB8AC3E}">
        <p14:creationId xmlns:p14="http://schemas.microsoft.com/office/powerpoint/2010/main" val="3822248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a:t>1. </a:t>
            </a:r>
            <a:r>
              <a:rPr lang="en-US" b="0" i="0">
                <a:solidFill>
                  <a:srgbClr val="252525"/>
                </a:solidFill>
                <a:effectLst/>
                <a:latin typeface="Roboto" panose="02000000000000000000" pitchFamily="2" charset="0"/>
              </a:rPr>
              <a:t>M</a:t>
            </a:r>
            <a:r>
              <a:rPr lang="vi-VN" b="0" i="0">
                <a:solidFill>
                  <a:srgbClr val="252525"/>
                </a:solidFill>
                <a:effectLst/>
                <a:latin typeface="Roboto" panose="02000000000000000000" pitchFamily="2" charset="0"/>
              </a:rPr>
              <a:t>ột đàn chuột đã di chuyển đến một khu vực mới, nơi có những tảng đá rất tối. Do biến đổi di truyền tự nhiên, một số con chuột có màu đen, trong khi những con khác lại có màu rám nắng.</a:t>
            </a:r>
            <a:endParaRPr lang="en-US"/>
          </a:p>
          <a:p>
            <a:pPr>
              <a:lnSpc>
                <a:spcPct val="150000"/>
              </a:lnSpc>
            </a:pPr>
            <a:r>
              <a:rPr lang="en-US"/>
              <a:t>2. </a:t>
            </a:r>
            <a:r>
              <a:rPr lang="vi-VN"/>
              <a:t>Các loài chim săn mồi có thể nhìn thấy chuột </a:t>
            </a:r>
            <a:r>
              <a:rPr lang="en-US"/>
              <a:t>rám nắng</a:t>
            </a:r>
            <a:r>
              <a:rPr lang="vi-VN"/>
              <a:t> di chuyển hơn chuột đen. Vì vậy, chuột </a:t>
            </a:r>
            <a:r>
              <a:rPr lang="en-US"/>
              <a:t>rám nắng</a:t>
            </a:r>
            <a:r>
              <a:rPr lang="vi-VN"/>
              <a:t> bị ăn thịt với tần suất cao hơn chuột đen. Chỉ những con chuột sống sót mới nghiên cứu tuổi sinh sản và để lại con cái</a:t>
            </a:r>
            <a:r>
              <a:rPr lang="en-US"/>
              <a:t>.</a:t>
            </a:r>
          </a:p>
          <a:p>
            <a:pPr>
              <a:lnSpc>
                <a:spcPct val="150000"/>
              </a:lnSpc>
            </a:pPr>
            <a:r>
              <a:rPr lang="en-US"/>
              <a:t>3. </a:t>
            </a:r>
            <a:r>
              <a:rPr lang="vi-VN"/>
              <a:t>Vì chuột đen có tỷ lệ đẻ con cao hơn chuột nâu nên thế hệ sau có tỷ lệ chuột đen cao hơn thế hệ trước.</a:t>
            </a:r>
            <a:endParaRPr lang="en-US"/>
          </a:p>
        </p:txBody>
      </p:sp>
      <p:sp>
        <p:nvSpPr>
          <p:cNvPr id="4" name="Slide Number Placeholder 3"/>
          <p:cNvSpPr>
            <a:spLocks noGrp="1"/>
          </p:cNvSpPr>
          <p:nvPr>
            <p:ph type="sldNum" sz="quarter" idx="5"/>
          </p:nvPr>
        </p:nvSpPr>
        <p:spPr/>
        <p:txBody>
          <a:bodyPr/>
          <a:lstStyle/>
          <a:p>
            <a:fld id="{5CB26438-7627-41BF-AC26-05CB685B1A35}" type="slidenum">
              <a:rPr lang="en-US" smtClean="0"/>
              <a:t>7</a:t>
            </a:fld>
            <a:endParaRPr lang="en-US"/>
          </a:p>
        </p:txBody>
      </p:sp>
    </p:spTree>
    <p:extLst>
      <p:ext uri="{BB962C8B-B14F-4D97-AF65-F5344CB8AC3E}">
        <p14:creationId xmlns:p14="http://schemas.microsoft.com/office/powerpoint/2010/main" val="3361170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B26438-7627-41BF-AC26-05CB685B1A35}" type="slidenum">
              <a:rPr lang="en-US" smtClean="0"/>
              <a:t>56</a:t>
            </a:fld>
            <a:endParaRPr lang="en-US"/>
          </a:p>
        </p:txBody>
      </p:sp>
    </p:spTree>
    <p:extLst>
      <p:ext uri="{BB962C8B-B14F-4D97-AF65-F5344CB8AC3E}">
        <p14:creationId xmlns:p14="http://schemas.microsoft.com/office/powerpoint/2010/main" val="2858097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 tieu la tim nhung gi xuat hien nhieu lan trong co so du lieu, vi du nhu moi nguoi mua nhieu thu cung nhau nhieu lan trong mot cua hang</a:t>
            </a:r>
          </a:p>
        </p:txBody>
      </p:sp>
      <p:sp>
        <p:nvSpPr>
          <p:cNvPr id="4" name="Slide Number Placeholder 3"/>
          <p:cNvSpPr>
            <a:spLocks noGrp="1"/>
          </p:cNvSpPr>
          <p:nvPr>
            <p:ph type="sldNum" sz="quarter" idx="5"/>
          </p:nvPr>
        </p:nvSpPr>
        <p:spPr/>
        <p:txBody>
          <a:bodyPr/>
          <a:lstStyle/>
          <a:p>
            <a:fld id="{5CB26438-7627-41BF-AC26-05CB685B1A35}" type="slidenum">
              <a:rPr lang="en-US" smtClean="0"/>
              <a:t>32</a:t>
            </a:fld>
            <a:endParaRPr lang="en-US"/>
          </a:p>
        </p:txBody>
      </p:sp>
    </p:spTree>
    <p:extLst>
      <p:ext uri="{BB962C8B-B14F-4D97-AF65-F5344CB8AC3E}">
        <p14:creationId xmlns:p14="http://schemas.microsoft.com/office/powerpoint/2010/main" val="151006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ECECEC"/>
                </a:solidFill>
                <a:effectLst/>
                <a:latin typeface="Söhne"/>
              </a:rPr>
              <a:t>naive approach" thường được sử dụng để chỉ một cách tiếp cận đơn giản, không tối ưu và thường không hiệu quả nhất đối với một vấn đề cụ thể.</a:t>
            </a:r>
            <a:endParaRPr lang="en-US" b="0" i="0">
              <a:solidFill>
                <a:srgbClr val="ECECEC"/>
              </a:solidFill>
              <a:effectLst/>
              <a:latin typeface="Söhne"/>
            </a:endParaRPr>
          </a:p>
          <a:p>
            <a:r>
              <a:rPr lang="en-US" b="0" i="0">
                <a:solidFill>
                  <a:srgbClr val="ECECEC"/>
                </a:solidFill>
                <a:effectLst/>
                <a:latin typeface="Söhne"/>
              </a:rPr>
              <a:t>Gia su n = 3 =&gt; co 7 tap muc =&gt; {a}, {b}, {c}, {a,b}, {a,c}, {b,c}, {a,b,c}</a:t>
            </a:r>
            <a:endParaRPr lang="en-US"/>
          </a:p>
        </p:txBody>
      </p:sp>
      <p:sp>
        <p:nvSpPr>
          <p:cNvPr id="4" name="Slide Number Placeholder 3"/>
          <p:cNvSpPr>
            <a:spLocks noGrp="1"/>
          </p:cNvSpPr>
          <p:nvPr>
            <p:ph type="sldNum" sz="quarter" idx="5"/>
          </p:nvPr>
        </p:nvSpPr>
        <p:spPr/>
        <p:txBody>
          <a:bodyPr/>
          <a:lstStyle/>
          <a:p>
            <a:fld id="{5CB26438-7627-41BF-AC26-05CB685B1A35}" type="slidenum">
              <a:rPr lang="en-US" smtClean="0"/>
              <a:t>33</a:t>
            </a:fld>
            <a:endParaRPr lang="en-US"/>
          </a:p>
        </p:txBody>
      </p:sp>
    </p:spTree>
    <p:extLst>
      <p:ext uri="{BB962C8B-B14F-4D97-AF65-F5344CB8AC3E}">
        <p14:creationId xmlns:p14="http://schemas.microsoft.com/office/powerpoint/2010/main" val="3062779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E4E6EB"/>
                </a:solidFill>
                <a:effectLst/>
                <a:highlight>
                  <a:srgbClr val="242526"/>
                </a:highlight>
                <a:latin typeface="Segoe UI Historic" panose="020B0502040204020203" pitchFamily="34" charset="0"/>
              </a:rPr>
              <a:t>Khai thác dữ liệu có nhiều ứng dụng trong thực tiễn, các ứng dụng điển hình có thể liệt kê như là: </a:t>
            </a:r>
          </a:p>
          <a:p>
            <a:pPr algn="l"/>
            <a:r>
              <a:rPr lang="vi-VN" b="0" i="0">
                <a:solidFill>
                  <a:srgbClr val="E4E6EB"/>
                </a:solidFill>
                <a:effectLst/>
                <a:highlight>
                  <a:srgbClr val="242526"/>
                </a:highlight>
                <a:latin typeface="Segoe UI Historic" panose="020B0502040204020203" pitchFamily="34" charset="0"/>
              </a:rPr>
              <a:t>- Phân tích dữ liệu và hỗ trợ ra quyết định.</a:t>
            </a:r>
          </a:p>
          <a:p>
            <a:pPr algn="l"/>
            <a:r>
              <a:rPr lang="vi-VN" b="0" i="0">
                <a:solidFill>
                  <a:srgbClr val="E4E6EB"/>
                </a:solidFill>
                <a:effectLst/>
                <a:highlight>
                  <a:srgbClr val="242526"/>
                </a:highlight>
                <a:latin typeface="Segoe UI Historic" panose="020B0502040204020203" pitchFamily="34" charset="0"/>
              </a:rPr>
              <a:t>- Điều trị trong y học: Mối quan hệ giữa triệu chứng, chẩn đoán và phương pháp điều trị.</a:t>
            </a:r>
          </a:p>
          <a:p>
            <a:pPr algn="l"/>
            <a:r>
              <a:rPr lang="vi-VN" b="0" i="0">
                <a:solidFill>
                  <a:srgbClr val="E4E6EB"/>
                </a:solidFill>
                <a:effectLst/>
                <a:highlight>
                  <a:srgbClr val="242526"/>
                </a:highlight>
                <a:latin typeface="Segoe UI Historic" panose="020B0502040204020203" pitchFamily="34" charset="0"/>
              </a:rPr>
              <a:t>- Phân lớp văn bản, tóm tắt văn bản và phân lớp các trang Web</a:t>
            </a:r>
          </a:p>
          <a:p>
            <a:pPr algn="l"/>
            <a:r>
              <a:rPr lang="vi-VN" b="0" i="0">
                <a:solidFill>
                  <a:srgbClr val="E4E6EB"/>
                </a:solidFill>
                <a:effectLst/>
                <a:highlight>
                  <a:srgbClr val="242526"/>
                </a:highlight>
                <a:latin typeface="Segoe UI Historic" panose="020B0502040204020203" pitchFamily="34" charset="0"/>
              </a:rPr>
              <a:t>- Tin sinh học: Tìm kiếm, đối sánh các hệ gen và thông tin di truyền, mối liên hệ giữa một số hệ gen và một số bệnh di truyền.</a:t>
            </a:r>
          </a:p>
          <a:p>
            <a:pPr algn="l"/>
            <a:r>
              <a:rPr lang="vi-VN" b="0" i="0">
                <a:solidFill>
                  <a:srgbClr val="E4E6EB"/>
                </a:solidFill>
                <a:effectLst/>
                <a:highlight>
                  <a:srgbClr val="242526"/>
                </a:highlight>
                <a:latin typeface="Segoe UI Historic" panose="020B0502040204020203" pitchFamily="34" charset="0"/>
              </a:rPr>
              <a:t>- Kinh doanh và tiếp thị bán hàng</a:t>
            </a:r>
          </a:p>
          <a:p>
            <a:pPr algn="l"/>
            <a:r>
              <a:rPr lang="vi-VN" b="0" i="0">
                <a:solidFill>
                  <a:srgbClr val="E4E6EB"/>
                </a:solidFill>
                <a:effectLst/>
                <a:highlight>
                  <a:srgbClr val="242526"/>
                </a:highlight>
                <a:latin typeface="Segoe UI Historic" panose="020B0502040204020203" pitchFamily="34" charset="0"/>
              </a:rPr>
              <a:t>- Tài chính và thị trường chứng khoán: Phân tích tình hình tài chính và dự báo giá cổ phiếu.</a:t>
            </a:r>
          </a:p>
          <a:p>
            <a:pPr algn="l"/>
            <a:r>
              <a:rPr lang="vi-VN" b="0" i="0">
                <a:solidFill>
                  <a:srgbClr val="E4E6EB"/>
                </a:solidFill>
                <a:effectLst/>
                <a:highlight>
                  <a:srgbClr val="242526"/>
                </a:highlight>
                <a:latin typeface="Segoe UI Historic" panose="020B0502040204020203" pitchFamily="34" charset="0"/>
              </a:rPr>
              <a:t>- Bảo hiểm.</a:t>
            </a:r>
          </a:p>
          <a:p>
            <a:endParaRPr lang="en-US"/>
          </a:p>
        </p:txBody>
      </p:sp>
      <p:sp>
        <p:nvSpPr>
          <p:cNvPr id="4" name="Slide Number Placeholder 3"/>
          <p:cNvSpPr>
            <a:spLocks noGrp="1"/>
          </p:cNvSpPr>
          <p:nvPr>
            <p:ph type="sldNum" sz="quarter" idx="5"/>
          </p:nvPr>
        </p:nvSpPr>
        <p:spPr/>
        <p:txBody>
          <a:bodyPr/>
          <a:lstStyle/>
          <a:p>
            <a:fld id="{5CB26438-7627-41BF-AC26-05CB685B1A35}" type="slidenum">
              <a:rPr lang="en-US" smtClean="0"/>
              <a:t>37</a:t>
            </a:fld>
            <a:endParaRPr lang="en-US"/>
          </a:p>
        </p:txBody>
      </p:sp>
    </p:spTree>
    <p:extLst>
      <p:ext uri="{BB962C8B-B14F-4D97-AF65-F5344CB8AC3E}">
        <p14:creationId xmlns:p14="http://schemas.microsoft.com/office/powerpoint/2010/main" val="1720257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IU (Internal Utility)</a:t>
            </a:r>
          </a:p>
          <a:p>
            <a:r>
              <a:rPr lang="vi-VN"/>
              <a:t>EU (</a:t>
            </a:r>
            <a:r>
              <a:rPr lang="en-US"/>
              <a:t>External Ultility</a:t>
            </a:r>
            <a:r>
              <a:rPr lang="vi-VN"/>
              <a:t>)</a:t>
            </a:r>
            <a:endParaRPr lang="en-US"/>
          </a:p>
        </p:txBody>
      </p:sp>
      <p:sp>
        <p:nvSpPr>
          <p:cNvPr id="4" name="Slide Number Placeholder 3"/>
          <p:cNvSpPr>
            <a:spLocks noGrp="1"/>
          </p:cNvSpPr>
          <p:nvPr>
            <p:ph type="sldNum" sz="quarter" idx="5"/>
          </p:nvPr>
        </p:nvSpPr>
        <p:spPr/>
        <p:txBody>
          <a:bodyPr/>
          <a:lstStyle/>
          <a:p>
            <a:fld id="{5CB26438-7627-41BF-AC26-05CB685B1A35}" type="slidenum">
              <a:rPr lang="en-US" smtClean="0"/>
              <a:t>38</a:t>
            </a:fld>
            <a:endParaRPr lang="en-US"/>
          </a:p>
        </p:txBody>
      </p:sp>
    </p:spTree>
    <p:extLst>
      <p:ext uri="{BB962C8B-B14F-4D97-AF65-F5344CB8AC3E}">
        <p14:creationId xmlns:p14="http://schemas.microsoft.com/office/powerpoint/2010/main" val="1888943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Định nghĩa 1. Tiện ích bên ngoài của mục i, ký hiệu là eu(i), là giá trị tiện ích của i trong bảng tiện ích của DB.</a:t>
            </a:r>
          </a:p>
          <a:p>
            <a:endParaRPr lang="en-US"/>
          </a:p>
          <a:p>
            <a:r>
              <a:rPr lang="en-US"/>
              <a:t>Định nghĩa 2. Tiện ích nội tại của mục i trong giao dịch T, ký hiệu iu(i,T), là giá trị đếm gắn với i trong T trong bảng giao dịch của DB.</a:t>
            </a:r>
          </a:p>
          <a:p>
            <a:endParaRPr lang="en-US"/>
          </a:p>
          <a:p>
            <a:r>
              <a:rPr lang="en-US"/>
              <a:t>Định nghĩa 3. Công dụng của mục i trong giao dịch T, ký hiệu là u(i,T), là tích của iu(i, T) và eu(i), trong đó u(i, T) = iu(i, T) × eu(i).</a:t>
            </a:r>
          </a:p>
        </p:txBody>
      </p:sp>
      <p:sp>
        <p:nvSpPr>
          <p:cNvPr id="4" name="Slide Number Placeholder 3"/>
          <p:cNvSpPr>
            <a:spLocks noGrp="1"/>
          </p:cNvSpPr>
          <p:nvPr>
            <p:ph type="sldNum" sz="quarter" idx="5"/>
          </p:nvPr>
        </p:nvSpPr>
        <p:spPr/>
        <p:txBody>
          <a:bodyPr/>
          <a:lstStyle/>
          <a:p>
            <a:fld id="{5CB26438-7627-41BF-AC26-05CB685B1A35}" type="slidenum">
              <a:rPr lang="en-US" smtClean="0"/>
              <a:t>39</a:t>
            </a:fld>
            <a:endParaRPr lang="en-US"/>
          </a:p>
        </p:txBody>
      </p:sp>
    </p:spTree>
    <p:extLst>
      <p:ext uri="{BB962C8B-B14F-4D97-AF65-F5344CB8AC3E}">
        <p14:creationId xmlns:p14="http://schemas.microsoft.com/office/powerpoint/2010/main" val="2556520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For example, eu(e) = 3$, iu(e, T5) = 1, and u(e, T5)= iu(e, T5) × eu(e) = 1 × 3 = 3.</a:t>
            </a:r>
            <a:endParaRPr lang="en-US"/>
          </a:p>
        </p:txBody>
      </p:sp>
      <p:sp>
        <p:nvSpPr>
          <p:cNvPr id="4" name="Slide Number Placeholder 3"/>
          <p:cNvSpPr>
            <a:spLocks noGrp="1"/>
          </p:cNvSpPr>
          <p:nvPr>
            <p:ph type="sldNum" sz="quarter" idx="5"/>
          </p:nvPr>
        </p:nvSpPr>
        <p:spPr/>
        <p:txBody>
          <a:bodyPr/>
          <a:lstStyle/>
          <a:p>
            <a:fld id="{5CB26438-7627-41BF-AC26-05CB685B1A35}" type="slidenum">
              <a:rPr lang="en-US" smtClean="0"/>
              <a:t>40</a:t>
            </a:fld>
            <a:endParaRPr lang="en-US"/>
          </a:p>
        </p:txBody>
      </p:sp>
    </p:spTree>
    <p:extLst>
      <p:ext uri="{BB962C8B-B14F-4D97-AF65-F5344CB8AC3E}">
        <p14:creationId xmlns:p14="http://schemas.microsoft.com/office/powerpoint/2010/main" val="1596814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Định nghĩa 4. Tiện ích của tập mục X (</a:t>
            </a:r>
            <a:r>
              <a:rPr lang="en-US" sz="1800">
                <a:effectLst/>
                <a:latin typeface="Times New Roman" panose="02020603050405020304" pitchFamily="18" charset="0"/>
                <a:ea typeface="Calibri" panose="020F0502020204030204" pitchFamily="34" charset="0"/>
              </a:rPr>
              <a:t>Hữu ích của một itemset X</a:t>
            </a:r>
            <a:r>
              <a:rPr lang="en-US"/>
              <a:t>) trong giao dịch T, ký hiệu là u(X, T), là tổng hữu dụng của tất cả ∑ mục trong X trong T chứa X, trong đó u(X, T) = i∈X∧X⊆T u(i, T).</a:t>
            </a:r>
          </a:p>
        </p:txBody>
      </p:sp>
      <p:sp>
        <p:nvSpPr>
          <p:cNvPr id="4" name="Slide Number Placeholder 3"/>
          <p:cNvSpPr>
            <a:spLocks noGrp="1"/>
          </p:cNvSpPr>
          <p:nvPr>
            <p:ph type="sldNum" sz="quarter" idx="5"/>
          </p:nvPr>
        </p:nvSpPr>
        <p:spPr/>
        <p:txBody>
          <a:bodyPr/>
          <a:lstStyle/>
          <a:p>
            <a:fld id="{5CB26438-7627-41BF-AC26-05CB685B1A35}" type="slidenum">
              <a:rPr lang="en-US" smtClean="0"/>
              <a:t>41</a:t>
            </a:fld>
            <a:endParaRPr lang="en-US"/>
          </a:p>
        </p:txBody>
      </p:sp>
    </p:spTree>
    <p:extLst>
      <p:ext uri="{BB962C8B-B14F-4D97-AF65-F5344CB8AC3E}">
        <p14:creationId xmlns:p14="http://schemas.microsoft.com/office/powerpoint/2010/main" val="3567929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247909-B8A0-4BA1-A811-86864C8FF521}" type="datetime1">
              <a:rPr lang="ko-KR" altLang="en-US" smtClean="0"/>
              <a:t>2024-06-07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113822063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EA7241-73E8-48BF-8A60-BF4B72492106}" type="datetime1">
              <a:rPr lang="ko-KR" altLang="en-US" smtClean="0"/>
              <a:t>2024-06-07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2041102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323D6F-09D7-466C-9823-C05A591F1572}" type="datetime1">
              <a:rPr lang="ko-KR" altLang="en-US" smtClean="0"/>
              <a:t>2024-06-07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3599617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7159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318717-54E2-4D5F-82A0-30DFC423F188}" type="datetime1">
              <a:rPr lang="ko-KR" altLang="en-US" smtClean="0"/>
              <a:t>2024-06-07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981672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EFFE4C-574E-41AD-A465-8050E08B05B7}" type="datetime1">
              <a:rPr lang="ko-KR" altLang="en-US" smtClean="0"/>
              <a:t>2024-06-07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3763710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E47FE5-5EF8-4827-8AE7-167748CDF945}" type="datetime1">
              <a:rPr lang="ko-KR" altLang="en-US" smtClean="0"/>
              <a:t>2024-06-07</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3831465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341905-DDD1-49D0-9518-156AF6D2A1E3}" type="datetime1">
              <a:rPr lang="ko-KR" altLang="en-US" smtClean="0"/>
              <a:t>2024-06-07</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752662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018E26-2222-4FAF-9023-5E425B9D390C}" type="datetime1">
              <a:rPr lang="ko-KR" altLang="en-US" smtClean="0"/>
              <a:t>2024-06-07</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147315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598207-3233-4BBB-8BDF-75C878594258}" type="datetime1">
              <a:rPr lang="ko-KR" altLang="en-US" smtClean="0"/>
              <a:t>2024-06-07</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1406025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82631BE-DB03-48BF-9F96-683DF25C526D}" type="datetime1">
              <a:rPr lang="ko-KR" altLang="en-US" smtClean="0"/>
              <a:t>2024-06-07</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3594480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9D8DF63-A9FB-4962-9BCC-CCE36CF03BD0}" type="datetime1">
              <a:rPr lang="ko-KR" altLang="en-US" smtClean="0"/>
              <a:t>2024-06-07</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306607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3B247909-B8A0-4BA1-A811-86864C8FF521}" type="datetime1">
              <a:rPr lang="ko-KR" altLang="en-US" smtClean="0"/>
              <a:t>2024-06-07</a:t>
            </a:fld>
            <a:endParaRPr lang="ko-KR"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ko-KR"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383968547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www.free-powerpoint-templates-design.com/free-powerpoint-templates-desig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free-powerpoint-templates-design.com/free-powerpoint-templates-desig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fif"/><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71.pn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free-powerpoint-templates-design.com/free-powerpoint-templates-design"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3214743" y="3595031"/>
            <a:ext cx="5513316" cy="1391599"/>
          </a:xfrm>
          <a:prstGeom prst="rect">
            <a:avLst/>
          </a:prstGeom>
          <a:noFill/>
        </p:spPr>
        <p:txBody>
          <a:bodyPr wrap="square">
            <a:spAutoFit/>
          </a:bodyPr>
          <a:lstStyle/>
          <a:p>
            <a:pPr defTabSz="804672">
              <a:lnSpc>
                <a:spcPct val="150000"/>
              </a:lnSpc>
              <a:spcAft>
                <a:spcPts val="600"/>
              </a:spcAft>
              <a:defRPr/>
            </a:pPr>
            <a:r>
              <a:rPr lang="en-US" altLang="ko-KR" sz="1584" b="1" kern="1200">
                <a:solidFill>
                  <a:schemeClr val="tx1">
                    <a:lumMod val="75000"/>
                    <a:lumOff val="25000"/>
                  </a:schemeClr>
                </a:solidFill>
                <a:latin typeface="Arial" panose="020B0604020202020204" pitchFamily="34" charset="0"/>
                <a:ea typeface="+mn-ea"/>
                <a:cs typeface="Arial" panose="020B0604020202020204" pitchFamily="34" charset="0"/>
              </a:rPr>
              <a:t>Giảng viên hướng dẫn: 	</a:t>
            </a:r>
            <a:r>
              <a:rPr lang="en-US" altLang="ko-KR" sz="1584" kern="1200">
                <a:solidFill>
                  <a:schemeClr val="tx1">
                    <a:lumMod val="75000"/>
                    <a:lumOff val="25000"/>
                  </a:schemeClr>
                </a:solidFill>
                <a:latin typeface="Arial" panose="020B0604020202020204" pitchFamily="34" charset="0"/>
                <a:ea typeface="+mn-ea"/>
                <a:cs typeface="Arial" panose="020B0604020202020204" pitchFamily="34" charset="0"/>
              </a:rPr>
              <a:t>ThS. Phạm Đức Thành</a:t>
            </a:r>
          </a:p>
          <a:p>
            <a:pPr defTabSz="804672">
              <a:lnSpc>
                <a:spcPct val="150000"/>
              </a:lnSpc>
              <a:spcAft>
                <a:spcPts val="600"/>
              </a:spcAft>
              <a:defRPr/>
            </a:pPr>
            <a:r>
              <a:rPr lang="en-US" altLang="ko-KR" sz="1800" b="1" kern="1200">
                <a:solidFill>
                  <a:schemeClr val="tx1">
                    <a:lumMod val="75000"/>
                    <a:lumOff val="25000"/>
                  </a:schemeClr>
                </a:solidFill>
                <a:latin typeface="Arial" panose="020B0604020202020204" pitchFamily="34" charset="0"/>
                <a:ea typeface="+mn-ea"/>
                <a:cs typeface="Arial" panose="020B0604020202020204" pitchFamily="34" charset="0"/>
              </a:rPr>
              <a:t>Sinh viên thực hiện: 	</a:t>
            </a:r>
            <a:r>
              <a:rPr lang="en-US" altLang="ko-KR" sz="1800" kern="1200">
                <a:solidFill>
                  <a:schemeClr val="tx1">
                    <a:lumMod val="75000"/>
                    <a:lumOff val="25000"/>
                  </a:schemeClr>
                </a:solidFill>
                <a:latin typeface="Arial" panose="020B0604020202020204" pitchFamily="34" charset="0"/>
                <a:ea typeface="+mn-ea"/>
                <a:cs typeface="Arial" panose="020B0604020202020204" pitchFamily="34" charset="0"/>
              </a:rPr>
              <a:t>Đỗ Anh Duy – 20DH111943</a:t>
            </a:r>
          </a:p>
          <a:p>
            <a:pPr defTabSz="804672">
              <a:lnSpc>
                <a:spcPct val="150000"/>
              </a:lnSpc>
              <a:spcAft>
                <a:spcPts val="600"/>
              </a:spcAft>
              <a:defRPr/>
            </a:pPr>
            <a:endParaRPr kumimoji="0" lang="en-US" altLang="ko-KR">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Box 1"/>
          <p:cNvSpPr txBox="1">
            <a:spLocks noChangeArrowheads="1"/>
          </p:cNvSpPr>
          <p:nvPr/>
        </p:nvSpPr>
        <p:spPr bwMode="auto">
          <a:xfrm>
            <a:off x="1115616" y="1589005"/>
            <a:ext cx="6252780" cy="1464568"/>
          </a:xfrm>
          <a:prstGeom prst="rect">
            <a:avLst/>
          </a:prstGeom>
          <a:noFill/>
          <a:ln w="9525">
            <a:noFill/>
            <a:miter lim="800000"/>
            <a:headEnd/>
            <a:tailEnd/>
          </a:ln>
        </p:spPr>
        <p:txBody>
          <a:bodyPr wrap="square">
            <a:spAutoFit/>
          </a:bodyPr>
          <a:lstStyle/>
          <a:p>
            <a:pPr algn="ctr" defTabSz="804672">
              <a:lnSpc>
                <a:spcPct val="150000"/>
              </a:lnSpc>
              <a:spcAft>
                <a:spcPts val="600"/>
              </a:spcAft>
            </a:pPr>
            <a:r>
              <a:rPr lang="en-US" altLang="en-US" sz="3168" b="1" kern="1200">
                <a:solidFill>
                  <a:schemeClr val="tx1"/>
                </a:solidFill>
                <a:latin typeface="Arial" panose="020B0604020202020204" pitchFamily="34" charset="0"/>
                <a:ea typeface="+mn-ea"/>
                <a:cs typeface="Arial" panose="020B0604020202020204" pitchFamily="34" charset="0"/>
              </a:rPr>
              <a:t>NGHIÊN CỨU THUẬT GIẢI DI TRUYỀN (GA) VÀ ỨNG DỤNG</a:t>
            </a:r>
            <a:endParaRPr lang="en-US" altLang="ko-KR" sz="3600" b="1">
              <a:solidFill>
                <a:schemeClr val="tx1">
                  <a:lumMod val="75000"/>
                  <a:lumOff val="25000"/>
                </a:schemeClr>
              </a:solidFill>
              <a:latin typeface="Arial" panose="020B0604020202020204" pitchFamily="34" charset="0"/>
              <a:ea typeface="맑은 고딕" pitchFamily="50" charset="-127"/>
              <a:cs typeface="Arial" pitchFamily="34" charset="0"/>
            </a:endParaRPr>
          </a:p>
        </p:txBody>
      </p:sp>
      <p:sp>
        <p:nvSpPr>
          <p:cNvPr id="6" name="TextBox 5">
            <a:extLst>
              <a:ext uri="{FF2B5EF4-FFF2-40B4-BE49-F238E27FC236}">
                <a16:creationId xmlns:a16="http://schemas.microsoft.com/office/drawing/2014/main" id="{DA74CE0D-3BE5-1F9E-C65E-BA3D9F947C2D}"/>
              </a:ext>
            </a:extLst>
          </p:cNvPr>
          <p:cNvSpPr txBox="1"/>
          <p:nvPr/>
        </p:nvSpPr>
        <p:spPr>
          <a:xfrm>
            <a:off x="0" y="172360"/>
            <a:ext cx="9144000" cy="687881"/>
          </a:xfrm>
          <a:prstGeom prst="rect">
            <a:avLst/>
          </a:prstGeom>
          <a:noFill/>
        </p:spPr>
        <p:txBody>
          <a:bodyPr wrap="square">
            <a:spAutoFit/>
          </a:bodyPr>
          <a:lstStyle/>
          <a:p>
            <a:pPr algn="ctr">
              <a:lnSpc>
                <a:spcPct val="115000"/>
              </a:lnSpc>
              <a:spcBef>
                <a:spcPts val="600"/>
              </a:spcBef>
            </a:pPr>
            <a:r>
              <a:rPr lang="en-US" sz="1800" kern="100">
                <a:effectLst/>
                <a:latin typeface="Arial" panose="020B0604020202020204" pitchFamily="34" charset="0"/>
                <a:ea typeface="Calibri" panose="020F0502020204030204" pitchFamily="34" charset="0"/>
                <a:cs typeface="Arial" panose="020B0604020202020204" pitchFamily="34" charset="0"/>
              </a:rPr>
              <a:t>TRƯỜNG ĐẠI HỌC NGOẠI NGỮ - TIN HỌC TP. HỒ CHÍ MINH</a:t>
            </a:r>
          </a:p>
          <a:p>
            <a:pPr algn="ctr"/>
            <a:r>
              <a:rPr lang="en-US" sz="1800">
                <a:effectLst/>
                <a:latin typeface="Arial" panose="020B0604020202020204" pitchFamily="34" charset="0"/>
                <a:ea typeface="Calibri" panose="020F0502020204030204" pitchFamily="34" charset="0"/>
                <a:cs typeface="Arial" panose="020B0604020202020204" pitchFamily="34" charset="0"/>
              </a:rPr>
              <a:t>KHOA CÔNG NGHỆ THÔNG TIN</a:t>
            </a:r>
            <a:endParaRPr lang="en-US">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57D9EC1A-5742-32AA-1952-CD1173203F27}"/>
              </a:ext>
            </a:extLst>
          </p:cNvPr>
          <p:cNvCxnSpPr/>
          <p:nvPr/>
        </p:nvCxnSpPr>
        <p:spPr>
          <a:xfrm>
            <a:off x="2843808" y="886665"/>
            <a:ext cx="3456384"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03447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95278-B234-CCDA-89BF-AB93F8634C40}"/>
              </a:ext>
            </a:extLst>
          </p:cNvPr>
          <p:cNvSpPr>
            <a:spLocks noGrp="1"/>
          </p:cNvSpPr>
          <p:nvPr>
            <p:ph type="title"/>
          </p:nvPr>
        </p:nvSpPr>
        <p:spPr>
          <a:xfrm>
            <a:off x="479161" y="479394"/>
            <a:ext cx="2678858" cy="2680137"/>
          </a:xfrm>
        </p:spPr>
        <p:txBody>
          <a:bodyPr vert="horz" lIns="91440" tIns="45720" rIns="91440" bIns="45720" rtlCol="0" anchor="b">
            <a:normAutofit/>
          </a:bodyPr>
          <a:lstStyle/>
          <a:p>
            <a:pPr defTabSz="914400"/>
            <a:r>
              <a:rPr lang="en-US" sz="4100" kern="1200">
                <a:solidFill>
                  <a:schemeClr val="tx1"/>
                </a:solidFill>
                <a:latin typeface="Arial" panose="020B0604020202020204" pitchFamily="34" charset="0"/>
                <a:cs typeface="Arial" panose="020B0604020202020204" pitchFamily="34" charset="0"/>
              </a:rPr>
              <a:t>Sơ đồ của thuật giải di truyền</a:t>
            </a:r>
          </a:p>
        </p:txBody>
      </p:sp>
      <p:sp>
        <p:nvSpPr>
          <p:cNvPr id="4" name="Slide Number Placeholder 3">
            <a:extLst>
              <a:ext uri="{FF2B5EF4-FFF2-40B4-BE49-F238E27FC236}">
                <a16:creationId xmlns:a16="http://schemas.microsoft.com/office/drawing/2014/main" id="{58AE4D28-228C-71CB-8628-9D644CA2774B}"/>
              </a:ext>
            </a:extLst>
          </p:cNvPr>
          <p:cNvSpPr>
            <a:spLocks noGrp="1"/>
          </p:cNvSpPr>
          <p:nvPr>
            <p:ph type="sldNum" sz="quarter" idx="12"/>
          </p:nvPr>
        </p:nvSpPr>
        <p:spPr>
          <a:xfrm>
            <a:off x="6457950" y="4767262"/>
            <a:ext cx="2057400" cy="273844"/>
          </a:xfrm>
        </p:spPr>
        <p:txBody>
          <a:bodyPr vert="horz" lIns="91440" tIns="45720" rIns="91440" bIns="45720" rtlCol="0" anchor="ctr">
            <a:normAutofit/>
          </a:bodyPr>
          <a:lstStyle/>
          <a:p>
            <a:pPr defTabSz="914400">
              <a:lnSpc>
                <a:spcPct val="90000"/>
              </a:lnSpc>
              <a:spcAft>
                <a:spcPts val="600"/>
              </a:spcAft>
            </a:pPr>
            <a:fld id="{83B0A39C-9AA3-4A83-82D7-24ADE085033F}" type="slidenum">
              <a:rPr lang="en-US" altLang="ko-KR" sz="1200" smtClean="0">
                <a:solidFill>
                  <a:schemeClr val="tx1">
                    <a:tint val="75000"/>
                  </a:schemeClr>
                </a:solidFill>
              </a:rPr>
              <a:pPr defTabSz="914400">
                <a:lnSpc>
                  <a:spcPct val="90000"/>
                </a:lnSpc>
                <a:spcAft>
                  <a:spcPts val="600"/>
                </a:spcAft>
              </a:pPr>
              <a:t>10</a:t>
            </a:fld>
            <a:endParaRPr lang="en-US" altLang="ko-KR" sz="1200">
              <a:solidFill>
                <a:schemeClr val="tx1">
                  <a:tint val="75000"/>
                </a:schemeClr>
              </a:solidFill>
            </a:endParaRPr>
          </a:p>
        </p:txBody>
      </p:sp>
      <p:pic>
        <p:nvPicPr>
          <p:cNvPr id="6" name="Picture 5" descr="A diagram of a cycle of life cycle&#10;&#10;Description automatically generated">
            <a:extLst>
              <a:ext uri="{FF2B5EF4-FFF2-40B4-BE49-F238E27FC236}">
                <a16:creationId xmlns:a16="http://schemas.microsoft.com/office/drawing/2014/main" id="{E359C596-3DC3-83B7-BD3E-306292314BFD}"/>
              </a:ext>
            </a:extLst>
          </p:cNvPr>
          <p:cNvPicPr>
            <a:picLocks noChangeAspect="1"/>
          </p:cNvPicPr>
          <p:nvPr/>
        </p:nvPicPr>
        <p:blipFill>
          <a:blip r:embed="rId2"/>
          <a:stretch>
            <a:fillRect/>
          </a:stretch>
        </p:blipFill>
        <p:spPr>
          <a:xfrm>
            <a:off x="3013419" y="320441"/>
            <a:ext cx="5945128" cy="4473707"/>
          </a:xfrm>
          <a:prstGeom prst="rect">
            <a:avLst/>
          </a:prstGeom>
        </p:spPr>
      </p:pic>
    </p:spTree>
    <p:extLst>
      <p:ext uri="{BB962C8B-B14F-4D97-AF65-F5344CB8AC3E}">
        <p14:creationId xmlns:p14="http://schemas.microsoft.com/office/powerpoint/2010/main" val="1491510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diagram of a diagram&#10;&#10;Description automatically generated with medium confidence">
            <a:extLst>
              <a:ext uri="{FF2B5EF4-FFF2-40B4-BE49-F238E27FC236}">
                <a16:creationId xmlns:a16="http://schemas.microsoft.com/office/drawing/2014/main" id="{3C017908-3F6A-9696-3236-E89F5994B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548" y="313740"/>
            <a:ext cx="6057876" cy="4634274"/>
          </a:xfrm>
          <a:prstGeom prst="rect">
            <a:avLst/>
          </a:prstGeom>
        </p:spPr>
      </p:pic>
      <p:sp>
        <p:nvSpPr>
          <p:cNvPr id="2" name="Title 1">
            <a:extLst>
              <a:ext uri="{FF2B5EF4-FFF2-40B4-BE49-F238E27FC236}">
                <a16:creationId xmlns:a16="http://schemas.microsoft.com/office/drawing/2014/main" id="{DFDB9A62-EA8D-6058-DC4A-28D7410B554D}"/>
              </a:ext>
            </a:extLst>
          </p:cNvPr>
          <p:cNvSpPr>
            <a:spLocks noGrp="1"/>
          </p:cNvSpPr>
          <p:nvPr>
            <p:ph type="title"/>
          </p:nvPr>
        </p:nvSpPr>
        <p:spPr>
          <a:xfrm>
            <a:off x="479161" y="479394"/>
            <a:ext cx="2678858" cy="2680137"/>
          </a:xfrm>
        </p:spPr>
        <p:txBody>
          <a:bodyPr vert="horz" lIns="91440" tIns="45720" rIns="91440" bIns="45720" rtlCol="0" anchor="b">
            <a:normAutofit/>
          </a:bodyPr>
          <a:lstStyle/>
          <a:p>
            <a:pPr defTabSz="914400"/>
            <a:r>
              <a:rPr lang="en-US" sz="4100" kern="1200">
                <a:solidFill>
                  <a:schemeClr val="tx1"/>
                </a:solidFill>
                <a:latin typeface="Arial" panose="020B0604020202020204" pitchFamily="34" charset="0"/>
                <a:cs typeface="Arial" panose="020B0604020202020204" pitchFamily="34" charset="0"/>
              </a:rPr>
              <a:t>Sơ đồ của thuật giải di truyền</a:t>
            </a:r>
          </a:p>
        </p:txBody>
      </p:sp>
      <p:sp>
        <p:nvSpPr>
          <p:cNvPr id="4" name="Slide Number Placeholder 3">
            <a:extLst>
              <a:ext uri="{FF2B5EF4-FFF2-40B4-BE49-F238E27FC236}">
                <a16:creationId xmlns:a16="http://schemas.microsoft.com/office/drawing/2014/main" id="{8C059C2A-981F-6159-58A8-E0D10AD5C287}"/>
              </a:ext>
            </a:extLst>
          </p:cNvPr>
          <p:cNvSpPr>
            <a:spLocks noGrp="1"/>
          </p:cNvSpPr>
          <p:nvPr>
            <p:ph type="sldNum" sz="quarter" idx="12"/>
          </p:nvPr>
        </p:nvSpPr>
        <p:spPr>
          <a:xfrm>
            <a:off x="6691064" y="4767262"/>
            <a:ext cx="2057400" cy="273844"/>
          </a:xfrm>
        </p:spPr>
        <p:txBody>
          <a:bodyPr vert="horz" lIns="91440" tIns="45720" rIns="91440" bIns="45720" rtlCol="0" anchor="ctr">
            <a:normAutofit/>
          </a:bodyPr>
          <a:lstStyle/>
          <a:p>
            <a:pPr>
              <a:lnSpc>
                <a:spcPct val="90000"/>
              </a:lnSpc>
              <a:spcAft>
                <a:spcPts val="600"/>
              </a:spcAft>
            </a:pPr>
            <a:fld id="{83B0A39C-9AA3-4A83-82D7-24ADE085033F}" type="slidenum">
              <a:rPr lang="en-US" altLang="ko-KR" sz="1200" smtClean="0">
                <a:solidFill>
                  <a:schemeClr val="tx1">
                    <a:tint val="75000"/>
                  </a:schemeClr>
                </a:solidFill>
              </a:rPr>
              <a:pPr>
                <a:lnSpc>
                  <a:spcPct val="90000"/>
                </a:lnSpc>
                <a:spcAft>
                  <a:spcPts val="600"/>
                </a:spcAft>
              </a:pPr>
              <a:t>11</a:t>
            </a:fld>
            <a:endParaRPr lang="en-US" altLang="ko-KR" sz="1200">
              <a:solidFill>
                <a:schemeClr val="tx1">
                  <a:tint val="75000"/>
                </a:schemeClr>
              </a:solidFill>
            </a:endParaRPr>
          </a:p>
        </p:txBody>
      </p:sp>
    </p:spTree>
    <p:extLst>
      <p:ext uri="{BB962C8B-B14F-4D97-AF65-F5344CB8AC3E}">
        <p14:creationId xmlns:p14="http://schemas.microsoft.com/office/powerpoint/2010/main" val="3079190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115F2-8A47-A5DF-8340-8931BDB71A1B}"/>
              </a:ext>
            </a:extLst>
          </p:cNvPr>
          <p:cNvSpPr>
            <a:spLocks noGrp="1"/>
          </p:cNvSpPr>
          <p:nvPr>
            <p:ph type="title"/>
          </p:nvPr>
        </p:nvSpPr>
        <p:spPr>
          <a:xfrm>
            <a:off x="323528" y="206550"/>
            <a:ext cx="7886700" cy="994172"/>
          </a:xfrm>
        </p:spPr>
        <p:txBody>
          <a:bodyPr/>
          <a:lstStyle/>
          <a:p>
            <a:r>
              <a:rPr lang="en-US">
                <a:latin typeface="Arial" panose="020B0604020202020204" pitchFamily="34" charset="0"/>
                <a:cs typeface="Arial" panose="020B0604020202020204" pitchFamily="34" charset="0"/>
              </a:rPr>
              <a:t>Khởi tạo quần thể</a:t>
            </a:r>
          </a:p>
        </p:txBody>
      </p:sp>
      <p:sp>
        <p:nvSpPr>
          <p:cNvPr id="4" name="Slide Number Placeholder 3">
            <a:extLst>
              <a:ext uri="{FF2B5EF4-FFF2-40B4-BE49-F238E27FC236}">
                <a16:creationId xmlns:a16="http://schemas.microsoft.com/office/drawing/2014/main" id="{0CAE3E21-DB75-513D-6F15-1ECCFA517444}"/>
              </a:ext>
            </a:extLst>
          </p:cNvPr>
          <p:cNvSpPr>
            <a:spLocks noGrp="1"/>
          </p:cNvSpPr>
          <p:nvPr>
            <p:ph type="sldNum" sz="quarter" idx="12"/>
          </p:nvPr>
        </p:nvSpPr>
        <p:spPr/>
        <p:txBody>
          <a:bodyPr/>
          <a:lstStyle/>
          <a:p>
            <a:fld id="{83B0A39C-9AA3-4A83-82D7-24ADE085033F}" type="slidenum">
              <a:rPr lang="ko-KR" altLang="en-US" smtClean="0"/>
              <a:t>12</a:t>
            </a:fld>
            <a:endParaRPr lang="ko-KR" altLang="en-US"/>
          </a:p>
        </p:txBody>
      </p:sp>
      <p:sp>
        <p:nvSpPr>
          <p:cNvPr id="6" name="TextBox 5">
            <a:extLst>
              <a:ext uri="{FF2B5EF4-FFF2-40B4-BE49-F238E27FC236}">
                <a16:creationId xmlns:a16="http://schemas.microsoft.com/office/drawing/2014/main" id="{2D7F313E-A431-52FC-60C5-5124016F0D70}"/>
              </a:ext>
            </a:extLst>
          </p:cNvPr>
          <p:cNvSpPr txBox="1"/>
          <p:nvPr/>
        </p:nvSpPr>
        <p:spPr>
          <a:xfrm>
            <a:off x="251520" y="1419622"/>
            <a:ext cx="4536504" cy="21298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Thiết kế bộ gen cho các cá thể. Mỗi bộ gen bao gồm m gen thể hiện phương án nghiệm của bài toán.</a:t>
            </a:r>
          </a:p>
          <a:p>
            <a:pPr marL="285750"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Tạo ngẫu nhiên n bộ gen tương ứng với n phương án ngẫu nhiên.</a:t>
            </a:r>
          </a:p>
        </p:txBody>
      </p:sp>
      <p:grpSp>
        <p:nvGrpSpPr>
          <p:cNvPr id="65" name="Group 64">
            <a:extLst>
              <a:ext uri="{FF2B5EF4-FFF2-40B4-BE49-F238E27FC236}">
                <a16:creationId xmlns:a16="http://schemas.microsoft.com/office/drawing/2014/main" id="{705BA057-3D2E-1833-8488-5470503F25A7}"/>
              </a:ext>
            </a:extLst>
          </p:cNvPr>
          <p:cNvGrpSpPr/>
          <p:nvPr/>
        </p:nvGrpSpPr>
        <p:grpSpPr>
          <a:xfrm>
            <a:off x="4877579" y="627534"/>
            <a:ext cx="3924502" cy="3663116"/>
            <a:chOff x="4837974" y="924858"/>
            <a:chExt cx="3924502" cy="3663116"/>
          </a:xfrm>
        </p:grpSpPr>
        <p:sp>
          <p:nvSpPr>
            <p:cNvPr id="48" name="TextBox 47">
              <a:extLst>
                <a:ext uri="{FF2B5EF4-FFF2-40B4-BE49-F238E27FC236}">
                  <a16:creationId xmlns:a16="http://schemas.microsoft.com/office/drawing/2014/main" id="{A6C5D1AA-A95D-A69D-07F0-FC03D76758DE}"/>
                </a:ext>
              </a:extLst>
            </p:cNvPr>
            <p:cNvSpPr txBox="1"/>
            <p:nvPr/>
          </p:nvSpPr>
          <p:spPr>
            <a:xfrm>
              <a:off x="4837974" y="4218642"/>
              <a:ext cx="3903633"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Tạo ra tập nghiệm bao gồm n cá thể</a:t>
              </a:r>
            </a:p>
          </p:txBody>
        </p:sp>
        <p:pic>
          <p:nvPicPr>
            <p:cNvPr id="50" name="Picture 49">
              <a:extLst>
                <a:ext uri="{FF2B5EF4-FFF2-40B4-BE49-F238E27FC236}">
                  <a16:creationId xmlns:a16="http://schemas.microsoft.com/office/drawing/2014/main" id="{1AF8CF69-5B39-C75A-96FA-8B5D0E1A5598}"/>
                </a:ext>
              </a:extLst>
            </p:cNvPr>
            <p:cNvPicPr>
              <a:picLocks noChangeAspect="1"/>
            </p:cNvPicPr>
            <p:nvPr/>
          </p:nvPicPr>
          <p:blipFill>
            <a:blip r:embed="rId2"/>
            <a:stretch>
              <a:fillRect/>
            </a:stretch>
          </p:blipFill>
          <p:spPr>
            <a:xfrm>
              <a:off x="4837974" y="1842378"/>
              <a:ext cx="3924502" cy="1682836"/>
            </a:xfrm>
            <a:prstGeom prst="rect">
              <a:avLst/>
            </a:prstGeom>
          </p:spPr>
        </p:pic>
        <p:cxnSp>
          <p:nvCxnSpPr>
            <p:cNvPr id="53" name="Straight Arrow Connector 52">
              <a:extLst>
                <a:ext uri="{FF2B5EF4-FFF2-40B4-BE49-F238E27FC236}">
                  <a16:creationId xmlns:a16="http://schemas.microsoft.com/office/drawing/2014/main" id="{6F853C02-32E2-DC98-15E9-2F9F3EA9A3FA}"/>
                </a:ext>
              </a:extLst>
            </p:cNvPr>
            <p:cNvCxnSpPr>
              <a:stCxn id="48" idx="0"/>
            </p:cNvCxnSpPr>
            <p:nvPr/>
          </p:nvCxnSpPr>
          <p:spPr>
            <a:xfrm flipH="1" flipV="1">
              <a:off x="6660232" y="3525214"/>
              <a:ext cx="129559" cy="6934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4C69694-1E85-6F22-BC75-3ED72042E380}"/>
                </a:ext>
              </a:extLst>
            </p:cNvPr>
            <p:cNvSpPr txBox="1"/>
            <p:nvPr/>
          </p:nvSpPr>
          <p:spPr>
            <a:xfrm>
              <a:off x="6332595" y="924858"/>
              <a:ext cx="2348720"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Gen có kích thước m</a:t>
              </a:r>
            </a:p>
          </p:txBody>
        </p:sp>
        <p:cxnSp>
          <p:nvCxnSpPr>
            <p:cNvPr id="57" name="Straight Arrow Connector 56">
              <a:extLst>
                <a:ext uri="{FF2B5EF4-FFF2-40B4-BE49-F238E27FC236}">
                  <a16:creationId xmlns:a16="http://schemas.microsoft.com/office/drawing/2014/main" id="{EF632504-FF6D-7C93-98B8-F39C8E3A8E40}"/>
                </a:ext>
              </a:extLst>
            </p:cNvPr>
            <p:cNvCxnSpPr>
              <a:cxnSpLocks/>
            </p:cNvCxnSpPr>
            <p:nvPr/>
          </p:nvCxnSpPr>
          <p:spPr>
            <a:xfrm>
              <a:off x="7556731" y="1294190"/>
              <a:ext cx="0" cy="5481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49512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6B1A3-1514-7ED6-EB93-D08541AC0ED1}"/>
              </a:ext>
            </a:extLst>
          </p:cNvPr>
          <p:cNvSpPr>
            <a:spLocks noGrp="1"/>
          </p:cNvSpPr>
          <p:nvPr>
            <p:ph type="title"/>
          </p:nvPr>
        </p:nvSpPr>
        <p:spPr>
          <a:xfrm>
            <a:off x="395536" y="358221"/>
            <a:ext cx="4316172" cy="486217"/>
          </a:xfrm>
        </p:spPr>
        <p:txBody>
          <a:bodyPr vert="horz" lIns="91440" tIns="45720" rIns="91440" bIns="45720" rtlCol="0" anchor="b">
            <a:noAutofit/>
          </a:bodyPr>
          <a:lstStyle/>
          <a:p>
            <a:pPr defTabSz="914400"/>
            <a:r>
              <a:rPr lang="en-US" sz="4100" kern="1200">
                <a:solidFill>
                  <a:schemeClr val="tx1"/>
                </a:solidFill>
                <a:latin typeface="Arial" panose="020B0604020202020204" pitchFamily="34" charset="0"/>
                <a:cs typeface="Arial" panose="020B0604020202020204" pitchFamily="34" charset="0"/>
              </a:rPr>
              <a:t>Đánh giá</a:t>
            </a:r>
          </a:p>
        </p:txBody>
      </p:sp>
      <p:sp>
        <p:nvSpPr>
          <p:cNvPr id="4" name="Slide Number Placeholder 3">
            <a:extLst>
              <a:ext uri="{FF2B5EF4-FFF2-40B4-BE49-F238E27FC236}">
                <a16:creationId xmlns:a16="http://schemas.microsoft.com/office/drawing/2014/main" id="{C3BC1936-D79A-3C11-392C-51D13D5289AB}"/>
              </a:ext>
            </a:extLst>
          </p:cNvPr>
          <p:cNvSpPr>
            <a:spLocks noGrp="1"/>
          </p:cNvSpPr>
          <p:nvPr>
            <p:ph type="sldNum" sz="quarter" idx="12"/>
          </p:nvPr>
        </p:nvSpPr>
        <p:spPr>
          <a:xfrm>
            <a:off x="8778240" y="4841748"/>
            <a:ext cx="336042" cy="273843"/>
          </a:xfrm>
        </p:spPr>
        <p:txBody>
          <a:bodyPr vert="horz" lIns="91440" tIns="45720" rIns="91440" bIns="45720" rtlCol="0" anchor="ctr">
            <a:normAutofit/>
          </a:bodyPr>
          <a:lstStyle/>
          <a:p>
            <a:pPr>
              <a:spcAft>
                <a:spcPts val="600"/>
              </a:spcAft>
            </a:pPr>
            <a:fld id="{83B0A39C-9AA3-4A83-82D7-24ADE085033F}" type="slidenum">
              <a:rPr lang="en-US" altLang="ko-KR" sz="800">
                <a:solidFill>
                  <a:srgbClr val="FFFFFF"/>
                </a:solidFill>
              </a:rPr>
              <a:pPr>
                <a:spcAft>
                  <a:spcPts val="600"/>
                </a:spcAft>
              </a:pPr>
              <a:t>13</a:t>
            </a:fld>
            <a:endParaRPr lang="en-US" altLang="ko-KR" sz="800">
              <a:solidFill>
                <a:srgbClr val="FFFFFF"/>
              </a:solidFill>
            </a:endParaRPr>
          </a:p>
        </p:txBody>
      </p:sp>
      <p:sp>
        <p:nvSpPr>
          <p:cNvPr id="7" name="TextBox 6">
            <a:extLst>
              <a:ext uri="{FF2B5EF4-FFF2-40B4-BE49-F238E27FC236}">
                <a16:creationId xmlns:a16="http://schemas.microsoft.com/office/drawing/2014/main" id="{6380028F-37DE-6845-C4E6-B0D2F15E75B0}"/>
              </a:ext>
            </a:extLst>
          </p:cNvPr>
          <p:cNvSpPr txBox="1"/>
          <p:nvPr/>
        </p:nvSpPr>
        <p:spPr>
          <a:xfrm>
            <a:off x="3302660" y="411510"/>
            <a:ext cx="5475580" cy="4248472"/>
          </a:xfrm>
          <a:prstGeom prst="rect">
            <a:avLst/>
          </a:prstGeom>
        </p:spPr>
        <p:txBody>
          <a:bodyPr vert="horz" lIns="91440" tIns="45720" rIns="91440" bIns="45720" rtlCol="0" anchor="t">
            <a:noAutofit/>
          </a:bodyPr>
          <a:lstStyle/>
          <a:p>
            <a:pPr marL="285750" indent="-228600">
              <a:lnSpc>
                <a:spcPct val="150000"/>
              </a:lnSpc>
              <a:spcAft>
                <a:spcPts val="600"/>
              </a:spcAft>
              <a:buFont typeface="Arial" panose="020B0604020202020204" pitchFamily="34" charset="0"/>
              <a:buChar char="•"/>
            </a:pPr>
            <a:r>
              <a:rPr lang="en-US" sz="1700">
                <a:latin typeface="Arial" panose="020B0604020202020204" pitchFamily="34" charset="0"/>
                <a:cs typeface="Arial" panose="020B0604020202020204" pitchFamily="34" charset="0"/>
              </a:rPr>
              <a:t>Tính độ thích nghi cho từng cá thể. Cần thiết kế trước hàm thích nghi để có tiêu chí đánh giá độ thích nghi.</a:t>
            </a:r>
          </a:p>
          <a:p>
            <a:pPr marL="285750" indent="-228600">
              <a:lnSpc>
                <a:spcPct val="150000"/>
              </a:lnSpc>
              <a:spcAft>
                <a:spcPts val="600"/>
              </a:spcAft>
              <a:buFont typeface="Arial" panose="020B0604020202020204" pitchFamily="34" charset="0"/>
              <a:buChar char="•"/>
            </a:pPr>
            <a:r>
              <a:rPr lang="en-US" sz="1700">
                <a:latin typeface="Arial" panose="020B0604020202020204" pitchFamily="34" charset="0"/>
                <a:cs typeface="Arial" panose="020B0604020202020204" pitchFamily="34" charset="0"/>
              </a:rPr>
              <a:t>Thông thường, mỗi bài toán đều có tiêu chí đánh giá nghiệm tốt hay xấu. Nghiệp tốt thể hiện độ thích nghi cao.</a:t>
            </a:r>
          </a:p>
          <a:p>
            <a:pPr marL="285750" indent="-228600">
              <a:lnSpc>
                <a:spcPct val="150000"/>
              </a:lnSpc>
              <a:spcAft>
                <a:spcPts val="600"/>
              </a:spcAft>
              <a:buFont typeface="Arial" panose="020B0604020202020204" pitchFamily="34" charset="0"/>
              <a:buChar char="•"/>
            </a:pPr>
            <a:r>
              <a:rPr lang="en-US" sz="1700">
                <a:latin typeface="Arial" panose="020B0604020202020204" pitchFamily="34" charset="0"/>
                <a:cs typeface="Arial" panose="020B0604020202020204" pitchFamily="34" charset="0"/>
              </a:rPr>
              <a:t>Ở bước này ta có thể sắp xếp các cá thể theo độ thích nghi từ cao đến thấp.</a:t>
            </a:r>
          </a:p>
          <a:p>
            <a:pPr marL="285750" indent="-228600">
              <a:lnSpc>
                <a:spcPct val="150000"/>
              </a:lnSpc>
              <a:spcAft>
                <a:spcPts val="600"/>
              </a:spcAft>
              <a:buFont typeface="Arial" panose="020B0604020202020204" pitchFamily="34" charset="0"/>
              <a:buChar char="•"/>
            </a:pPr>
            <a:r>
              <a:rPr lang="en-US" sz="1700">
                <a:latin typeface="Arial" panose="020B0604020202020204" pitchFamily="34" charset="0"/>
                <a:cs typeface="Arial" panose="020B0604020202020204" pitchFamily="34" charset="0"/>
              </a:rPr>
              <a:t>Nếu cá thể có độ thích nghi cao nhất đước đánh giá đủ tốt thì có thể dừng thuật toán</a:t>
            </a:r>
          </a:p>
          <a:p>
            <a:pPr marL="285750" indent="-228600">
              <a:lnSpc>
                <a:spcPct val="90000"/>
              </a:lnSpc>
              <a:spcAft>
                <a:spcPts val="600"/>
              </a:spcAft>
              <a:buFont typeface="Arial" panose="020B0604020202020204" pitchFamily="34" charset="0"/>
              <a:buChar char="•"/>
            </a:pPr>
            <a:endParaRPr lang="en-US" sz="1700"/>
          </a:p>
        </p:txBody>
      </p:sp>
      <p:grpSp>
        <p:nvGrpSpPr>
          <p:cNvPr id="12" name="Group 11">
            <a:extLst>
              <a:ext uri="{FF2B5EF4-FFF2-40B4-BE49-F238E27FC236}">
                <a16:creationId xmlns:a16="http://schemas.microsoft.com/office/drawing/2014/main" id="{2E8B3321-DF8E-D922-1C49-C07FF3274F4B}"/>
              </a:ext>
            </a:extLst>
          </p:cNvPr>
          <p:cNvGrpSpPr/>
          <p:nvPr/>
        </p:nvGrpSpPr>
        <p:grpSpPr>
          <a:xfrm>
            <a:off x="179512" y="1097891"/>
            <a:ext cx="2981984" cy="3237340"/>
            <a:chOff x="179512" y="1097891"/>
            <a:chExt cx="2981984" cy="3237340"/>
          </a:xfrm>
        </p:grpSpPr>
        <p:pic>
          <p:nvPicPr>
            <p:cNvPr id="9" name="Picture 8" descr="A baby doll with a diagram of a function&#10;&#10;Description automatically generated with medium confidence">
              <a:extLst>
                <a:ext uri="{FF2B5EF4-FFF2-40B4-BE49-F238E27FC236}">
                  <a16:creationId xmlns:a16="http://schemas.microsoft.com/office/drawing/2014/main" id="{16594A18-E0DD-E63A-82EA-414D1AD963C6}"/>
                </a:ext>
              </a:extLst>
            </p:cNvPr>
            <p:cNvPicPr>
              <a:picLocks noChangeAspect="1"/>
            </p:cNvPicPr>
            <p:nvPr/>
          </p:nvPicPr>
          <p:blipFill rotWithShape="1">
            <a:blip r:embed="rId2">
              <a:extLst>
                <a:ext uri="{28A0092B-C50C-407E-A947-70E740481C1C}">
                  <a14:useLocalDpi xmlns:a14="http://schemas.microsoft.com/office/drawing/2010/main" val="0"/>
                </a:ext>
              </a:extLst>
            </a:blip>
            <a:srcRect l="46858" t="6281" r="5244"/>
            <a:stretch/>
          </p:blipFill>
          <p:spPr>
            <a:xfrm>
              <a:off x="353183" y="1097891"/>
              <a:ext cx="2808313" cy="3237340"/>
            </a:xfrm>
            <a:prstGeom prst="rect">
              <a:avLst/>
            </a:prstGeom>
          </p:spPr>
        </p:pic>
        <p:sp>
          <p:nvSpPr>
            <p:cNvPr id="10" name="Rectangle 9">
              <a:extLst>
                <a:ext uri="{FF2B5EF4-FFF2-40B4-BE49-F238E27FC236}">
                  <a16:creationId xmlns:a16="http://schemas.microsoft.com/office/drawing/2014/main" id="{10339B95-1CB4-DB58-B2F1-D01BFCD67E28}"/>
                </a:ext>
              </a:extLst>
            </p:cNvPr>
            <p:cNvSpPr/>
            <p:nvPr/>
          </p:nvSpPr>
          <p:spPr>
            <a:xfrm>
              <a:off x="179512" y="2211710"/>
              <a:ext cx="648072" cy="11521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lide Number Placeholder 3">
            <a:extLst>
              <a:ext uri="{FF2B5EF4-FFF2-40B4-BE49-F238E27FC236}">
                <a16:creationId xmlns:a16="http://schemas.microsoft.com/office/drawing/2014/main" id="{BBCEF4E0-7A1D-F6A4-D167-D5755D2161BE}"/>
              </a:ext>
            </a:extLst>
          </p:cNvPr>
          <p:cNvSpPr txBox="1">
            <a:spLocks/>
          </p:cNvSpPr>
          <p:nvPr/>
        </p:nvSpPr>
        <p:spPr>
          <a:xfrm>
            <a:off x="6457950" y="4767263"/>
            <a:ext cx="2057400"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3B0A39C-9AA3-4A83-82D7-24ADE085033F}" type="slidenum">
              <a:rPr lang="ko-KR" altLang="en-US" smtClean="0"/>
              <a:pPr/>
              <a:t>13</a:t>
            </a:fld>
            <a:endParaRPr lang="ko-KR" altLang="en-US"/>
          </a:p>
        </p:txBody>
      </p:sp>
    </p:spTree>
    <p:extLst>
      <p:ext uri="{BB962C8B-B14F-4D97-AF65-F5344CB8AC3E}">
        <p14:creationId xmlns:p14="http://schemas.microsoft.com/office/powerpoint/2010/main" val="665673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115F2-8A47-A5DF-8340-8931BDB71A1B}"/>
              </a:ext>
            </a:extLst>
          </p:cNvPr>
          <p:cNvSpPr>
            <a:spLocks noGrp="1"/>
          </p:cNvSpPr>
          <p:nvPr>
            <p:ph type="title"/>
          </p:nvPr>
        </p:nvSpPr>
        <p:spPr>
          <a:xfrm>
            <a:off x="323528" y="126648"/>
            <a:ext cx="7886700" cy="994172"/>
          </a:xfrm>
        </p:spPr>
        <p:txBody>
          <a:bodyPr/>
          <a:lstStyle/>
          <a:p>
            <a:r>
              <a:rPr lang="en-US">
                <a:latin typeface="Arial" panose="020B0604020202020204" pitchFamily="34" charset="0"/>
                <a:cs typeface="Arial" panose="020B0604020202020204" pitchFamily="34" charset="0"/>
              </a:rPr>
              <a:t>Đánh giá</a:t>
            </a:r>
          </a:p>
        </p:txBody>
      </p:sp>
      <p:sp>
        <p:nvSpPr>
          <p:cNvPr id="4" name="Slide Number Placeholder 3">
            <a:extLst>
              <a:ext uri="{FF2B5EF4-FFF2-40B4-BE49-F238E27FC236}">
                <a16:creationId xmlns:a16="http://schemas.microsoft.com/office/drawing/2014/main" id="{0CAE3E21-DB75-513D-6F15-1ECCFA517444}"/>
              </a:ext>
            </a:extLst>
          </p:cNvPr>
          <p:cNvSpPr>
            <a:spLocks noGrp="1"/>
          </p:cNvSpPr>
          <p:nvPr>
            <p:ph type="sldNum" sz="quarter" idx="12"/>
          </p:nvPr>
        </p:nvSpPr>
        <p:spPr/>
        <p:txBody>
          <a:bodyPr/>
          <a:lstStyle/>
          <a:p>
            <a:fld id="{83B0A39C-9AA3-4A83-82D7-24ADE085033F}" type="slidenum">
              <a:rPr lang="ko-KR" altLang="en-US" smtClean="0"/>
              <a:t>14</a:t>
            </a:fld>
            <a:endParaRPr lang="ko-KR" altLang="en-US"/>
          </a:p>
        </p:txBody>
      </p:sp>
      <p:pic>
        <p:nvPicPr>
          <p:cNvPr id="5" name="Picture 4">
            <a:extLst>
              <a:ext uri="{FF2B5EF4-FFF2-40B4-BE49-F238E27FC236}">
                <a16:creationId xmlns:a16="http://schemas.microsoft.com/office/drawing/2014/main" id="{4714638B-C1E3-7FEC-412A-0FEB8E1850FB}"/>
              </a:ext>
            </a:extLst>
          </p:cNvPr>
          <p:cNvPicPr>
            <a:picLocks noChangeAspect="1"/>
          </p:cNvPicPr>
          <p:nvPr/>
        </p:nvPicPr>
        <p:blipFill>
          <a:blip r:embed="rId2"/>
          <a:stretch>
            <a:fillRect/>
          </a:stretch>
        </p:blipFill>
        <p:spPr>
          <a:xfrm>
            <a:off x="1691680" y="1120820"/>
            <a:ext cx="5882798" cy="24251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9D69CE26-192E-70D8-ADC1-AAF606BA6A4D}"/>
              </a:ext>
            </a:extLst>
          </p:cNvPr>
          <p:cNvSpPr txBox="1"/>
          <p:nvPr/>
        </p:nvSpPr>
        <p:spPr>
          <a:xfrm>
            <a:off x="0" y="3808080"/>
            <a:ext cx="9143999" cy="707886"/>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Đánh giá từng nghiệm xem nghiêm nào tốt xấu</a:t>
            </a:r>
          </a:p>
          <a:p>
            <a:pPr algn="ctr"/>
            <a:r>
              <a:rPr lang="en-US" sz="2000">
                <a:latin typeface="Arial" panose="020B0604020202020204" pitchFamily="34" charset="0"/>
                <a:cs typeface="Arial" panose="020B0604020202020204" pitchFamily="34" charset="0"/>
              </a:rPr>
              <a:t>=&gt; Cần có tiêu chí đánh giá</a:t>
            </a:r>
          </a:p>
        </p:txBody>
      </p:sp>
    </p:spTree>
    <p:extLst>
      <p:ext uri="{BB962C8B-B14F-4D97-AF65-F5344CB8AC3E}">
        <p14:creationId xmlns:p14="http://schemas.microsoft.com/office/powerpoint/2010/main" val="1557562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6878C-2381-1664-761A-152B36E27792}"/>
              </a:ext>
            </a:extLst>
          </p:cNvPr>
          <p:cNvSpPr>
            <a:spLocks noGrp="1"/>
          </p:cNvSpPr>
          <p:nvPr>
            <p:ph type="title"/>
          </p:nvPr>
        </p:nvSpPr>
        <p:spPr>
          <a:xfrm>
            <a:off x="628650" y="123478"/>
            <a:ext cx="7886700" cy="994172"/>
          </a:xfrm>
        </p:spPr>
        <p:txBody>
          <a:bodyPr/>
          <a:lstStyle/>
          <a:p>
            <a:r>
              <a:rPr lang="en-US">
                <a:latin typeface="Arial" panose="020B0604020202020204" pitchFamily="34" charset="0"/>
                <a:cs typeface="Arial" panose="020B0604020202020204" pitchFamily="34" charset="0"/>
              </a:rPr>
              <a:t>Lựa chọn</a:t>
            </a:r>
          </a:p>
        </p:txBody>
      </p:sp>
      <p:sp>
        <p:nvSpPr>
          <p:cNvPr id="4" name="Slide Number Placeholder 3">
            <a:extLst>
              <a:ext uri="{FF2B5EF4-FFF2-40B4-BE49-F238E27FC236}">
                <a16:creationId xmlns:a16="http://schemas.microsoft.com/office/drawing/2014/main" id="{01024842-5BC3-1776-0473-12D8EBEC9424}"/>
              </a:ext>
            </a:extLst>
          </p:cNvPr>
          <p:cNvSpPr>
            <a:spLocks noGrp="1"/>
          </p:cNvSpPr>
          <p:nvPr>
            <p:ph type="sldNum" sz="quarter" idx="12"/>
          </p:nvPr>
        </p:nvSpPr>
        <p:spPr/>
        <p:txBody>
          <a:bodyPr/>
          <a:lstStyle/>
          <a:p>
            <a:fld id="{83B0A39C-9AA3-4A83-82D7-24ADE085033F}" type="slidenum">
              <a:rPr lang="ko-KR" altLang="en-US" smtClean="0"/>
              <a:t>15</a:t>
            </a:fld>
            <a:endParaRPr lang="ko-KR" altLang="en-US"/>
          </a:p>
        </p:txBody>
      </p:sp>
      <p:pic>
        <p:nvPicPr>
          <p:cNvPr id="8" name="Picture 7" descr="A group of red and yellow dots&#10;&#10;Description automatically generated">
            <a:extLst>
              <a:ext uri="{FF2B5EF4-FFF2-40B4-BE49-F238E27FC236}">
                <a16:creationId xmlns:a16="http://schemas.microsoft.com/office/drawing/2014/main" id="{04B03CB3-42A2-69B2-726F-38CFEEB041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0152" y="265679"/>
            <a:ext cx="2448272" cy="4492046"/>
          </a:xfrm>
          <a:prstGeom prst="rect">
            <a:avLst/>
          </a:prstGeom>
        </p:spPr>
      </p:pic>
      <p:sp>
        <p:nvSpPr>
          <p:cNvPr id="9" name="TextBox 8">
            <a:extLst>
              <a:ext uri="{FF2B5EF4-FFF2-40B4-BE49-F238E27FC236}">
                <a16:creationId xmlns:a16="http://schemas.microsoft.com/office/drawing/2014/main" id="{0292CC76-25F7-1BEF-3896-441A6DE64DFB}"/>
              </a:ext>
            </a:extLst>
          </p:cNvPr>
          <p:cNvSpPr txBox="1"/>
          <p:nvPr/>
        </p:nvSpPr>
        <p:spPr>
          <a:xfrm>
            <a:off x="683568" y="1222950"/>
            <a:ext cx="5256584" cy="3365024"/>
          </a:xfrm>
          <a:prstGeom prst="rect">
            <a:avLst/>
          </a:prstGeom>
          <a:noFill/>
        </p:spPr>
        <p:txBody>
          <a:bodyPr wrap="square" rtlCol="0">
            <a:spAutoFit/>
          </a:bodyPr>
          <a:lstStyle/>
          <a:p>
            <a:pPr>
              <a:lnSpc>
                <a:spcPct val="150000"/>
              </a:lnSpc>
            </a:pPr>
            <a:r>
              <a:rPr lang="en-US">
                <a:latin typeface="Arial" panose="020B0604020202020204" pitchFamily="34" charset="0"/>
                <a:cs typeface="Arial" panose="020B0604020202020204" pitchFamily="34" charset="0"/>
              </a:rPr>
              <a:t>Sau khi đánh giá, ta có thể loại bỏ các cá thể có độ thích nghi thấp, và nhân bản các cá thể có độ thích nghi cao.</a:t>
            </a:r>
          </a:p>
          <a:p>
            <a:pPr>
              <a:lnSpc>
                <a:spcPct val="150000"/>
              </a:lnSpc>
            </a:pPr>
            <a:r>
              <a:rPr lang="en-US">
                <a:latin typeface="Arial" panose="020B0604020202020204" pitchFamily="34" charset="0"/>
                <a:cs typeface="Arial" panose="020B0604020202020204" pitchFamily="34" charset="0"/>
              </a:rPr>
              <a:t>Việc loại bỏ hay nhân bản có thể được quyết đinh bằng nhiều phương pháp như:</a:t>
            </a:r>
          </a:p>
          <a:p>
            <a:pPr marL="285750"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Sử dụng xác suất</a:t>
            </a:r>
          </a:p>
          <a:p>
            <a:pPr marL="285750"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Chọn ngẫu nhiên</a:t>
            </a:r>
          </a:p>
          <a:p>
            <a:pPr marL="285750"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Theo tiêu chí cố định  </a:t>
            </a:r>
          </a:p>
        </p:txBody>
      </p:sp>
      <p:pic>
        <p:nvPicPr>
          <p:cNvPr id="11" name="Picture 10">
            <a:extLst>
              <a:ext uri="{FF2B5EF4-FFF2-40B4-BE49-F238E27FC236}">
                <a16:creationId xmlns:a16="http://schemas.microsoft.com/office/drawing/2014/main" id="{7D5A3687-EB8B-CE12-6407-F7ADF6CA5A09}"/>
              </a:ext>
            </a:extLst>
          </p:cNvPr>
          <p:cNvPicPr>
            <a:picLocks noChangeAspect="1"/>
          </p:cNvPicPr>
          <p:nvPr/>
        </p:nvPicPr>
        <p:blipFill>
          <a:blip r:embed="rId3"/>
          <a:stretch>
            <a:fillRect/>
          </a:stretch>
        </p:blipFill>
        <p:spPr>
          <a:xfrm>
            <a:off x="626419" y="755699"/>
            <a:ext cx="2216264" cy="260363"/>
          </a:xfrm>
          <a:prstGeom prst="rect">
            <a:avLst/>
          </a:prstGeom>
        </p:spPr>
      </p:pic>
    </p:spTree>
    <p:extLst>
      <p:ext uri="{BB962C8B-B14F-4D97-AF65-F5344CB8AC3E}">
        <p14:creationId xmlns:p14="http://schemas.microsoft.com/office/powerpoint/2010/main" val="1120156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E00FB-24A6-C564-F455-EB80EFF20B53}"/>
              </a:ext>
            </a:extLst>
          </p:cNvPr>
          <p:cNvSpPr>
            <a:spLocks noGrp="1"/>
          </p:cNvSpPr>
          <p:nvPr>
            <p:ph type="title"/>
          </p:nvPr>
        </p:nvSpPr>
        <p:spPr>
          <a:xfrm>
            <a:off x="412782" y="1960681"/>
            <a:ext cx="2580671" cy="1222137"/>
          </a:xfrm>
        </p:spPr>
        <p:txBody>
          <a:bodyPr vert="horz" lIns="91440" tIns="45720" rIns="91440" bIns="45720" rtlCol="0" anchor="b">
            <a:normAutofit/>
          </a:bodyPr>
          <a:lstStyle/>
          <a:p>
            <a:pPr defTabSz="914400"/>
            <a:r>
              <a:rPr lang="en-US" sz="4100" kern="1200">
                <a:solidFill>
                  <a:schemeClr val="tx1"/>
                </a:solidFill>
                <a:latin typeface="Arial" panose="020B0604020202020204" pitchFamily="34" charset="0"/>
                <a:cs typeface="Arial" panose="020B0604020202020204" pitchFamily="34" charset="0"/>
              </a:rPr>
              <a:t>Lựa chọn</a:t>
            </a:r>
          </a:p>
        </p:txBody>
      </p:sp>
      <p:sp>
        <p:nvSpPr>
          <p:cNvPr id="4" name="Slide Number Placeholder 3">
            <a:extLst>
              <a:ext uri="{FF2B5EF4-FFF2-40B4-BE49-F238E27FC236}">
                <a16:creationId xmlns:a16="http://schemas.microsoft.com/office/drawing/2014/main" id="{BFC9F15B-49CD-A855-058C-2A8FC680D409}"/>
              </a:ext>
            </a:extLst>
          </p:cNvPr>
          <p:cNvSpPr>
            <a:spLocks noGrp="1"/>
          </p:cNvSpPr>
          <p:nvPr>
            <p:ph type="sldNum" sz="quarter" idx="12"/>
          </p:nvPr>
        </p:nvSpPr>
        <p:spPr>
          <a:xfrm>
            <a:off x="6457950" y="4767262"/>
            <a:ext cx="2057400" cy="273844"/>
          </a:xfrm>
        </p:spPr>
        <p:txBody>
          <a:bodyPr vert="horz" lIns="91440" tIns="45720" rIns="91440" bIns="45720" rtlCol="0" anchor="ctr">
            <a:normAutofit/>
          </a:bodyPr>
          <a:lstStyle/>
          <a:p>
            <a:pPr defTabSz="914400">
              <a:lnSpc>
                <a:spcPct val="90000"/>
              </a:lnSpc>
              <a:spcAft>
                <a:spcPts val="600"/>
              </a:spcAft>
            </a:pPr>
            <a:fld id="{83B0A39C-9AA3-4A83-82D7-24ADE085033F}" type="slidenum">
              <a:rPr lang="en-US" altLang="ko-KR" sz="1200" smtClean="0">
                <a:solidFill>
                  <a:schemeClr val="tx1">
                    <a:tint val="75000"/>
                  </a:schemeClr>
                </a:solidFill>
              </a:rPr>
              <a:pPr defTabSz="914400">
                <a:lnSpc>
                  <a:spcPct val="90000"/>
                </a:lnSpc>
                <a:spcAft>
                  <a:spcPts val="600"/>
                </a:spcAft>
              </a:pPr>
              <a:t>16</a:t>
            </a:fld>
            <a:endParaRPr lang="en-US" altLang="ko-KR" sz="1200">
              <a:solidFill>
                <a:schemeClr val="tx1">
                  <a:tint val="75000"/>
                </a:schemeClr>
              </a:solidFill>
            </a:endParaRPr>
          </a:p>
        </p:txBody>
      </p:sp>
      <p:pic>
        <p:nvPicPr>
          <p:cNvPr id="6" name="Picture 5">
            <a:extLst>
              <a:ext uri="{FF2B5EF4-FFF2-40B4-BE49-F238E27FC236}">
                <a16:creationId xmlns:a16="http://schemas.microsoft.com/office/drawing/2014/main" id="{23DA0F83-3052-0454-7496-EE0924733808}"/>
              </a:ext>
            </a:extLst>
          </p:cNvPr>
          <p:cNvPicPr>
            <a:picLocks noChangeAspect="1"/>
          </p:cNvPicPr>
          <p:nvPr/>
        </p:nvPicPr>
        <p:blipFill>
          <a:blip r:embed="rId2"/>
          <a:stretch>
            <a:fillRect/>
          </a:stretch>
        </p:blipFill>
        <p:spPr>
          <a:xfrm>
            <a:off x="3275856" y="555526"/>
            <a:ext cx="5410962" cy="28001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 name="Straight Connector 7">
            <a:extLst>
              <a:ext uri="{FF2B5EF4-FFF2-40B4-BE49-F238E27FC236}">
                <a16:creationId xmlns:a16="http://schemas.microsoft.com/office/drawing/2014/main" id="{CB97DAFD-BE1A-91B5-0044-2AF30070A00C}"/>
              </a:ext>
            </a:extLst>
          </p:cNvPr>
          <p:cNvCxnSpPr>
            <a:cxnSpLocks/>
          </p:cNvCxnSpPr>
          <p:nvPr/>
        </p:nvCxnSpPr>
        <p:spPr>
          <a:xfrm>
            <a:off x="3275856" y="2739025"/>
            <a:ext cx="4392488" cy="480797"/>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12" name="Straight Connector 11">
            <a:extLst>
              <a:ext uri="{FF2B5EF4-FFF2-40B4-BE49-F238E27FC236}">
                <a16:creationId xmlns:a16="http://schemas.microsoft.com/office/drawing/2014/main" id="{A57E1245-4D20-EB58-EE00-B490E29B65ED}"/>
              </a:ext>
            </a:extLst>
          </p:cNvPr>
          <p:cNvCxnSpPr>
            <a:cxnSpLocks/>
          </p:cNvCxnSpPr>
          <p:nvPr/>
        </p:nvCxnSpPr>
        <p:spPr>
          <a:xfrm flipV="1">
            <a:off x="3275856" y="2739025"/>
            <a:ext cx="4320480" cy="567925"/>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EA80EBC4-7D21-044A-FA46-BFD2190388AA}"/>
              </a:ext>
            </a:extLst>
          </p:cNvPr>
          <p:cNvSpPr txBox="1"/>
          <p:nvPr/>
        </p:nvSpPr>
        <p:spPr>
          <a:xfrm>
            <a:off x="2411760" y="3740292"/>
            <a:ext cx="7139154" cy="400110"/>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Loại bỏ nghiệm xấu, nhân bản nghiệm tốt</a:t>
            </a:r>
          </a:p>
        </p:txBody>
      </p:sp>
    </p:spTree>
    <p:extLst>
      <p:ext uri="{BB962C8B-B14F-4D97-AF65-F5344CB8AC3E}">
        <p14:creationId xmlns:p14="http://schemas.microsoft.com/office/powerpoint/2010/main" val="3158994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341BE2-89EE-444E-12BA-417779B30B68}"/>
              </a:ext>
            </a:extLst>
          </p:cNvPr>
          <p:cNvSpPr>
            <a:spLocks noGrp="1"/>
          </p:cNvSpPr>
          <p:nvPr>
            <p:ph type="sldNum" sz="quarter" idx="12"/>
          </p:nvPr>
        </p:nvSpPr>
        <p:spPr>
          <a:xfrm>
            <a:off x="6457950" y="4767262"/>
            <a:ext cx="2057400" cy="273844"/>
          </a:xfrm>
        </p:spPr>
        <p:txBody>
          <a:bodyPr>
            <a:normAutofit/>
          </a:bodyPr>
          <a:lstStyle/>
          <a:p>
            <a:pPr>
              <a:spcAft>
                <a:spcPts val="600"/>
              </a:spcAft>
            </a:pPr>
            <a:fld id="{83B0A39C-9AA3-4A83-82D7-24ADE085033F}" type="slidenum">
              <a:rPr lang="ko-KR" altLang="en-US" smtClean="0"/>
              <a:pPr>
                <a:spcAft>
                  <a:spcPts val="600"/>
                </a:spcAft>
              </a:pPr>
              <a:t>17</a:t>
            </a:fld>
            <a:endParaRPr lang="ko-KR" altLang="en-US"/>
          </a:p>
        </p:txBody>
      </p:sp>
      <p:sp>
        <p:nvSpPr>
          <p:cNvPr id="17" name="Title 1">
            <a:extLst>
              <a:ext uri="{FF2B5EF4-FFF2-40B4-BE49-F238E27FC236}">
                <a16:creationId xmlns:a16="http://schemas.microsoft.com/office/drawing/2014/main" id="{5EA4FFCD-C807-C98E-34A1-670E3EFFC4ED}"/>
              </a:ext>
            </a:extLst>
          </p:cNvPr>
          <p:cNvSpPr>
            <a:spLocks noGrp="1"/>
          </p:cNvSpPr>
          <p:nvPr>
            <p:ph type="title"/>
          </p:nvPr>
        </p:nvSpPr>
        <p:spPr>
          <a:xfrm>
            <a:off x="323528" y="152279"/>
            <a:ext cx="7886700" cy="994172"/>
          </a:xfrm>
        </p:spPr>
        <p:txBody>
          <a:bodyPr/>
          <a:lstStyle/>
          <a:p>
            <a:r>
              <a:rPr lang="en-US">
                <a:latin typeface="Arial" panose="020B0604020202020204" pitchFamily="34" charset="0"/>
                <a:cs typeface="Arial" panose="020B0604020202020204" pitchFamily="34" charset="0"/>
              </a:rPr>
              <a:t>Lai ghép 1 điểm</a:t>
            </a:r>
          </a:p>
        </p:txBody>
      </p:sp>
      <p:grpSp>
        <p:nvGrpSpPr>
          <p:cNvPr id="20" name="Group 19">
            <a:extLst>
              <a:ext uri="{FF2B5EF4-FFF2-40B4-BE49-F238E27FC236}">
                <a16:creationId xmlns:a16="http://schemas.microsoft.com/office/drawing/2014/main" id="{FD3ED0AB-5FEA-DA48-4649-CC2B4769BA3C}"/>
              </a:ext>
            </a:extLst>
          </p:cNvPr>
          <p:cNvGrpSpPr/>
          <p:nvPr/>
        </p:nvGrpSpPr>
        <p:grpSpPr>
          <a:xfrm>
            <a:off x="4932040" y="202965"/>
            <a:ext cx="3960440" cy="4607959"/>
            <a:chOff x="4932040" y="202965"/>
            <a:chExt cx="3960440" cy="4607959"/>
          </a:xfrm>
        </p:grpSpPr>
        <p:pic>
          <p:nvPicPr>
            <p:cNvPr id="10" name="Picture 9">
              <a:extLst>
                <a:ext uri="{FF2B5EF4-FFF2-40B4-BE49-F238E27FC236}">
                  <a16:creationId xmlns:a16="http://schemas.microsoft.com/office/drawing/2014/main" id="{275BA943-C895-9A69-B548-D575D15502E0}"/>
                </a:ext>
              </a:extLst>
            </p:cNvPr>
            <p:cNvPicPr>
              <a:picLocks noChangeAspect="1"/>
            </p:cNvPicPr>
            <p:nvPr/>
          </p:nvPicPr>
          <p:blipFill>
            <a:blip r:embed="rId2"/>
            <a:stretch>
              <a:fillRect/>
            </a:stretch>
          </p:blipFill>
          <p:spPr>
            <a:xfrm>
              <a:off x="4932040" y="2355726"/>
              <a:ext cx="3960440" cy="2455198"/>
            </a:xfrm>
            <a:prstGeom prst="rect">
              <a:avLst/>
            </a:prstGeom>
          </p:spPr>
        </p:pic>
        <p:pic>
          <p:nvPicPr>
            <p:cNvPr id="19" name="Picture 18">
              <a:extLst>
                <a:ext uri="{FF2B5EF4-FFF2-40B4-BE49-F238E27FC236}">
                  <a16:creationId xmlns:a16="http://schemas.microsoft.com/office/drawing/2014/main" id="{B0671A07-6549-8F9A-2152-54850AD482BD}"/>
                </a:ext>
              </a:extLst>
            </p:cNvPr>
            <p:cNvPicPr>
              <a:picLocks noChangeAspect="1"/>
            </p:cNvPicPr>
            <p:nvPr/>
          </p:nvPicPr>
          <p:blipFill>
            <a:blip r:embed="rId3"/>
            <a:stretch>
              <a:fillRect/>
            </a:stretch>
          </p:blipFill>
          <p:spPr>
            <a:xfrm>
              <a:off x="5279144" y="202965"/>
              <a:ext cx="3613336" cy="2152761"/>
            </a:xfrm>
            <a:prstGeom prst="rect">
              <a:avLst/>
            </a:prstGeom>
          </p:spPr>
        </p:pic>
      </p:grpSp>
      <p:sp>
        <p:nvSpPr>
          <p:cNvPr id="3" name="Content Placeholder 2">
            <a:extLst>
              <a:ext uri="{FF2B5EF4-FFF2-40B4-BE49-F238E27FC236}">
                <a16:creationId xmlns:a16="http://schemas.microsoft.com/office/drawing/2014/main" id="{BB7A4E47-94D4-9D93-1042-839793CDB70E}"/>
              </a:ext>
            </a:extLst>
          </p:cNvPr>
          <p:cNvSpPr>
            <a:spLocks noGrp="1"/>
          </p:cNvSpPr>
          <p:nvPr>
            <p:ph idx="1"/>
          </p:nvPr>
        </p:nvSpPr>
        <p:spPr>
          <a:xfrm>
            <a:off x="83487" y="960385"/>
            <a:ext cx="5010896" cy="4032448"/>
          </a:xfrm>
        </p:spPr>
        <p:txBody>
          <a:bodyPr>
            <a:noAutofit/>
          </a:bodyPr>
          <a:lstStyle/>
          <a:p>
            <a:pPr marL="685800" lvl="1" indent="-342900">
              <a:lnSpc>
                <a:spcPct val="150000"/>
              </a:lnSpc>
              <a:buFont typeface="+mj-lt"/>
              <a:buAutoNum type="arabicPeriod"/>
            </a:pPr>
            <a:r>
              <a:rPr lang="en-US">
                <a:latin typeface="Arial" panose="020B0604020202020204" pitchFamily="34" charset="0"/>
                <a:cs typeface="Arial" panose="020B0604020202020204" pitchFamily="34" charset="0"/>
              </a:rPr>
              <a:t>Chọn ngẫu nhiên các cặp cá thể bất kỳ có kích thước m gen.</a:t>
            </a:r>
          </a:p>
          <a:p>
            <a:pPr marL="685800" lvl="1" indent="-342900">
              <a:lnSpc>
                <a:spcPct val="150000"/>
              </a:lnSpc>
              <a:buFont typeface="+mj-lt"/>
              <a:buAutoNum type="arabicPeriod"/>
            </a:pPr>
            <a:r>
              <a:rPr lang="en-US">
                <a:latin typeface="Arial" panose="020B0604020202020204" pitchFamily="34" charset="0"/>
                <a:cs typeface="Arial" panose="020B0604020202020204" pitchFamily="34" charset="0"/>
              </a:rPr>
              <a:t>Ứng với mỗi cặp</a:t>
            </a:r>
          </a:p>
          <a:p>
            <a:pPr marL="1028700" lvl="2" indent="-342900">
              <a:lnSpc>
                <a:spcPct val="150000"/>
              </a:lnSpc>
              <a:buFont typeface="+mj-lt"/>
              <a:buAutoNum type="arabicPeriod"/>
            </a:pPr>
            <a:r>
              <a:rPr lang="en-US" sz="1800">
                <a:latin typeface="Arial" panose="020B0604020202020204" pitchFamily="34" charset="0"/>
                <a:cs typeface="Arial" panose="020B0604020202020204" pitchFamily="34" charset="0"/>
              </a:rPr>
              <a:t>Chọn ngẫu nhiên 1 điểm trong đoạn từ 1 đến m – 1 (gọi là điểm lai).</a:t>
            </a:r>
          </a:p>
          <a:p>
            <a:pPr marL="1028700" lvl="2" indent="-342900">
              <a:lnSpc>
                <a:spcPct val="150000"/>
              </a:lnSpc>
              <a:buFont typeface="+mj-lt"/>
              <a:buAutoNum type="arabicPeriod"/>
            </a:pPr>
            <a:r>
              <a:rPr lang="en-US" sz="1800">
                <a:latin typeface="Arial" panose="020B0604020202020204" pitchFamily="34" charset="0"/>
                <a:cs typeface="Arial" panose="020B0604020202020204" pitchFamily="34" charset="0"/>
              </a:rPr>
              <a:t>Hoán đổi các đoạn gen sau vị trí k cho nhau.</a:t>
            </a:r>
          </a:p>
          <a:p>
            <a:pPr marL="1028700" lvl="2" indent="-342900">
              <a:lnSpc>
                <a:spcPct val="150000"/>
              </a:lnSpc>
              <a:buFont typeface="+mj-lt"/>
              <a:buAutoNum type="arabicPeriod"/>
            </a:pPr>
            <a:r>
              <a:rPr lang="en-US" sz="1800">
                <a:latin typeface="Arial" panose="020B0604020202020204" pitchFamily="34" charset="0"/>
                <a:cs typeface="Arial" panose="020B0604020202020204" pitchFamily="34" charset="0"/>
              </a:rPr>
              <a:t>Đưa 2 cá thể mới vào quẩn thể</a:t>
            </a:r>
          </a:p>
        </p:txBody>
      </p:sp>
    </p:spTree>
    <p:extLst>
      <p:ext uri="{BB962C8B-B14F-4D97-AF65-F5344CB8AC3E}">
        <p14:creationId xmlns:p14="http://schemas.microsoft.com/office/powerpoint/2010/main" val="1859761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1051-39C1-287C-D2B0-F01FA4B599E1}"/>
              </a:ext>
            </a:extLst>
          </p:cNvPr>
          <p:cNvSpPr>
            <a:spLocks noGrp="1"/>
          </p:cNvSpPr>
          <p:nvPr>
            <p:ph type="title"/>
          </p:nvPr>
        </p:nvSpPr>
        <p:spPr>
          <a:xfrm>
            <a:off x="878305" y="1047514"/>
            <a:ext cx="2430380" cy="3048471"/>
          </a:xfrm>
        </p:spPr>
        <p:txBody>
          <a:bodyPr>
            <a:normAutofit/>
          </a:bodyPr>
          <a:lstStyle/>
          <a:p>
            <a:r>
              <a:rPr lang="en-US" sz="4100">
                <a:solidFill>
                  <a:srgbClr val="FFFFFF"/>
                </a:solidFill>
                <a:latin typeface="Arial" panose="020B0604020202020204" pitchFamily="34" charset="0"/>
                <a:cs typeface="Arial" panose="020B0604020202020204" pitchFamily="34" charset="0"/>
              </a:rPr>
              <a:t>Lai ghép</a:t>
            </a:r>
          </a:p>
        </p:txBody>
      </p:sp>
      <p:sp>
        <p:nvSpPr>
          <p:cNvPr id="3" name="Content Placeholder 2">
            <a:extLst>
              <a:ext uri="{FF2B5EF4-FFF2-40B4-BE49-F238E27FC236}">
                <a16:creationId xmlns:a16="http://schemas.microsoft.com/office/drawing/2014/main" id="{BB7A4E47-94D4-9D93-1042-839793CDB70E}"/>
              </a:ext>
            </a:extLst>
          </p:cNvPr>
          <p:cNvSpPr>
            <a:spLocks noGrp="1"/>
          </p:cNvSpPr>
          <p:nvPr>
            <p:ph idx="1"/>
          </p:nvPr>
        </p:nvSpPr>
        <p:spPr>
          <a:xfrm>
            <a:off x="342968" y="1146451"/>
            <a:ext cx="8117463" cy="777227"/>
          </a:xfrm>
        </p:spPr>
        <p:txBody>
          <a:bodyPr>
            <a:normAutofit/>
          </a:bodyPr>
          <a:lstStyle/>
          <a:p>
            <a:pPr>
              <a:lnSpc>
                <a:spcPct val="150000"/>
              </a:lnSpc>
            </a:pPr>
            <a:r>
              <a:rPr lang="en-US" sz="1800">
                <a:latin typeface="Arial" panose="020B0604020202020204" pitchFamily="34" charset="0"/>
                <a:cs typeface="Arial" panose="020B0604020202020204" pitchFamily="34" charset="0"/>
              </a:rPr>
              <a:t>Tương tự như lai ghép 1 điểm nhưng ở bước 2.1 và 2.2 lặp lại nhiều lần.</a:t>
            </a:r>
          </a:p>
        </p:txBody>
      </p:sp>
      <p:sp>
        <p:nvSpPr>
          <p:cNvPr id="4" name="Slide Number Placeholder 3">
            <a:extLst>
              <a:ext uri="{FF2B5EF4-FFF2-40B4-BE49-F238E27FC236}">
                <a16:creationId xmlns:a16="http://schemas.microsoft.com/office/drawing/2014/main" id="{B5341BE2-89EE-444E-12BA-417779B30B68}"/>
              </a:ext>
            </a:extLst>
          </p:cNvPr>
          <p:cNvSpPr>
            <a:spLocks noGrp="1"/>
          </p:cNvSpPr>
          <p:nvPr>
            <p:ph type="sldNum" sz="quarter" idx="12"/>
          </p:nvPr>
        </p:nvSpPr>
        <p:spPr>
          <a:xfrm>
            <a:off x="6457950" y="4767262"/>
            <a:ext cx="2057400" cy="273844"/>
          </a:xfrm>
        </p:spPr>
        <p:txBody>
          <a:bodyPr>
            <a:normAutofit/>
          </a:bodyPr>
          <a:lstStyle/>
          <a:p>
            <a:pPr>
              <a:spcAft>
                <a:spcPts val="600"/>
              </a:spcAft>
            </a:pPr>
            <a:fld id="{83B0A39C-9AA3-4A83-82D7-24ADE085033F}" type="slidenum">
              <a:rPr lang="ko-KR" altLang="en-US" smtClean="0"/>
              <a:pPr>
                <a:spcAft>
                  <a:spcPts val="600"/>
                </a:spcAft>
              </a:pPr>
              <a:t>18</a:t>
            </a:fld>
            <a:endParaRPr lang="ko-KR" altLang="en-US"/>
          </a:p>
        </p:txBody>
      </p:sp>
      <p:sp>
        <p:nvSpPr>
          <p:cNvPr id="10" name="Title 1">
            <a:extLst>
              <a:ext uri="{FF2B5EF4-FFF2-40B4-BE49-F238E27FC236}">
                <a16:creationId xmlns:a16="http://schemas.microsoft.com/office/drawing/2014/main" id="{42ED6C93-22E9-D530-21D2-387EA095C899}"/>
              </a:ext>
            </a:extLst>
          </p:cNvPr>
          <p:cNvSpPr txBox="1">
            <a:spLocks/>
          </p:cNvSpPr>
          <p:nvPr/>
        </p:nvSpPr>
        <p:spPr>
          <a:xfrm>
            <a:off x="323528" y="152279"/>
            <a:ext cx="8820472"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atin typeface="Arial" panose="020B0604020202020204" pitchFamily="34" charset="0"/>
                <a:cs typeface="Arial" panose="020B0604020202020204" pitchFamily="34" charset="0"/>
              </a:rPr>
              <a:t>Lai ghép nhiều điểm</a:t>
            </a:r>
          </a:p>
        </p:txBody>
      </p:sp>
      <p:pic>
        <p:nvPicPr>
          <p:cNvPr id="13" name="Picture 12">
            <a:extLst>
              <a:ext uri="{FF2B5EF4-FFF2-40B4-BE49-F238E27FC236}">
                <a16:creationId xmlns:a16="http://schemas.microsoft.com/office/drawing/2014/main" id="{6D2D0347-24B7-6945-B0E9-479B481BA92A}"/>
              </a:ext>
            </a:extLst>
          </p:cNvPr>
          <p:cNvPicPr>
            <a:picLocks noChangeAspect="1"/>
          </p:cNvPicPr>
          <p:nvPr/>
        </p:nvPicPr>
        <p:blipFill>
          <a:blip r:embed="rId2"/>
          <a:stretch>
            <a:fillRect/>
          </a:stretch>
        </p:blipFill>
        <p:spPr>
          <a:xfrm>
            <a:off x="5004048" y="2004763"/>
            <a:ext cx="3742686" cy="2495124"/>
          </a:xfrm>
          <a:prstGeom prst="rect">
            <a:avLst/>
          </a:prstGeom>
        </p:spPr>
      </p:pic>
      <p:pic>
        <p:nvPicPr>
          <p:cNvPr id="16" name="Picture 15">
            <a:extLst>
              <a:ext uri="{FF2B5EF4-FFF2-40B4-BE49-F238E27FC236}">
                <a16:creationId xmlns:a16="http://schemas.microsoft.com/office/drawing/2014/main" id="{4C70DE93-2F7F-D8FF-BACE-89AFFB6E34E5}"/>
              </a:ext>
            </a:extLst>
          </p:cNvPr>
          <p:cNvPicPr>
            <a:picLocks noChangeAspect="1"/>
          </p:cNvPicPr>
          <p:nvPr/>
        </p:nvPicPr>
        <p:blipFill>
          <a:blip r:embed="rId3"/>
          <a:stretch>
            <a:fillRect/>
          </a:stretch>
        </p:blipFill>
        <p:spPr>
          <a:xfrm>
            <a:off x="489997" y="1914378"/>
            <a:ext cx="4083260" cy="2419474"/>
          </a:xfrm>
          <a:prstGeom prst="rect">
            <a:avLst/>
          </a:prstGeom>
        </p:spPr>
      </p:pic>
    </p:spTree>
    <p:extLst>
      <p:ext uri="{BB962C8B-B14F-4D97-AF65-F5344CB8AC3E}">
        <p14:creationId xmlns:p14="http://schemas.microsoft.com/office/powerpoint/2010/main" val="2930604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7A4E47-94D4-9D93-1042-839793CDB70E}"/>
              </a:ext>
            </a:extLst>
          </p:cNvPr>
          <p:cNvSpPr>
            <a:spLocks noGrp="1"/>
          </p:cNvSpPr>
          <p:nvPr>
            <p:ph idx="1"/>
          </p:nvPr>
        </p:nvSpPr>
        <p:spPr>
          <a:xfrm>
            <a:off x="342969" y="1146451"/>
            <a:ext cx="2952328" cy="2361403"/>
          </a:xfrm>
        </p:spPr>
        <p:txBody>
          <a:bodyPr>
            <a:normAutofit/>
          </a:bodyPr>
          <a:lstStyle/>
          <a:p>
            <a:pPr>
              <a:lnSpc>
                <a:spcPct val="150000"/>
              </a:lnSpc>
            </a:pPr>
            <a:r>
              <a:rPr lang="vi-VN" sz="1800" b="0" i="0">
                <a:solidFill>
                  <a:srgbClr val="273239"/>
                </a:solidFill>
                <a:effectLst/>
                <a:highlight>
                  <a:srgbClr val="FFFFFF"/>
                </a:highlight>
              </a:rPr>
              <a:t>Mỗi gen (bit) được chọn ngẫu nhiên từ một trong các gen tương ứng của nhiễm sắc thể bố mẹ</a:t>
            </a:r>
            <a:r>
              <a:rPr lang="en-US" sz="1800" b="0" i="0">
                <a:solidFill>
                  <a:srgbClr val="273239"/>
                </a:solidFill>
                <a:effectLst/>
                <a:highlight>
                  <a:srgbClr val="FFFFFF"/>
                </a:highlight>
              </a:rPr>
              <a:t>.</a:t>
            </a:r>
            <a:endParaRPr lang="en-US" sz="1800">
              <a:cs typeface="Arial" panose="020B0604020202020204" pitchFamily="34" charset="0"/>
            </a:endParaRPr>
          </a:p>
        </p:txBody>
      </p:sp>
      <p:sp>
        <p:nvSpPr>
          <p:cNvPr id="4" name="Slide Number Placeholder 3">
            <a:extLst>
              <a:ext uri="{FF2B5EF4-FFF2-40B4-BE49-F238E27FC236}">
                <a16:creationId xmlns:a16="http://schemas.microsoft.com/office/drawing/2014/main" id="{B5341BE2-89EE-444E-12BA-417779B30B68}"/>
              </a:ext>
            </a:extLst>
          </p:cNvPr>
          <p:cNvSpPr>
            <a:spLocks noGrp="1"/>
          </p:cNvSpPr>
          <p:nvPr>
            <p:ph type="sldNum" sz="quarter" idx="12"/>
          </p:nvPr>
        </p:nvSpPr>
        <p:spPr>
          <a:xfrm>
            <a:off x="6457950" y="4767262"/>
            <a:ext cx="2057400" cy="273844"/>
          </a:xfrm>
        </p:spPr>
        <p:txBody>
          <a:bodyPr>
            <a:normAutofit/>
          </a:bodyPr>
          <a:lstStyle/>
          <a:p>
            <a:pPr>
              <a:spcAft>
                <a:spcPts val="600"/>
              </a:spcAft>
            </a:pPr>
            <a:fld id="{83B0A39C-9AA3-4A83-82D7-24ADE085033F}" type="slidenum">
              <a:rPr lang="ko-KR" altLang="en-US" smtClean="0"/>
              <a:pPr>
                <a:spcAft>
                  <a:spcPts val="600"/>
                </a:spcAft>
              </a:pPr>
              <a:t>19</a:t>
            </a:fld>
            <a:endParaRPr lang="ko-KR" altLang="en-US"/>
          </a:p>
        </p:txBody>
      </p:sp>
      <p:sp>
        <p:nvSpPr>
          <p:cNvPr id="10" name="Title 1">
            <a:extLst>
              <a:ext uri="{FF2B5EF4-FFF2-40B4-BE49-F238E27FC236}">
                <a16:creationId xmlns:a16="http://schemas.microsoft.com/office/drawing/2014/main" id="{42ED6C93-22E9-D530-21D2-387EA095C899}"/>
              </a:ext>
            </a:extLst>
          </p:cNvPr>
          <p:cNvSpPr txBox="1">
            <a:spLocks/>
          </p:cNvSpPr>
          <p:nvPr/>
        </p:nvSpPr>
        <p:spPr>
          <a:xfrm>
            <a:off x="323528" y="152279"/>
            <a:ext cx="8820472"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atin typeface="Arial" panose="020B0604020202020204" pitchFamily="34" charset="0"/>
                <a:cs typeface="Arial" panose="020B0604020202020204" pitchFamily="34" charset="0"/>
              </a:rPr>
              <a:t>Lai ghép đồng nhất</a:t>
            </a:r>
          </a:p>
        </p:txBody>
      </p:sp>
      <p:pic>
        <p:nvPicPr>
          <p:cNvPr id="8" name="Picture 7">
            <a:extLst>
              <a:ext uri="{FF2B5EF4-FFF2-40B4-BE49-F238E27FC236}">
                <a16:creationId xmlns:a16="http://schemas.microsoft.com/office/drawing/2014/main" id="{99B27503-92EB-A09F-AE3E-FC021C8487D7}"/>
              </a:ext>
            </a:extLst>
          </p:cNvPr>
          <p:cNvPicPr>
            <a:picLocks noChangeAspect="1"/>
          </p:cNvPicPr>
          <p:nvPr/>
        </p:nvPicPr>
        <p:blipFill>
          <a:blip r:embed="rId2"/>
          <a:stretch>
            <a:fillRect/>
          </a:stretch>
        </p:blipFill>
        <p:spPr>
          <a:xfrm>
            <a:off x="3347864" y="915566"/>
            <a:ext cx="5721644" cy="3689540"/>
          </a:xfrm>
          <a:prstGeom prst="rect">
            <a:avLst/>
          </a:prstGeom>
        </p:spPr>
      </p:pic>
    </p:spTree>
    <p:extLst>
      <p:ext uri="{BB962C8B-B14F-4D97-AF65-F5344CB8AC3E}">
        <p14:creationId xmlns:p14="http://schemas.microsoft.com/office/powerpoint/2010/main" val="2093743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12EFF6-E6A0-021B-9AD5-817153BB7375}"/>
              </a:ext>
            </a:extLst>
          </p:cNvPr>
          <p:cNvSpPr>
            <a:spLocks noGrp="1"/>
          </p:cNvSpPr>
          <p:nvPr>
            <p:ph type="title"/>
          </p:nvPr>
        </p:nvSpPr>
        <p:spPr>
          <a:xfrm>
            <a:off x="630936" y="192024"/>
            <a:ext cx="7879842" cy="761238"/>
          </a:xfrm>
        </p:spPr>
        <p:txBody>
          <a:bodyPr anchor="b">
            <a:normAutofit/>
          </a:bodyPr>
          <a:lstStyle/>
          <a:p>
            <a:r>
              <a:rPr lang="en-US">
                <a:latin typeface="Arial" panose="020B0604020202020204" pitchFamily="34" charset="0"/>
                <a:cs typeface="Arial" panose="020B0604020202020204" pitchFamily="34" charset="0"/>
              </a:rPr>
              <a:t>Thuật giải di truyền</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225876"/>
            <a:ext cx="7838694"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153632"/>
            <a:ext cx="1405092" cy="82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B2DE822-89B1-49D7-009A-00E94AB27765}"/>
              </a:ext>
            </a:extLst>
          </p:cNvPr>
          <p:cNvSpPr>
            <a:spLocks/>
          </p:cNvSpPr>
          <p:nvPr/>
        </p:nvSpPr>
        <p:spPr>
          <a:xfrm>
            <a:off x="1043608" y="1444699"/>
            <a:ext cx="6419116" cy="2566395"/>
          </a:xfrm>
          <a:prstGeom prst="rect">
            <a:avLst/>
          </a:prstGeom>
        </p:spPr>
        <p:txBody>
          <a:bodyPr/>
          <a:lstStyle/>
          <a:p>
            <a:pPr defTabSz="684154">
              <a:lnSpc>
                <a:spcPct val="150000"/>
              </a:lnSpc>
              <a:spcAft>
                <a:spcPts val="522"/>
              </a:spcAft>
            </a:pPr>
            <a:r>
              <a:rPr lang="en-US" kern="1200">
                <a:solidFill>
                  <a:schemeClr val="tx1"/>
                </a:solidFill>
                <a:latin typeface="Arial" panose="020B0604020202020204" pitchFamily="34" charset="0"/>
                <a:ea typeface="+mn-ea"/>
                <a:cs typeface="Arial" panose="020B0604020202020204" pitchFamily="34" charset="0"/>
              </a:rPr>
              <a:t>Tên gọi:</a:t>
            </a:r>
          </a:p>
          <a:p>
            <a:pPr marL="248603" indent="-248603" defTabSz="684154">
              <a:lnSpc>
                <a:spcPct val="150000"/>
              </a:lnSpc>
              <a:spcAft>
                <a:spcPts val="522"/>
              </a:spcAft>
              <a:buFont typeface="Arial" panose="020B0604020202020204" pitchFamily="34" charset="0"/>
              <a:buChar char="•"/>
            </a:pPr>
            <a:r>
              <a:rPr lang="en-US" kern="1200">
                <a:solidFill>
                  <a:schemeClr val="tx1"/>
                </a:solidFill>
                <a:latin typeface="Arial" panose="020B0604020202020204" pitchFamily="34" charset="0"/>
                <a:ea typeface="+mn-ea"/>
                <a:cs typeface="Arial" panose="020B0604020202020204" pitchFamily="34" charset="0"/>
              </a:rPr>
              <a:t>Thuật giải di truyền.</a:t>
            </a:r>
          </a:p>
          <a:p>
            <a:pPr marL="248603" indent="-248603" defTabSz="684154">
              <a:lnSpc>
                <a:spcPct val="150000"/>
              </a:lnSpc>
              <a:spcAft>
                <a:spcPts val="522"/>
              </a:spcAft>
              <a:buFont typeface="Arial" panose="020B0604020202020204" pitchFamily="34" charset="0"/>
              <a:buChar char="•"/>
            </a:pPr>
            <a:r>
              <a:rPr lang="en-US" kern="1200">
                <a:solidFill>
                  <a:schemeClr val="tx1"/>
                </a:solidFill>
                <a:latin typeface="Arial" panose="020B0604020202020204" pitchFamily="34" charset="0"/>
                <a:ea typeface="+mn-ea"/>
                <a:cs typeface="Arial" panose="020B0604020202020204" pitchFamily="34" charset="0"/>
              </a:rPr>
              <a:t>Genetic Algorithm</a:t>
            </a:r>
          </a:p>
          <a:p>
            <a:pPr marL="248603" indent="-248603" defTabSz="684154">
              <a:lnSpc>
                <a:spcPct val="150000"/>
              </a:lnSpc>
              <a:spcAft>
                <a:spcPts val="522"/>
              </a:spcAft>
              <a:buFont typeface="Arial" panose="020B0604020202020204" pitchFamily="34" charset="0"/>
              <a:buChar char="•"/>
            </a:pPr>
            <a:r>
              <a:rPr lang="en-US" kern="1200">
                <a:solidFill>
                  <a:schemeClr val="tx1"/>
                </a:solidFill>
                <a:latin typeface="Arial" panose="020B0604020202020204" pitchFamily="34" charset="0"/>
                <a:ea typeface="+mn-ea"/>
                <a:cs typeface="Arial" panose="020B0604020202020204" pitchFamily="34" charset="0"/>
              </a:rPr>
              <a:t>GA</a:t>
            </a:r>
          </a:p>
          <a:p>
            <a:pPr defTabSz="684154">
              <a:lnSpc>
                <a:spcPct val="150000"/>
              </a:lnSpc>
              <a:spcAft>
                <a:spcPts val="522"/>
              </a:spcAft>
            </a:pPr>
            <a:r>
              <a:rPr lang="vi-VN" kern="1200">
                <a:solidFill>
                  <a:schemeClr val="tx1"/>
                </a:solidFill>
                <a:latin typeface="Arial" panose="020B0604020202020204" pitchFamily="34" charset="0"/>
                <a:ea typeface="+mn-ea"/>
                <a:cs typeface="Arial" panose="020B0604020202020204" pitchFamily="34" charset="0"/>
              </a:rPr>
              <a:t>Được đề xuất bởi J.H.Holland vào năm 1992</a:t>
            </a:r>
            <a:endParaRPr lang="en-US">
              <a:latin typeface="Arial" panose="020B0604020202020204" pitchFamily="34" charset="0"/>
              <a:cs typeface="Arial" panose="020B0604020202020204" pitchFamily="34" charset="0"/>
            </a:endParaRPr>
          </a:p>
        </p:txBody>
      </p:sp>
      <p:sp>
        <p:nvSpPr>
          <p:cNvPr id="5" name="TextBox 4">
            <a:hlinkClick r:id="rId2"/>
            <a:extLst>
              <a:ext uri="{FF2B5EF4-FFF2-40B4-BE49-F238E27FC236}">
                <a16:creationId xmlns:a16="http://schemas.microsoft.com/office/drawing/2014/main" id="{FA05C4DA-9AC5-712A-3C1B-E66A49E78A7D}"/>
              </a:ext>
            </a:extLst>
          </p:cNvPr>
          <p:cNvSpPr txBox="1"/>
          <p:nvPr/>
        </p:nvSpPr>
        <p:spPr>
          <a:xfrm>
            <a:off x="940731" y="4540165"/>
            <a:ext cx="6865255" cy="184538"/>
          </a:xfrm>
          <a:prstGeom prst="rect">
            <a:avLst/>
          </a:prstGeom>
          <a:noFill/>
        </p:spPr>
        <p:txBody>
          <a:bodyPr wrap="square" rtlCol="0">
            <a:spAutoFit/>
          </a:bodyPr>
          <a:lstStyle/>
          <a:p>
            <a:pPr algn="ctr" defTabSz="684154">
              <a:spcAft>
                <a:spcPts val="522"/>
              </a:spcAft>
            </a:pPr>
            <a:r>
              <a:rPr lang="en-US" altLang="ko-KR" sz="599" kern="1200">
                <a:solidFill>
                  <a:schemeClr val="tx1">
                    <a:lumMod val="65000"/>
                    <a:lumOff val="35000"/>
                  </a:schemeClr>
                </a:solidFill>
                <a:latin typeface="Malgun Gothic (Body)"/>
                <a:ea typeface="+mn-ea"/>
                <a:cs typeface="Arial" pitchFamily="34" charset="0"/>
              </a:rPr>
              <a:t>20DH111943 – Đỗ Anh Duy</a:t>
            </a:r>
            <a:endParaRPr lang="ko-KR" altLang="en-US" sz="800">
              <a:solidFill>
                <a:schemeClr val="tx1">
                  <a:lumMod val="65000"/>
                  <a:lumOff val="35000"/>
                </a:schemeClr>
              </a:solidFill>
              <a:latin typeface="Malgun Gothic (Body)"/>
              <a:cs typeface="Arial" pitchFamily="34" charset="0"/>
            </a:endParaRPr>
          </a:p>
        </p:txBody>
      </p:sp>
      <p:sp>
        <p:nvSpPr>
          <p:cNvPr id="6" name="Slide Number Placeholder 3">
            <a:extLst>
              <a:ext uri="{FF2B5EF4-FFF2-40B4-BE49-F238E27FC236}">
                <a16:creationId xmlns:a16="http://schemas.microsoft.com/office/drawing/2014/main" id="{5DA11C63-8A4E-EFD7-285B-8EBAC56030B9}"/>
              </a:ext>
            </a:extLst>
          </p:cNvPr>
          <p:cNvSpPr txBox="1">
            <a:spLocks/>
          </p:cNvSpPr>
          <p:nvPr/>
        </p:nvSpPr>
        <p:spPr>
          <a:xfrm>
            <a:off x="6410774" y="4429891"/>
            <a:ext cx="1792495" cy="23858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95528">
              <a:spcAft>
                <a:spcPts val="600"/>
              </a:spcAft>
            </a:pPr>
            <a:fld id="{83B0A39C-9AA3-4A83-82D7-24ADE085033F}" type="slidenum">
              <a:rPr lang="ko-KR" altLang="en-US" sz="783" kern="1200">
                <a:solidFill>
                  <a:srgbClr val="555555"/>
                </a:solidFill>
                <a:latin typeface="+mn-lt"/>
                <a:ea typeface="+mn-ea"/>
                <a:cs typeface="+mn-cs"/>
              </a:rPr>
              <a:pPr defTabSz="795528">
                <a:spcAft>
                  <a:spcPts val="600"/>
                </a:spcAft>
              </a:pPr>
              <a:t>2</a:t>
            </a:fld>
            <a:endParaRPr lang="ko-KR" altLang="en-US"/>
          </a:p>
        </p:txBody>
      </p:sp>
    </p:spTree>
    <p:extLst>
      <p:ext uri="{BB962C8B-B14F-4D97-AF65-F5344CB8AC3E}">
        <p14:creationId xmlns:p14="http://schemas.microsoft.com/office/powerpoint/2010/main" val="1598253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AD2A1-5F3A-74B3-3E13-D34627B169F6}"/>
              </a:ext>
            </a:extLst>
          </p:cNvPr>
          <p:cNvSpPr>
            <a:spLocks noGrp="1"/>
          </p:cNvSpPr>
          <p:nvPr>
            <p:ph type="title"/>
          </p:nvPr>
        </p:nvSpPr>
        <p:spPr>
          <a:xfrm>
            <a:off x="628650" y="273844"/>
            <a:ext cx="7886700" cy="641722"/>
          </a:xfrm>
        </p:spPr>
        <p:txBody>
          <a:bodyPr>
            <a:normAutofit fontScale="90000"/>
          </a:bodyPr>
          <a:lstStyle/>
          <a:p>
            <a:r>
              <a:rPr lang="en-US" sz="4100">
                <a:latin typeface="Arial" panose="020B0604020202020204" pitchFamily="34" charset="0"/>
                <a:cs typeface="Arial" panose="020B0604020202020204" pitchFamily="34" charset="0"/>
              </a:rPr>
              <a:t>Đột biến</a:t>
            </a:r>
          </a:p>
        </p:txBody>
      </p:sp>
      <p:sp>
        <p:nvSpPr>
          <p:cNvPr id="4" name="Slide Number Placeholder 3">
            <a:extLst>
              <a:ext uri="{FF2B5EF4-FFF2-40B4-BE49-F238E27FC236}">
                <a16:creationId xmlns:a16="http://schemas.microsoft.com/office/drawing/2014/main" id="{B40969F8-A9FD-C41D-9BF9-83B894371F1A}"/>
              </a:ext>
            </a:extLst>
          </p:cNvPr>
          <p:cNvSpPr>
            <a:spLocks noGrp="1"/>
          </p:cNvSpPr>
          <p:nvPr>
            <p:ph type="sldNum" sz="quarter" idx="12"/>
          </p:nvPr>
        </p:nvSpPr>
        <p:spPr/>
        <p:txBody>
          <a:bodyPr/>
          <a:lstStyle/>
          <a:p>
            <a:fld id="{83B0A39C-9AA3-4A83-82D7-24ADE085033F}" type="slidenum">
              <a:rPr lang="ko-KR" altLang="en-US" smtClean="0"/>
              <a:t>20</a:t>
            </a:fld>
            <a:endParaRPr lang="ko-KR" altLang="en-US"/>
          </a:p>
        </p:txBody>
      </p:sp>
      <p:sp>
        <p:nvSpPr>
          <p:cNvPr id="5" name="TextBox 4">
            <a:extLst>
              <a:ext uri="{FF2B5EF4-FFF2-40B4-BE49-F238E27FC236}">
                <a16:creationId xmlns:a16="http://schemas.microsoft.com/office/drawing/2014/main" id="{DFE167DD-A722-B114-01A4-B1482B8F13FA}"/>
              </a:ext>
            </a:extLst>
          </p:cNvPr>
          <p:cNvSpPr txBox="1"/>
          <p:nvPr/>
        </p:nvSpPr>
        <p:spPr>
          <a:xfrm>
            <a:off x="628650" y="1131590"/>
            <a:ext cx="7687765" cy="2129878"/>
          </a:xfrm>
          <a:prstGeom prst="rect">
            <a:avLst/>
          </a:prstGeom>
          <a:noFill/>
        </p:spPr>
        <p:txBody>
          <a:bodyPr wrap="square" rtlCol="0">
            <a:spAutoFit/>
          </a:bodyPr>
          <a:lstStyle/>
          <a:p>
            <a:pPr>
              <a:lnSpc>
                <a:spcPct val="150000"/>
              </a:lnSpc>
            </a:pPr>
            <a:r>
              <a:rPr lang="en-US" b="1">
                <a:latin typeface="Arial" panose="020B0604020202020204" pitchFamily="34" charset="0"/>
                <a:cs typeface="Arial" panose="020B0604020202020204" pitchFamily="34" charset="0"/>
              </a:rPr>
              <a:t>Đột biến lật bit</a:t>
            </a:r>
          </a:p>
          <a:p>
            <a:pPr marL="342900" indent="-342900">
              <a:lnSpc>
                <a:spcPct val="150000"/>
              </a:lnSpc>
              <a:buFont typeface="+mj-lt"/>
              <a:buAutoNum type="arabicPeriod"/>
            </a:pPr>
            <a:r>
              <a:rPr lang="en-US">
                <a:latin typeface="Arial" panose="020B0604020202020204" pitchFamily="34" charset="0"/>
                <a:cs typeface="Arial" panose="020B0604020202020204" pitchFamily="34" charset="0"/>
              </a:rPr>
              <a:t>Chọn ngẫu nhiên 1 hay nhiều cá thể bất kỳ (mỗi cá thể có m gen).</a:t>
            </a:r>
          </a:p>
          <a:p>
            <a:pPr marL="342900" indent="-342900">
              <a:lnSpc>
                <a:spcPct val="150000"/>
              </a:lnSpc>
              <a:buFont typeface="+mj-lt"/>
              <a:buAutoNum type="arabicPeriod"/>
            </a:pPr>
            <a:r>
              <a:rPr lang="en-US">
                <a:latin typeface="Arial" panose="020B0604020202020204" pitchFamily="34" charset="0"/>
                <a:cs typeface="Arial" panose="020B0604020202020204" pitchFamily="34" charset="0"/>
              </a:rPr>
              <a:t>Chọn ngẫu nhiên số k trong đoạn [1, m].</a:t>
            </a:r>
          </a:p>
          <a:p>
            <a:pPr marL="342900" indent="-342900">
              <a:lnSpc>
                <a:spcPct val="150000"/>
              </a:lnSpc>
              <a:buFont typeface="+mj-lt"/>
              <a:buAutoNum type="arabicPeriod"/>
            </a:pPr>
            <a:r>
              <a:rPr lang="en-US">
                <a:latin typeface="Arial" panose="020B0604020202020204" pitchFamily="34" charset="0"/>
                <a:cs typeface="Arial" panose="020B0604020202020204" pitchFamily="34" charset="0"/>
              </a:rPr>
              <a:t>Thay đổi giá trị của gen thứ k.</a:t>
            </a:r>
          </a:p>
          <a:p>
            <a:pPr marL="342900" indent="-342900">
              <a:lnSpc>
                <a:spcPct val="150000"/>
              </a:lnSpc>
              <a:buFont typeface="+mj-lt"/>
              <a:buAutoNum type="arabicPeriod"/>
            </a:pPr>
            <a:r>
              <a:rPr lang="en-US">
                <a:latin typeface="Arial" panose="020B0604020202020204" pitchFamily="34" charset="0"/>
                <a:cs typeface="Arial" panose="020B0604020202020204" pitchFamily="34" charset="0"/>
              </a:rPr>
              <a:t>Đưa cá thể mới tham gia vào quần thể.</a:t>
            </a:r>
          </a:p>
        </p:txBody>
      </p:sp>
      <p:pic>
        <p:nvPicPr>
          <p:cNvPr id="7" name="Picture 6">
            <a:extLst>
              <a:ext uri="{FF2B5EF4-FFF2-40B4-BE49-F238E27FC236}">
                <a16:creationId xmlns:a16="http://schemas.microsoft.com/office/drawing/2014/main" id="{6B329EB1-06E1-F29E-496B-E8D34074E808}"/>
              </a:ext>
            </a:extLst>
          </p:cNvPr>
          <p:cNvPicPr>
            <a:picLocks noChangeAspect="1"/>
          </p:cNvPicPr>
          <p:nvPr/>
        </p:nvPicPr>
        <p:blipFill rotWithShape="1">
          <a:blip r:embed="rId2"/>
          <a:srcRect t="15187" b="33764"/>
          <a:stretch/>
        </p:blipFill>
        <p:spPr>
          <a:xfrm>
            <a:off x="1016688" y="3363838"/>
            <a:ext cx="6911688" cy="360040"/>
          </a:xfrm>
          <a:prstGeom prst="rect">
            <a:avLst/>
          </a:prstGeom>
        </p:spPr>
      </p:pic>
      <p:sp>
        <p:nvSpPr>
          <p:cNvPr id="8" name="TextBox 7">
            <a:extLst>
              <a:ext uri="{FF2B5EF4-FFF2-40B4-BE49-F238E27FC236}">
                <a16:creationId xmlns:a16="http://schemas.microsoft.com/office/drawing/2014/main" id="{37EF0C18-EDF0-6CFA-B0D3-107411291ECF}"/>
              </a:ext>
            </a:extLst>
          </p:cNvPr>
          <p:cNvSpPr txBox="1"/>
          <p:nvPr/>
        </p:nvSpPr>
        <p:spPr>
          <a:xfrm>
            <a:off x="628649" y="3889222"/>
            <a:ext cx="7687765"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Lưu ý: trong quá trình đột biến, giá trị mới có thể phá vỡ điều kiện nghiệm của bài toán. Vì vậy cần có giải pháp thích hợp trong quá trình đột biến</a:t>
            </a:r>
          </a:p>
        </p:txBody>
      </p:sp>
    </p:spTree>
    <p:extLst>
      <p:ext uri="{BB962C8B-B14F-4D97-AF65-F5344CB8AC3E}">
        <p14:creationId xmlns:p14="http://schemas.microsoft.com/office/powerpoint/2010/main" val="1567959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AD2A1-5F3A-74B3-3E13-D34627B169F6}"/>
              </a:ext>
            </a:extLst>
          </p:cNvPr>
          <p:cNvSpPr>
            <a:spLocks noGrp="1"/>
          </p:cNvSpPr>
          <p:nvPr>
            <p:ph type="title"/>
          </p:nvPr>
        </p:nvSpPr>
        <p:spPr>
          <a:xfrm>
            <a:off x="395536" y="201836"/>
            <a:ext cx="7886700" cy="641722"/>
          </a:xfrm>
        </p:spPr>
        <p:txBody>
          <a:bodyPr>
            <a:normAutofit fontScale="90000"/>
          </a:bodyPr>
          <a:lstStyle/>
          <a:p>
            <a:r>
              <a:rPr lang="en-US" sz="4100">
                <a:latin typeface="Arial" panose="020B0604020202020204" pitchFamily="34" charset="0"/>
                <a:cs typeface="Arial" panose="020B0604020202020204" pitchFamily="34" charset="0"/>
              </a:rPr>
              <a:t>Đột biến</a:t>
            </a:r>
          </a:p>
        </p:txBody>
      </p:sp>
      <p:sp>
        <p:nvSpPr>
          <p:cNvPr id="4" name="Slide Number Placeholder 3">
            <a:extLst>
              <a:ext uri="{FF2B5EF4-FFF2-40B4-BE49-F238E27FC236}">
                <a16:creationId xmlns:a16="http://schemas.microsoft.com/office/drawing/2014/main" id="{B40969F8-A9FD-C41D-9BF9-83B894371F1A}"/>
              </a:ext>
            </a:extLst>
          </p:cNvPr>
          <p:cNvSpPr>
            <a:spLocks noGrp="1"/>
          </p:cNvSpPr>
          <p:nvPr>
            <p:ph type="sldNum" sz="quarter" idx="12"/>
          </p:nvPr>
        </p:nvSpPr>
        <p:spPr/>
        <p:txBody>
          <a:bodyPr/>
          <a:lstStyle/>
          <a:p>
            <a:fld id="{83B0A39C-9AA3-4A83-82D7-24ADE085033F}" type="slidenum">
              <a:rPr lang="ko-KR" altLang="en-US" smtClean="0"/>
              <a:t>21</a:t>
            </a:fld>
            <a:endParaRPr lang="ko-KR" altLang="en-US"/>
          </a:p>
        </p:txBody>
      </p:sp>
      <p:sp>
        <p:nvSpPr>
          <p:cNvPr id="5" name="TextBox 4">
            <a:extLst>
              <a:ext uri="{FF2B5EF4-FFF2-40B4-BE49-F238E27FC236}">
                <a16:creationId xmlns:a16="http://schemas.microsoft.com/office/drawing/2014/main" id="{DFE167DD-A722-B114-01A4-B1482B8F13FA}"/>
              </a:ext>
            </a:extLst>
          </p:cNvPr>
          <p:cNvSpPr txBox="1"/>
          <p:nvPr/>
        </p:nvSpPr>
        <p:spPr>
          <a:xfrm>
            <a:off x="635709" y="994812"/>
            <a:ext cx="8040747" cy="788999"/>
          </a:xfrm>
          <a:prstGeom prst="rect">
            <a:avLst/>
          </a:prstGeom>
          <a:noFill/>
        </p:spPr>
        <p:txBody>
          <a:bodyPr wrap="square" rtlCol="0">
            <a:spAutoFit/>
          </a:bodyPr>
          <a:lstStyle/>
          <a:p>
            <a:pPr>
              <a:lnSpc>
                <a:spcPct val="150000"/>
              </a:lnSpc>
            </a:pPr>
            <a:r>
              <a:rPr lang="en-US" sz="1600" b="1">
                <a:latin typeface="Arial" panose="020B0604020202020204" pitchFamily="34" charset="0"/>
                <a:cs typeface="Arial" panose="020B0604020202020204" pitchFamily="34" charset="0"/>
              </a:rPr>
              <a:t>Đột biến hoán vị:</a:t>
            </a:r>
            <a:r>
              <a:rPr lang="en-US" sz="1600">
                <a:latin typeface="Arial" panose="020B0604020202020204" pitchFamily="34" charset="0"/>
                <a:cs typeface="Arial" panose="020B0604020202020204" pitchFamily="34" charset="0"/>
              </a:rPr>
              <a:t> T</a:t>
            </a:r>
            <a:r>
              <a:rPr lang="en-US" sz="1600" b="0" i="0">
                <a:solidFill>
                  <a:srgbClr val="252525"/>
                </a:solidFill>
                <a:effectLst/>
                <a:latin typeface="Roboto" panose="02000000000000000000" pitchFamily="2" charset="0"/>
              </a:rPr>
              <a:t>rong đột biến hoán đổi, chúng ta chọn ngẫu nhiên hai vị trí trên nhiễm sắc thể và trao đổi các giá trị.</a:t>
            </a:r>
            <a:endParaRPr lang="en-US" sz="160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1098389-F084-0D94-150B-352B9520BFFF}"/>
              </a:ext>
            </a:extLst>
          </p:cNvPr>
          <p:cNvPicPr>
            <a:picLocks noChangeAspect="1"/>
          </p:cNvPicPr>
          <p:nvPr/>
        </p:nvPicPr>
        <p:blipFill rotWithShape="1">
          <a:blip r:embed="rId2"/>
          <a:srcRect t="22498" b="20368"/>
          <a:stretch/>
        </p:blipFill>
        <p:spPr>
          <a:xfrm>
            <a:off x="755576" y="1809416"/>
            <a:ext cx="6937147" cy="330286"/>
          </a:xfrm>
          <a:prstGeom prst="rect">
            <a:avLst/>
          </a:prstGeom>
        </p:spPr>
      </p:pic>
      <p:sp>
        <p:nvSpPr>
          <p:cNvPr id="8" name="TextBox 7">
            <a:extLst>
              <a:ext uri="{FF2B5EF4-FFF2-40B4-BE49-F238E27FC236}">
                <a16:creationId xmlns:a16="http://schemas.microsoft.com/office/drawing/2014/main" id="{FCA3DDD0-A09C-B30B-F74B-F5F7AA33F3C4}"/>
              </a:ext>
            </a:extLst>
          </p:cNvPr>
          <p:cNvSpPr txBox="1"/>
          <p:nvPr/>
        </p:nvSpPr>
        <p:spPr>
          <a:xfrm>
            <a:off x="611560" y="2344689"/>
            <a:ext cx="8247644" cy="785343"/>
          </a:xfrm>
          <a:prstGeom prst="rect">
            <a:avLst/>
          </a:prstGeom>
          <a:noFill/>
        </p:spPr>
        <p:txBody>
          <a:bodyPr wrap="square" rtlCol="0">
            <a:spAutoFit/>
          </a:bodyPr>
          <a:lstStyle/>
          <a:p>
            <a:pPr>
              <a:lnSpc>
                <a:spcPct val="150000"/>
              </a:lnSpc>
            </a:pPr>
            <a:r>
              <a:rPr lang="en-US" sz="1600" b="1">
                <a:latin typeface="Arial" panose="020B0604020202020204" pitchFamily="34" charset="0"/>
                <a:cs typeface="Arial" panose="020B0604020202020204" pitchFamily="34" charset="0"/>
              </a:rPr>
              <a:t>Đột biến xáo trộn:</a:t>
            </a:r>
            <a:r>
              <a:rPr lang="en-US" sz="1600">
                <a:latin typeface="Arial" panose="020B0604020202020204" pitchFamily="34" charset="0"/>
                <a:cs typeface="Arial" panose="020B0604020202020204" pitchFamily="34" charset="0"/>
              </a:rPr>
              <a:t> </a:t>
            </a:r>
            <a:r>
              <a:rPr lang="en-US" sz="1600">
                <a:solidFill>
                  <a:srgbClr val="252525"/>
                </a:solidFill>
                <a:latin typeface="Arial" panose="020B0604020202020204" pitchFamily="34" charset="0"/>
                <a:cs typeface="Arial" panose="020B0604020202020204" pitchFamily="34" charset="0"/>
              </a:rPr>
              <a:t>T</a:t>
            </a:r>
            <a:r>
              <a:rPr lang="vi-VN" sz="1600" b="0" i="0">
                <a:solidFill>
                  <a:srgbClr val="252525"/>
                </a:solidFill>
                <a:effectLst/>
                <a:latin typeface="Arial" panose="020B0604020202020204" pitchFamily="34" charset="0"/>
                <a:cs typeface="Arial" panose="020B0604020202020204" pitchFamily="34" charset="0"/>
              </a:rPr>
              <a:t>ừ toàn bộ nhiễm sắc thể, một tập hợp con các gen được chọn và giá trị của chúng được xáo trộn hoặc xáo trộn một cách ngẫu nhiên.</a:t>
            </a:r>
            <a:endParaRPr lang="en-US" sz="160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1E72F1A-883B-F624-5458-FE30AA514164}"/>
              </a:ext>
            </a:extLst>
          </p:cNvPr>
          <p:cNvPicPr>
            <a:picLocks noChangeAspect="1"/>
          </p:cNvPicPr>
          <p:nvPr/>
        </p:nvPicPr>
        <p:blipFill rotWithShape="1">
          <a:blip r:embed="rId3"/>
          <a:srcRect t="26051"/>
          <a:stretch/>
        </p:blipFill>
        <p:spPr>
          <a:xfrm>
            <a:off x="611560" y="3202040"/>
            <a:ext cx="7081163" cy="377822"/>
          </a:xfrm>
          <a:prstGeom prst="rect">
            <a:avLst/>
          </a:prstGeom>
        </p:spPr>
      </p:pic>
      <p:sp>
        <p:nvSpPr>
          <p:cNvPr id="11" name="TextBox 10">
            <a:extLst>
              <a:ext uri="{FF2B5EF4-FFF2-40B4-BE49-F238E27FC236}">
                <a16:creationId xmlns:a16="http://schemas.microsoft.com/office/drawing/2014/main" id="{CCD3769B-47DB-049E-058B-B7091F59C2EA}"/>
              </a:ext>
            </a:extLst>
          </p:cNvPr>
          <p:cNvSpPr txBox="1"/>
          <p:nvPr/>
        </p:nvSpPr>
        <p:spPr>
          <a:xfrm>
            <a:off x="617726" y="3730623"/>
            <a:ext cx="8112755" cy="785343"/>
          </a:xfrm>
          <a:prstGeom prst="rect">
            <a:avLst/>
          </a:prstGeom>
          <a:noFill/>
        </p:spPr>
        <p:txBody>
          <a:bodyPr wrap="square" rtlCol="0">
            <a:spAutoFit/>
          </a:bodyPr>
          <a:lstStyle/>
          <a:p>
            <a:pPr>
              <a:lnSpc>
                <a:spcPct val="150000"/>
              </a:lnSpc>
            </a:pPr>
            <a:r>
              <a:rPr lang="en-US" sz="1600" b="1">
                <a:latin typeface="Arial" panose="020B0604020202020204" pitchFamily="34" charset="0"/>
                <a:cs typeface="Arial" panose="020B0604020202020204" pitchFamily="34" charset="0"/>
              </a:rPr>
              <a:t>Đột biến đảo ngược:</a:t>
            </a:r>
            <a:r>
              <a:rPr lang="en-US" sz="1600">
                <a:latin typeface="Arial" panose="020B0604020202020204" pitchFamily="34" charset="0"/>
                <a:cs typeface="Arial" panose="020B0604020202020204" pitchFamily="34" charset="0"/>
              </a:rPr>
              <a:t> </a:t>
            </a:r>
            <a:r>
              <a:rPr lang="en-US" sz="1600">
                <a:solidFill>
                  <a:srgbClr val="252525"/>
                </a:solidFill>
                <a:latin typeface="Arial" panose="020B0604020202020204" pitchFamily="34" charset="0"/>
                <a:cs typeface="Arial" panose="020B0604020202020204" pitchFamily="34" charset="0"/>
              </a:rPr>
              <a:t>C</a:t>
            </a:r>
            <a:r>
              <a:rPr lang="vi-VN" sz="1600" b="0" i="0">
                <a:solidFill>
                  <a:srgbClr val="252525"/>
                </a:solidFill>
                <a:effectLst/>
                <a:latin typeface="Arial" panose="020B0604020202020204" pitchFamily="34" charset="0"/>
                <a:cs typeface="Arial" panose="020B0604020202020204" pitchFamily="34" charset="0"/>
              </a:rPr>
              <a:t>họn một tập hợp con các gen như trong đột biến xáo trộn, nhưng thay vì xáo trộn tập hợp con, chỉ đảo ngược toàn bộ chuỗi trong tập hợp con</a:t>
            </a:r>
            <a:endParaRPr lang="en-US" sz="160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7E6647EF-B70E-3B64-5853-8CB74C77A112}"/>
              </a:ext>
            </a:extLst>
          </p:cNvPr>
          <p:cNvPicPr>
            <a:picLocks noChangeAspect="1"/>
          </p:cNvPicPr>
          <p:nvPr/>
        </p:nvPicPr>
        <p:blipFill>
          <a:blip r:embed="rId4"/>
          <a:stretch>
            <a:fillRect/>
          </a:stretch>
        </p:blipFill>
        <p:spPr>
          <a:xfrm>
            <a:off x="683568" y="4509220"/>
            <a:ext cx="6987901" cy="510802"/>
          </a:xfrm>
          <a:prstGeom prst="rect">
            <a:avLst/>
          </a:prstGeom>
        </p:spPr>
      </p:pic>
    </p:spTree>
    <p:extLst>
      <p:ext uri="{BB962C8B-B14F-4D97-AF65-F5344CB8AC3E}">
        <p14:creationId xmlns:p14="http://schemas.microsoft.com/office/powerpoint/2010/main" val="281085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hand writing on a blackboard&#10;&#10;Description automatically generated">
            <a:extLst>
              <a:ext uri="{FF2B5EF4-FFF2-40B4-BE49-F238E27FC236}">
                <a16:creationId xmlns:a16="http://schemas.microsoft.com/office/drawing/2014/main" id="{4496133A-E44E-DF64-B2FF-ABCF92C61D40}"/>
              </a:ext>
            </a:extLst>
          </p:cNvPr>
          <p:cNvPicPr>
            <a:picLocks noChangeAspect="1"/>
          </p:cNvPicPr>
          <p:nvPr/>
        </p:nvPicPr>
        <p:blipFill rotWithShape="1">
          <a:blip r:embed="rId2">
            <a:extLst>
              <a:ext uri="{28A0092B-C50C-407E-A947-70E740481C1C}">
                <a14:useLocalDpi xmlns:a14="http://schemas.microsoft.com/office/drawing/2010/main" val="0"/>
              </a:ext>
            </a:extLst>
          </a:blip>
          <a:srcRect t="22366" r="1" b="20458"/>
          <a:stretch/>
        </p:blipFill>
        <p:spPr>
          <a:xfrm>
            <a:off x="20" y="10"/>
            <a:ext cx="9171076" cy="3500193"/>
          </a:xfrm>
          <a:prstGeom prst="rect">
            <a:avLst/>
          </a:prstGeom>
        </p:spPr>
      </p:pic>
      <p:grpSp>
        <p:nvGrpSpPr>
          <p:cNvPr id="27" name="Group 26">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2240610"/>
            <a:ext cx="9171095" cy="1371601"/>
            <a:chOff x="-305" y="2987478"/>
            <a:chExt cx="12188952" cy="1828800"/>
          </a:xfrm>
        </p:grpSpPr>
        <p:sp>
          <p:nvSpPr>
            <p:cNvPr id="28" name="Freeform: Shape 27">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31" name="Freeform: Shape 30">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C914AB4-2D3E-2A13-2C06-31A258E3F212}"/>
              </a:ext>
            </a:extLst>
          </p:cNvPr>
          <p:cNvSpPr>
            <a:spLocks noGrp="1"/>
          </p:cNvSpPr>
          <p:nvPr>
            <p:ph type="title"/>
          </p:nvPr>
        </p:nvSpPr>
        <p:spPr>
          <a:xfrm>
            <a:off x="323528" y="3506959"/>
            <a:ext cx="3766336" cy="1132449"/>
          </a:xfrm>
        </p:spPr>
        <p:txBody>
          <a:bodyPr>
            <a:normAutofit fontScale="90000"/>
          </a:bodyPr>
          <a:lstStyle/>
          <a:p>
            <a:r>
              <a:rPr lang="en-US" sz="4100">
                <a:solidFill>
                  <a:schemeClr val="tx2"/>
                </a:solidFill>
                <a:latin typeface="Arial" panose="020B0604020202020204" pitchFamily="34" charset="0"/>
                <a:cs typeface="Arial" panose="020B0604020202020204" pitchFamily="34" charset="0"/>
              </a:rPr>
              <a:t>Bài toán ví dụ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AC9378-9B47-8093-C4A5-2FA393303540}"/>
                  </a:ext>
                </a:extLst>
              </p:cNvPr>
              <p:cNvSpPr>
                <a:spLocks noGrp="1"/>
              </p:cNvSpPr>
              <p:nvPr>
                <p:ph idx="1"/>
              </p:nvPr>
            </p:nvSpPr>
            <p:spPr>
              <a:xfrm>
                <a:off x="4290183" y="3314045"/>
                <a:ext cx="4335533" cy="1132452"/>
              </a:xfrm>
            </p:spPr>
            <p:txBody>
              <a:bodyPr anchor="ctr">
                <a:normAutofit/>
              </a:bodyPr>
              <a:lstStyle/>
              <a:p>
                <a:pPr marL="0" indent="0">
                  <a:buNone/>
                </a:pPr>
                <a:r>
                  <a:rPr lang="en-US" sz="2000">
                    <a:solidFill>
                      <a:schemeClr val="tx2"/>
                    </a:solidFill>
                    <a:latin typeface="Arial" panose="020B0604020202020204" pitchFamily="34" charset="0"/>
                    <a:cs typeface="Arial" panose="020B0604020202020204" pitchFamily="34" charset="0"/>
                  </a:rPr>
                  <a:t>	Tìm nghiệm của phương trình: </a:t>
                </a:r>
              </a:p>
              <a:p>
                <a:pPr marL="342900" lvl="1" indent="0">
                  <a:lnSpc>
                    <a:spcPct val="150000"/>
                  </a:lnSpc>
                  <a:buNone/>
                </a:pPr>
                <a14:m>
                  <m:oMathPara xmlns:m="http://schemas.openxmlformats.org/officeDocument/2006/math">
                    <m:oMathParaPr>
                      <m:jc m:val="center"/>
                    </m:oMathParaPr>
                    <m:oMath xmlns:m="http://schemas.openxmlformats.org/officeDocument/2006/math">
                      <m:sSup>
                        <m:sSupPr>
                          <m:ctrlPr>
                            <a:rPr lang="en-US" sz="2000" i="1">
                              <a:solidFill>
                                <a:schemeClr val="tx2"/>
                              </a:solidFill>
                              <a:latin typeface="Cambria Math" panose="02040503050406030204" pitchFamily="18" charset="0"/>
                            </a:rPr>
                          </m:ctrlPr>
                        </m:sSupPr>
                        <m:e>
                          <m:r>
                            <a:rPr lang="en-US" sz="2000" b="0" i="1">
                              <a:solidFill>
                                <a:schemeClr val="tx2"/>
                              </a:solidFill>
                              <a:latin typeface="Cambria Math" panose="02040503050406030204" pitchFamily="18" charset="0"/>
                            </a:rPr>
                            <m:t>𝑥</m:t>
                          </m:r>
                        </m:e>
                        <m:sup>
                          <m:r>
                            <a:rPr lang="en-US" sz="2000" b="0" i="1">
                              <a:solidFill>
                                <a:schemeClr val="tx2"/>
                              </a:solidFill>
                              <a:latin typeface="Cambria Math" panose="02040503050406030204" pitchFamily="18" charset="0"/>
                            </a:rPr>
                            <m:t>2</m:t>
                          </m:r>
                        </m:sup>
                      </m:sSup>
                      <m:r>
                        <a:rPr lang="en-US" sz="2000" b="0" i="1">
                          <a:solidFill>
                            <a:schemeClr val="tx2"/>
                          </a:solidFill>
                          <a:latin typeface="Cambria Math" panose="02040503050406030204" pitchFamily="18" charset="0"/>
                        </a:rPr>
                        <m:t> −14</m:t>
                      </m:r>
                      <m:r>
                        <a:rPr lang="en-US" sz="2000" b="0" i="1">
                          <a:solidFill>
                            <a:schemeClr val="tx2"/>
                          </a:solidFill>
                          <a:latin typeface="Cambria Math" panose="02040503050406030204" pitchFamily="18" charset="0"/>
                        </a:rPr>
                        <m:t>𝑥</m:t>
                      </m:r>
                      <m:r>
                        <a:rPr lang="en-US" sz="2000" b="0" i="1">
                          <a:solidFill>
                            <a:schemeClr val="tx2"/>
                          </a:solidFill>
                          <a:latin typeface="Cambria Math" panose="02040503050406030204" pitchFamily="18" charset="0"/>
                        </a:rPr>
                        <m:t> +49=0</m:t>
                      </m:r>
                    </m:oMath>
                  </m:oMathPara>
                </a14:m>
                <a:endParaRPr lang="en-US" sz="2000">
                  <a:solidFill>
                    <a:schemeClr val="tx2"/>
                  </a:solidFill>
                </a:endParaRPr>
              </a:p>
            </p:txBody>
          </p:sp>
        </mc:Choice>
        <mc:Fallback xmlns="">
          <p:sp>
            <p:nvSpPr>
              <p:cNvPr id="3" name="Content Placeholder 2">
                <a:extLst>
                  <a:ext uri="{FF2B5EF4-FFF2-40B4-BE49-F238E27FC236}">
                    <a16:creationId xmlns:a16="http://schemas.microsoft.com/office/drawing/2014/main" id="{E7AC9378-9B47-8093-C4A5-2FA393303540}"/>
                  </a:ext>
                </a:extLst>
              </p:cNvPr>
              <p:cNvSpPr>
                <a:spLocks noGrp="1" noRot="1" noChangeAspect="1" noMove="1" noResize="1" noEditPoints="1" noAdjustHandles="1" noChangeArrowheads="1" noChangeShapeType="1" noTextEdit="1"/>
              </p:cNvSpPr>
              <p:nvPr>
                <p:ph idx="1"/>
              </p:nvPr>
            </p:nvSpPr>
            <p:spPr>
              <a:xfrm>
                <a:off x="4290183" y="3314045"/>
                <a:ext cx="4335533" cy="1132452"/>
              </a:xfrm>
              <a:blipFill>
                <a:blip r:embed="rId3"/>
                <a:stretch>
                  <a:fillRect r="-23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D7719D5-9BD8-04FF-BA86-059C1B3A9F24}"/>
              </a:ext>
            </a:extLst>
          </p:cNvPr>
          <p:cNvSpPr>
            <a:spLocks noGrp="1"/>
          </p:cNvSpPr>
          <p:nvPr>
            <p:ph type="sldNum" sz="quarter" idx="12"/>
          </p:nvPr>
        </p:nvSpPr>
        <p:spPr>
          <a:xfrm>
            <a:off x="6457950" y="4767262"/>
            <a:ext cx="2057400" cy="273844"/>
          </a:xfrm>
        </p:spPr>
        <p:txBody>
          <a:bodyPr>
            <a:normAutofit/>
          </a:bodyPr>
          <a:lstStyle/>
          <a:p>
            <a:pPr>
              <a:spcAft>
                <a:spcPts val="600"/>
              </a:spcAft>
            </a:pPr>
            <a:fld id="{83B0A39C-9AA3-4A83-82D7-24ADE085033F}" type="slidenum">
              <a:rPr lang="ko-KR" altLang="en-US">
                <a:solidFill>
                  <a:prstClr val="black">
                    <a:tint val="75000"/>
                  </a:prstClr>
                </a:solidFill>
              </a:rPr>
              <a:pPr>
                <a:spcAft>
                  <a:spcPts val="600"/>
                </a:spcAft>
              </a:pPr>
              <a:t>22</a:t>
            </a:fld>
            <a:endParaRPr lang="ko-KR" altLang="en-US">
              <a:solidFill>
                <a:prstClr val="black">
                  <a:tint val="75000"/>
                </a:prstClr>
              </a:solidFill>
            </a:endParaRPr>
          </a:p>
        </p:txBody>
      </p:sp>
    </p:spTree>
    <p:extLst>
      <p:ext uri="{BB962C8B-B14F-4D97-AF65-F5344CB8AC3E}">
        <p14:creationId xmlns:p14="http://schemas.microsoft.com/office/powerpoint/2010/main" val="553643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897DEB4-4A88-4293-A935-9B25506C1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BE42BC3-6707-4CBF-9386-048B994A4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414" y="0"/>
            <a:ext cx="5653586" cy="5143500"/>
          </a:xfrm>
          <a:custGeom>
            <a:avLst/>
            <a:gdLst>
              <a:gd name="connsiteX0" fmla="*/ 366246 w 7538114"/>
              <a:gd name="connsiteY0" fmla="*/ 0 h 6858000"/>
              <a:gd name="connsiteX1" fmla="*/ 2830292 w 7538114"/>
              <a:gd name="connsiteY1" fmla="*/ 0 h 6858000"/>
              <a:gd name="connsiteX2" fmla="*/ 3903260 w 7538114"/>
              <a:gd name="connsiteY2" fmla="*/ 0 h 6858000"/>
              <a:gd name="connsiteX3" fmla="*/ 4597266 w 7538114"/>
              <a:gd name="connsiteY3" fmla="*/ 0 h 6858000"/>
              <a:gd name="connsiteX4" fmla="*/ 7192370 w 7538114"/>
              <a:gd name="connsiteY4" fmla="*/ 0 h 6858000"/>
              <a:gd name="connsiteX5" fmla="*/ 7538114 w 7538114"/>
              <a:gd name="connsiteY5" fmla="*/ 0 h 6858000"/>
              <a:gd name="connsiteX6" fmla="*/ 7538114 w 7538114"/>
              <a:gd name="connsiteY6" fmla="*/ 6858000 h 6858000"/>
              <a:gd name="connsiteX7" fmla="*/ 7192370 w 7538114"/>
              <a:gd name="connsiteY7" fmla="*/ 6858000 h 6858000"/>
              <a:gd name="connsiteX8" fmla="*/ 4597266 w 7538114"/>
              <a:gd name="connsiteY8" fmla="*/ 6858000 h 6858000"/>
              <a:gd name="connsiteX9" fmla="*/ 3903260 w 7538114"/>
              <a:gd name="connsiteY9" fmla="*/ 6858000 h 6858000"/>
              <a:gd name="connsiteX10" fmla="*/ 2830292 w 7538114"/>
              <a:gd name="connsiteY10" fmla="*/ 6858000 h 6858000"/>
              <a:gd name="connsiteX11" fmla="*/ 170314 w 7538114"/>
              <a:gd name="connsiteY11" fmla="*/ 6858000 h 6858000"/>
              <a:gd name="connsiteX12" fmla="*/ 170341 w 7538114"/>
              <a:gd name="connsiteY12" fmla="*/ 6857759 h 6858000"/>
              <a:gd name="connsiteX13" fmla="*/ 173485 w 7538114"/>
              <a:gd name="connsiteY13" fmla="*/ 6852129 h 6858000"/>
              <a:gd name="connsiteX14" fmla="*/ 167544 w 7538114"/>
              <a:gd name="connsiteY14" fmla="*/ 6830335 h 6858000"/>
              <a:gd name="connsiteX15" fmla="*/ 163472 w 7538114"/>
              <a:gd name="connsiteY15" fmla="*/ 6796707 h 6858000"/>
              <a:gd name="connsiteX16" fmla="*/ 160535 w 7538114"/>
              <a:gd name="connsiteY16" fmla="*/ 6780725 h 6858000"/>
              <a:gd name="connsiteX17" fmla="*/ 162318 w 7538114"/>
              <a:gd name="connsiteY17" fmla="*/ 6767829 h 6858000"/>
              <a:gd name="connsiteX18" fmla="*/ 162771 w 7538114"/>
              <a:gd name="connsiteY18" fmla="*/ 6694444 h 6858000"/>
              <a:gd name="connsiteX19" fmla="*/ 165604 w 7538114"/>
              <a:gd name="connsiteY19" fmla="*/ 6677569 h 6858000"/>
              <a:gd name="connsiteX20" fmla="*/ 171255 w 7538114"/>
              <a:gd name="connsiteY20" fmla="*/ 6669571 h 6858000"/>
              <a:gd name="connsiteX21" fmla="*/ 169240 w 7538114"/>
              <a:gd name="connsiteY21" fmla="*/ 6663304 h 6858000"/>
              <a:gd name="connsiteX22" fmla="*/ 169039 w 7538114"/>
              <a:gd name="connsiteY22" fmla="*/ 6618916 h 6858000"/>
              <a:gd name="connsiteX23" fmla="*/ 168392 w 7538114"/>
              <a:gd name="connsiteY23" fmla="*/ 6589960 h 6858000"/>
              <a:gd name="connsiteX24" fmla="*/ 160636 w 7538114"/>
              <a:gd name="connsiteY24" fmla="*/ 6588200 h 6858000"/>
              <a:gd name="connsiteX25" fmla="*/ 157872 w 7538114"/>
              <a:gd name="connsiteY25" fmla="*/ 6562416 h 6858000"/>
              <a:gd name="connsiteX26" fmla="*/ 162851 w 7538114"/>
              <a:gd name="connsiteY26" fmla="*/ 6534939 h 6858000"/>
              <a:gd name="connsiteX27" fmla="*/ 162153 w 7538114"/>
              <a:gd name="connsiteY27" fmla="*/ 6502552 h 6858000"/>
              <a:gd name="connsiteX28" fmla="*/ 161821 w 7538114"/>
              <a:gd name="connsiteY28" fmla="*/ 6483172 h 6858000"/>
              <a:gd name="connsiteX29" fmla="*/ 154586 w 7538114"/>
              <a:gd name="connsiteY29" fmla="*/ 6432309 h 6858000"/>
              <a:gd name="connsiteX30" fmla="*/ 127078 w 7538114"/>
              <a:gd name="connsiteY30" fmla="*/ 6349783 h 6858000"/>
              <a:gd name="connsiteX31" fmla="*/ 123181 w 7538114"/>
              <a:gd name="connsiteY31" fmla="*/ 6323872 h 6858000"/>
              <a:gd name="connsiteX32" fmla="*/ 124767 w 7538114"/>
              <a:gd name="connsiteY32" fmla="*/ 6319343 h 6858000"/>
              <a:gd name="connsiteX33" fmla="*/ 108246 w 7538114"/>
              <a:gd name="connsiteY33" fmla="*/ 6190348 h 6858000"/>
              <a:gd name="connsiteX34" fmla="*/ 107279 w 7538114"/>
              <a:gd name="connsiteY34" fmla="*/ 6167269 h 6858000"/>
              <a:gd name="connsiteX35" fmla="*/ 107883 w 7538114"/>
              <a:gd name="connsiteY35" fmla="*/ 6149986 h 6858000"/>
              <a:gd name="connsiteX36" fmla="*/ 102380 w 7538114"/>
              <a:gd name="connsiteY36" fmla="*/ 6108622 h 6858000"/>
              <a:gd name="connsiteX37" fmla="*/ 90314 w 7538114"/>
              <a:gd name="connsiteY37" fmla="*/ 6041155 h 6858000"/>
              <a:gd name="connsiteX38" fmla="*/ 88409 w 7538114"/>
              <a:gd name="connsiteY38" fmla="*/ 6026587 h 6858000"/>
              <a:gd name="connsiteX39" fmla="*/ 89403 w 7538114"/>
              <a:gd name="connsiteY39" fmla="*/ 6013265 h 6858000"/>
              <a:gd name="connsiteX40" fmla="*/ 91927 w 7538114"/>
              <a:gd name="connsiteY40" fmla="*/ 6009478 h 6858000"/>
              <a:gd name="connsiteX41" fmla="*/ 91302 w 7538114"/>
              <a:gd name="connsiteY41" fmla="*/ 6001336 h 6858000"/>
              <a:gd name="connsiteX42" fmla="*/ 91687 w 7538114"/>
              <a:gd name="connsiteY42" fmla="*/ 5999003 h 6858000"/>
              <a:gd name="connsiteX43" fmla="*/ 93336 w 7538114"/>
              <a:gd name="connsiteY43" fmla="*/ 5985795 h 6858000"/>
              <a:gd name="connsiteX44" fmla="*/ 83190 w 7538114"/>
              <a:gd name="connsiteY44" fmla="*/ 5961758 h 6858000"/>
              <a:gd name="connsiteX45" fmla="*/ 81952 w 7538114"/>
              <a:gd name="connsiteY45" fmla="*/ 5928761 h 6858000"/>
              <a:gd name="connsiteX46" fmla="*/ 67420 w 7538114"/>
              <a:gd name="connsiteY46" fmla="*/ 5787247 h 6858000"/>
              <a:gd name="connsiteX47" fmla="*/ 50760 w 7538114"/>
              <a:gd name="connsiteY47" fmla="*/ 5710700 h 6858000"/>
              <a:gd name="connsiteX48" fmla="*/ 42956 w 7538114"/>
              <a:gd name="connsiteY48" fmla="*/ 5641754 h 6858000"/>
              <a:gd name="connsiteX49" fmla="*/ 29695 w 7538114"/>
              <a:gd name="connsiteY49" fmla="*/ 5602326 h 6858000"/>
              <a:gd name="connsiteX50" fmla="*/ 18841 w 7538114"/>
              <a:gd name="connsiteY50" fmla="*/ 5570885 h 6858000"/>
              <a:gd name="connsiteX51" fmla="*/ 9977 w 7538114"/>
              <a:gd name="connsiteY51" fmla="*/ 5543492 h 6858000"/>
              <a:gd name="connsiteX52" fmla="*/ 5255 w 7538114"/>
              <a:gd name="connsiteY52" fmla="*/ 5531024 h 6858000"/>
              <a:gd name="connsiteX53" fmla="*/ 5447 w 7538114"/>
              <a:gd name="connsiteY53" fmla="*/ 5527845 h 6858000"/>
              <a:gd name="connsiteX54" fmla="*/ 0 w 7538114"/>
              <a:gd name="connsiteY54" fmla="*/ 5507724 h 6858000"/>
              <a:gd name="connsiteX55" fmla="*/ 435 w 7538114"/>
              <a:gd name="connsiteY55" fmla="*/ 5507045 h 6858000"/>
              <a:gd name="connsiteX56" fmla="*/ 1128 w 7538114"/>
              <a:gd name="connsiteY56" fmla="*/ 5499619 h 6858000"/>
              <a:gd name="connsiteX57" fmla="*/ 1291 w 7538114"/>
              <a:gd name="connsiteY57" fmla="*/ 5486342 h 6858000"/>
              <a:gd name="connsiteX58" fmla="*/ 7976 w 7538114"/>
              <a:gd name="connsiteY58" fmla="*/ 5450755 h 6858000"/>
              <a:gd name="connsiteX59" fmla="*/ 2355 w 7538114"/>
              <a:gd name="connsiteY59" fmla="*/ 5429732 h 6858000"/>
              <a:gd name="connsiteX60" fmla="*/ 1499 w 7538114"/>
              <a:gd name="connsiteY60" fmla="*/ 5370432 h 6858000"/>
              <a:gd name="connsiteX61" fmla="*/ 11483 w 7538114"/>
              <a:gd name="connsiteY61" fmla="*/ 5308330 h 6858000"/>
              <a:gd name="connsiteX62" fmla="*/ 12793 w 7538114"/>
              <a:gd name="connsiteY62" fmla="*/ 5246026 h 6858000"/>
              <a:gd name="connsiteX63" fmla="*/ 12525 w 7538114"/>
              <a:gd name="connsiteY63" fmla="*/ 5223468 h 6858000"/>
              <a:gd name="connsiteX64" fmla="*/ 15322 w 7538114"/>
              <a:gd name="connsiteY64" fmla="*/ 5183258 h 6858000"/>
              <a:gd name="connsiteX65" fmla="*/ 18633 w 7538114"/>
              <a:gd name="connsiteY65" fmla="*/ 5164842 h 6858000"/>
              <a:gd name="connsiteX66" fmla="*/ 18428 w 7538114"/>
              <a:gd name="connsiteY66" fmla="*/ 5164034 h 6858000"/>
              <a:gd name="connsiteX67" fmla="*/ 19854 w 7538114"/>
              <a:gd name="connsiteY67" fmla="*/ 5162388 h 6858000"/>
              <a:gd name="connsiteX68" fmla="*/ 20514 w 7538114"/>
              <a:gd name="connsiteY68" fmla="*/ 5158981 h 6858000"/>
              <a:gd name="connsiteX69" fmla="*/ 20089 w 7538114"/>
              <a:gd name="connsiteY69" fmla="*/ 5149681 h 6858000"/>
              <a:gd name="connsiteX70" fmla="*/ 19561 w 7538114"/>
              <a:gd name="connsiteY70" fmla="*/ 5146183 h 6858000"/>
              <a:gd name="connsiteX71" fmla="*/ 19571 w 7538114"/>
              <a:gd name="connsiteY71" fmla="*/ 5141065 h 6858000"/>
              <a:gd name="connsiteX72" fmla="*/ 19690 w 7538114"/>
              <a:gd name="connsiteY72" fmla="*/ 5140937 h 6858000"/>
              <a:gd name="connsiteX73" fmla="*/ 19471 w 7538114"/>
              <a:gd name="connsiteY73" fmla="*/ 5136144 h 6858000"/>
              <a:gd name="connsiteX74" fmla="*/ 16918 w 7538114"/>
              <a:gd name="connsiteY74" fmla="*/ 5112689 h 6858000"/>
              <a:gd name="connsiteX75" fmla="*/ 28071 w 7538114"/>
              <a:gd name="connsiteY75" fmla="*/ 5081696 h 6858000"/>
              <a:gd name="connsiteX76" fmla="*/ 30005 w 7538114"/>
              <a:gd name="connsiteY76" fmla="*/ 5068879 h 6858000"/>
              <a:gd name="connsiteX77" fmla="*/ 31661 w 7538114"/>
              <a:gd name="connsiteY77" fmla="*/ 5062033 h 6858000"/>
              <a:gd name="connsiteX78" fmla="*/ 32169 w 7538114"/>
              <a:gd name="connsiteY78" fmla="*/ 5061608 h 6858000"/>
              <a:gd name="connsiteX79" fmla="*/ 27436 w 7538114"/>
              <a:gd name="connsiteY79" fmla="*/ 5021480 h 6858000"/>
              <a:gd name="connsiteX80" fmla="*/ 26614 w 7538114"/>
              <a:gd name="connsiteY80" fmla="*/ 5013906 h 6858000"/>
              <a:gd name="connsiteX81" fmla="*/ 25056 w 7538114"/>
              <a:gd name="connsiteY81" fmla="*/ 5011767 h 6858000"/>
              <a:gd name="connsiteX82" fmla="*/ 24513 w 7538114"/>
              <a:gd name="connsiteY82" fmla="*/ 5000592 h 6858000"/>
              <a:gd name="connsiteX83" fmla="*/ 24951 w 7538114"/>
              <a:gd name="connsiteY83" fmla="*/ 4999307 h 6858000"/>
              <a:gd name="connsiteX84" fmla="*/ 22644 w 7538114"/>
              <a:gd name="connsiteY84" fmla="*/ 4990090 h 6858000"/>
              <a:gd name="connsiteX85" fmla="*/ 18465 w 7538114"/>
              <a:gd name="connsiteY85" fmla="*/ 4982366 h 6858000"/>
              <a:gd name="connsiteX86" fmla="*/ 20888 w 7538114"/>
              <a:gd name="connsiteY86" fmla="*/ 4887310 h 6858000"/>
              <a:gd name="connsiteX87" fmla="*/ 15781 w 7538114"/>
              <a:gd name="connsiteY87" fmla="*/ 4807298 h 6858000"/>
              <a:gd name="connsiteX88" fmla="*/ 19649 w 7538114"/>
              <a:gd name="connsiteY88" fmla="*/ 4779990 h 6858000"/>
              <a:gd name="connsiteX89" fmla="*/ 21858 w 7538114"/>
              <a:gd name="connsiteY89" fmla="*/ 4664237 h 6858000"/>
              <a:gd name="connsiteX90" fmla="*/ 13583 w 7538114"/>
              <a:gd name="connsiteY90" fmla="*/ 4598607 h 6858000"/>
              <a:gd name="connsiteX91" fmla="*/ 7118 w 7538114"/>
              <a:gd name="connsiteY91" fmla="*/ 4546768 h 6858000"/>
              <a:gd name="connsiteX92" fmla="*/ 14555 w 7538114"/>
              <a:gd name="connsiteY92" fmla="*/ 4522182 h 6858000"/>
              <a:gd name="connsiteX93" fmla="*/ 17290 w 7538114"/>
              <a:gd name="connsiteY93" fmla="*/ 4509768 h 6858000"/>
              <a:gd name="connsiteX94" fmla="*/ 17421 w 7538114"/>
              <a:gd name="connsiteY94" fmla="*/ 4494586 h 6858000"/>
              <a:gd name="connsiteX95" fmla="*/ 18193 w 7538114"/>
              <a:gd name="connsiteY95" fmla="*/ 4440649 h 6858000"/>
              <a:gd name="connsiteX96" fmla="*/ 16616 w 7538114"/>
              <a:gd name="connsiteY96" fmla="*/ 4431853 h 6858000"/>
              <a:gd name="connsiteX97" fmla="*/ 19246 w 7538114"/>
              <a:gd name="connsiteY97" fmla="*/ 4403141 h 6858000"/>
              <a:gd name="connsiteX98" fmla="*/ 19623 w 7538114"/>
              <a:gd name="connsiteY98" fmla="*/ 4356631 h 6858000"/>
              <a:gd name="connsiteX99" fmla="*/ 20293 w 7538114"/>
              <a:gd name="connsiteY99" fmla="*/ 4339937 h 6858000"/>
              <a:gd name="connsiteX100" fmla="*/ 18752 w 7538114"/>
              <a:gd name="connsiteY100" fmla="*/ 4331435 h 6858000"/>
              <a:gd name="connsiteX101" fmla="*/ 24901 w 7538114"/>
              <a:gd name="connsiteY101" fmla="*/ 4320990 h 6858000"/>
              <a:gd name="connsiteX102" fmla="*/ 23734 w 7538114"/>
              <a:gd name="connsiteY102" fmla="*/ 4309111 h 6858000"/>
              <a:gd name="connsiteX103" fmla="*/ 29040 w 7538114"/>
              <a:gd name="connsiteY103" fmla="*/ 4263489 h 6858000"/>
              <a:gd name="connsiteX104" fmla="*/ 29429 w 7538114"/>
              <a:gd name="connsiteY104" fmla="*/ 4258775 h 6858000"/>
              <a:gd name="connsiteX105" fmla="*/ 33702 w 7538114"/>
              <a:gd name="connsiteY105" fmla="*/ 4248512 h 6858000"/>
              <a:gd name="connsiteX106" fmla="*/ 37356 w 7538114"/>
              <a:gd name="connsiteY106" fmla="*/ 4228644 h 6858000"/>
              <a:gd name="connsiteX107" fmla="*/ 50107 w 7538114"/>
              <a:gd name="connsiteY107" fmla="*/ 4193665 h 6858000"/>
              <a:gd name="connsiteX108" fmla="*/ 56192 w 7538114"/>
              <a:gd name="connsiteY108" fmla="*/ 4173105 h 6858000"/>
              <a:gd name="connsiteX109" fmla="*/ 61800 w 7538114"/>
              <a:gd name="connsiteY109" fmla="*/ 4159194 h 6858000"/>
              <a:gd name="connsiteX110" fmla="*/ 69720 w 7538114"/>
              <a:gd name="connsiteY110" fmla="*/ 4118135 h 6858000"/>
              <a:gd name="connsiteX111" fmla="*/ 80190 w 7538114"/>
              <a:gd name="connsiteY111" fmla="*/ 4047713 h 6858000"/>
              <a:gd name="connsiteX112" fmla="*/ 96666 w 7538114"/>
              <a:gd name="connsiteY112" fmla="*/ 3980780 h 6858000"/>
              <a:gd name="connsiteX113" fmla="*/ 107651 w 7538114"/>
              <a:gd name="connsiteY113" fmla="*/ 3941872 h 6858000"/>
              <a:gd name="connsiteX114" fmla="*/ 118444 w 7538114"/>
              <a:gd name="connsiteY114" fmla="*/ 3897465 h 6858000"/>
              <a:gd name="connsiteX115" fmla="*/ 134545 w 7538114"/>
              <a:gd name="connsiteY115" fmla="*/ 3811132 h 6858000"/>
              <a:gd name="connsiteX116" fmla="*/ 145381 w 7538114"/>
              <a:gd name="connsiteY116" fmla="*/ 3746540 h 6858000"/>
              <a:gd name="connsiteX117" fmla="*/ 146587 w 7538114"/>
              <a:gd name="connsiteY117" fmla="*/ 3670275 h 6858000"/>
              <a:gd name="connsiteX118" fmla="*/ 165690 w 7538114"/>
              <a:gd name="connsiteY118" fmla="*/ 3580981 h 6858000"/>
              <a:gd name="connsiteX119" fmla="*/ 163175 w 7538114"/>
              <a:gd name="connsiteY119" fmla="*/ 3570960 h 6858000"/>
              <a:gd name="connsiteX120" fmla="*/ 162665 w 7538114"/>
              <a:gd name="connsiteY120" fmla="*/ 3560693 h 6858000"/>
              <a:gd name="connsiteX121" fmla="*/ 163299 w 7538114"/>
              <a:gd name="connsiteY121" fmla="*/ 3559743 h 6858000"/>
              <a:gd name="connsiteX122" fmla="*/ 164777 w 7538114"/>
              <a:gd name="connsiteY122" fmla="*/ 3548721 h 6858000"/>
              <a:gd name="connsiteX123" fmla="*/ 163708 w 7538114"/>
              <a:gd name="connsiteY123" fmla="*/ 3545693 h 6858000"/>
              <a:gd name="connsiteX124" fmla="*/ 164286 w 7538114"/>
              <a:gd name="connsiteY124" fmla="*/ 3537938 h 6858000"/>
              <a:gd name="connsiteX125" fmla="*/ 164247 w 7538114"/>
              <a:gd name="connsiteY125" fmla="*/ 3522141 h 6858000"/>
              <a:gd name="connsiteX126" fmla="*/ 165343 w 7538114"/>
              <a:gd name="connsiteY126" fmla="*/ 3519672 h 6858000"/>
              <a:gd name="connsiteX127" fmla="*/ 167001 w 7538114"/>
              <a:gd name="connsiteY127" fmla="*/ 3496604 h 6858000"/>
              <a:gd name="connsiteX128" fmla="*/ 167547 w 7538114"/>
              <a:gd name="connsiteY128" fmla="*/ 3496517 h 6858000"/>
              <a:gd name="connsiteX129" fmla="*/ 170301 w 7538114"/>
              <a:gd name="connsiteY129" fmla="*/ 3491023 h 6858000"/>
              <a:gd name="connsiteX130" fmla="*/ 174371 w 7538114"/>
              <a:gd name="connsiteY130" fmla="*/ 3479998 h 6858000"/>
              <a:gd name="connsiteX131" fmla="*/ 190228 w 7538114"/>
              <a:gd name="connsiteY131" fmla="*/ 3457434 h 6858000"/>
              <a:gd name="connsiteX132" fmla="*/ 192016 w 7538114"/>
              <a:gd name="connsiteY132" fmla="*/ 3433411 h 6858000"/>
              <a:gd name="connsiteX133" fmla="*/ 192663 w 7538114"/>
              <a:gd name="connsiteY133" fmla="*/ 3428691 h 6858000"/>
              <a:gd name="connsiteX134" fmla="*/ 192793 w 7538114"/>
              <a:gd name="connsiteY134" fmla="*/ 3428643 h 6858000"/>
              <a:gd name="connsiteX135" fmla="*/ 193710 w 7538114"/>
              <a:gd name="connsiteY135" fmla="*/ 3423760 h 6858000"/>
              <a:gd name="connsiteX136" fmla="*/ 193839 w 7538114"/>
              <a:gd name="connsiteY136" fmla="*/ 3420085 h 6858000"/>
              <a:gd name="connsiteX137" fmla="*/ 195094 w 7538114"/>
              <a:gd name="connsiteY137" fmla="*/ 3410930 h 6858000"/>
              <a:gd name="connsiteX138" fmla="*/ 196311 w 7538114"/>
              <a:gd name="connsiteY138" fmla="*/ 3408092 h 6858000"/>
              <a:gd name="connsiteX139" fmla="*/ 197928 w 7538114"/>
              <a:gd name="connsiteY139" fmla="*/ 3407419 h 6858000"/>
              <a:gd name="connsiteX140" fmla="*/ 197881 w 7538114"/>
              <a:gd name="connsiteY140" fmla="*/ 3406520 h 6858000"/>
              <a:gd name="connsiteX141" fmla="*/ 204222 w 7538114"/>
              <a:gd name="connsiteY141" fmla="*/ 3391015 h 6858000"/>
              <a:gd name="connsiteX142" fmla="*/ 213950 w 7538114"/>
              <a:gd name="connsiteY142" fmla="*/ 3354361 h 6858000"/>
              <a:gd name="connsiteX143" fmla="*/ 217699 w 7538114"/>
              <a:gd name="connsiteY143" fmla="*/ 3332639 h 6858000"/>
              <a:gd name="connsiteX144" fmla="*/ 229963 w 7538114"/>
              <a:gd name="connsiteY144" fmla="*/ 3273935 h 6858000"/>
              <a:gd name="connsiteX145" fmla="*/ 243785 w 7538114"/>
              <a:gd name="connsiteY145" fmla="*/ 3215621 h 6858000"/>
              <a:gd name="connsiteX146" fmla="*/ 259175 w 7538114"/>
              <a:gd name="connsiteY146" fmla="*/ 3189909 h 6858000"/>
              <a:gd name="connsiteX147" fmla="*/ 259988 w 7538114"/>
              <a:gd name="connsiteY147" fmla="*/ 3186579 h 6858000"/>
              <a:gd name="connsiteX148" fmla="*/ 259980 w 7538114"/>
              <a:gd name="connsiteY148" fmla="*/ 3177264 h 6858000"/>
              <a:gd name="connsiteX149" fmla="*/ 259609 w 7538114"/>
              <a:gd name="connsiteY149" fmla="*/ 3173723 h 6858000"/>
              <a:gd name="connsiteX150" fmla="*/ 259848 w 7538114"/>
              <a:gd name="connsiteY150" fmla="*/ 3168622 h 6858000"/>
              <a:gd name="connsiteX151" fmla="*/ 259971 w 7538114"/>
              <a:gd name="connsiteY151" fmla="*/ 3168508 h 6858000"/>
              <a:gd name="connsiteX152" fmla="*/ 259966 w 7538114"/>
              <a:gd name="connsiteY152" fmla="*/ 3163706 h 6858000"/>
              <a:gd name="connsiteX153" fmla="*/ 258467 w 7538114"/>
              <a:gd name="connsiteY153" fmla="*/ 3140064 h 6858000"/>
              <a:gd name="connsiteX154" fmla="*/ 270990 w 7538114"/>
              <a:gd name="connsiteY154" fmla="*/ 3110288 h 6858000"/>
              <a:gd name="connsiteX155" fmla="*/ 273494 w 7538114"/>
              <a:gd name="connsiteY155" fmla="*/ 3097704 h 6858000"/>
              <a:gd name="connsiteX156" fmla="*/ 275456 w 7538114"/>
              <a:gd name="connsiteY156" fmla="*/ 3091047 h 6858000"/>
              <a:gd name="connsiteX157" fmla="*/ 275980 w 7538114"/>
              <a:gd name="connsiteY157" fmla="*/ 3090672 h 6858000"/>
              <a:gd name="connsiteX158" fmla="*/ 274486 w 7538114"/>
              <a:gd name="connsiteY158" fmla="*/ 3068004 h 6858000"/>
              <a:gd name="connsiteX159" fmla="*/ 275226 w 7538114"/>
              <a:gd name="connsiteY159" fmla="*/ 3065087 h 6858000"/>
              <a:gd name="connsiteX160" fmla="*/ 273050 w 7538114"/>
              <a:gd name="connsiteY160" fmla="*/ 3050191 h 6858000"/>
              <a:gd name="connsiteX161" fmla="*/ 272566 w 7538114"/>
              <a:gd name="connsiteY161" fmla="*/ 3042559 h 6858000"/>
              <a:gd name="connsiteX162" fmla="*/ 271107 w 7538114"/>
              <a:gd name="connsiteY162" fmla="*/ 3040271 h 6858000"/>
              <a:gd name="connsiteX163" fmla="*/ 271065 w 7538114"/>
              <a:gd name="connsiteY163" fmla="*/ 3029072 h 6858000"/>
              <a:gd name="connsiteX164" fmla="*/ 271558 w 7538114"/>
              <a:gd name="connsiteY164" fmla="*/ 3027835 h 6858000"/>
              <a:gd name="connsiteX165" fmla="*/ 268717 w 7538114"/>
              <a:gd name="connsiteY165" fmla="*/ 2964245 h 6858000"/>
              <a:gd name="connsiteX166" fmla="*/ 272511 w 7538114"/>
              <a:gd name="connsiteY166" fmla="*/ 2915772 h 6858000"/>
              <a:gd name="connsiteX167" fmla="*/ 270356 w 7538114"/>
              <a:gd name="connsiteY167" fmla="*/ 2825842 h 6858000"/>
              <a:gd name="connsiteX168" fmla="*/ 273897 w 7538114"/>
              <a:gd name="connsiteY168" fmla="*/ 2734957 h 6858000"/>
              <a:gd name="connsiteX169" fmla="*/ 274458 w 7538114"/>
              <a:gd name="connsiteY169" fmla="*/ 2636572 h 6858000"/>
              <a:gd name="connsiteX170" fmla="*/ 279157 w 7538114"/>
              <a:gd name="connsiteY170" fmla="*/ 2604260 h 6858000"/>
              <a:gd name="connsiteX171" fmla="*/ 288131 w 7538114"/>
              <a:gd name="connsiteY171" fmla="*/ 2582747 h 6858000"/>
              <a:gd name="connsiteX172" fmla="*/ 282516 w 7538114"/>
              <a:gd name="connsiteY172" fmla="*/ 2478755 h 6858000"/>
              <a:gd name="connsiteX173" fmla="*/ 287359 w 7538114"/>
              <a:gd name="connsiteY173" fmla="*/ 2451804 h 6858000"/>
              <a:gd name="connsiteX174" fmla="*/ 289577 w 7538114"/>
              <a:gd name="connsiteY174" fmla="*/ 2408801 h 6858000"/>
              <a:gd name="connsiteX175" fmla="*/ 293203 w 7538114"/>
              <a:gd name="connsiteY175" fmla="*/ 2392670 h 6858000"/>
              <a:gd name="connsiteX176" fmla="*/ 304183 w 7538114"/>
              <a:gd name="connsiteY176" fmla="*/ 2330165 h 6858000"/>
              <a:gd name="connsiteX177" fmla="*/ 310900 w 7538114"/>
              <a:gd name="connsiteY177" fmla="*/ 2276363 h 6858000"/>
              <a:gd name="connsiteX178" fmla="*/ 303909 w 7538114"/>
              <a:gd name="connsiteY178" fmla="*/ 2236310 h 6858000"/>
              <a:gd name="connsiteX179" fmla="*/ 306187 w 7538114"/>
              <a:gd name="connsiteY179" fmla="*/ 2232984 h 6858000"/>
              <a:gd name="connsiteX180" fmla="*/ 307158 w 7538114"/>
              <a:gd name="connsiteY180" fmla="*/ 2205763 h 6858000"/>
              <a:gd name="connsiteX181" fmla="*/ 304860 w 7538114"/>
              <a:gd name="connsiteY181" fmla="*/ 2145703 h 6858000"/>
              <a:gd name="connsiteX182" fmla="*/ 304273 w 7538114"/>
              <a:gd name="connsiteY182" fmla="*/ 2092533 h 6858000"/>
              <a:gd name="connsiteX183" fmla="*/ 301642 w 7538114"/>
              <a:gd name="connsiteY183" fmla="*/ 2057359 h 6858000"/>
              <a:gd name="connsiteX184" fmla="*/ 306736 w 7538114"/>
              <a:gd name="connsiteY184" fmla="*/ 2016105 h 6858000"/>
              <a:gd name="connsiteX185" fmla="*/ 316234 w 7538114"/>
              <a:gd name="connsiteY185" fmla="*/ 1983129 h 6858000"/>
              <a:gd name="connsiteX186" fmla="*/ 318238 w 7538114"/>
              <a:gd name="connsiteY186" fmla="*/ 1956745 h 6858000"/>
              <a:gd name="connsiteX187" fmla="*/ 311341 w 7538114"/>
              <a:gd name="connsiteY187" fmla="*/ 1950160 h 6858000"/>
              <a:gd name="connsiteX188" fmla="*/ 323556 w 7538114"/>
              <a:gd name="connsiteY188" fmla="*/ 1879546 h 6858000"/>
              <a:gd name="connsiteX189" fmla="*/ 326085 w 7538114"/>
              <a:gd name="connsiteY189" fmla="*/ 1854893 h 6858000"/>
              <a:gd name="connsiteX190" fmla="*/ 335058 w 7538114"/>
              <a:gd name="connsiteY190" fmla="*/ 1787684 h 6858000"/>
              <a:gd name="connsiteX191" fmla="*/ 345620 w 7538114"/>
              <a:gd name="connsiteY191" fmla="*/ 1720464 h 6858000"/>
              <a:gd name="connsiteX192" fmla="*/ 360760 w 7538114"/>
              <a:gd name="connsiteY192" fmla="*/ 1681196 h 6858000"/>
              <a:gd name="connsiteX193" fmla="*/ 368483 w 7538114"/>
              <a:gd name="connsiteY193" fmla="*/ 1625881 h 6858000"/>
              <a:gd name="connsiteX194" fmla="*/ 371077 w 7538114"/>
              <a:gd name="connsiteY194" fmla="*/ 1616704 h 6858000"/>
              <a:gd name="connsiteX195" fmla="*/ 383008 w 7538114"/>
              <a:gd name="connsiteY195" fmla="*/ 1551493 h 6858000"/>
              <a:gd name="connsiteX196" fmla="*/ 384834 w 7538114"/>
              <a:gd name="connsiteY196" fmla="*/ 1475233 h 6858000"/>
              <a:gd name="connsiteX197" fmla="*/ 418371 w 7538114"/>
              <a:gd name="connsiteY197" fmla="*/ 1380155 h 6858000"/>
              <a:gd name="connsiteX198" fmla="*/ 469641 w 7538114"/>
              <a:gd name="connsiteY198" fmla="*/ 1210871 h 6858000"/>
              <a:gd name="connsiteX199" fmla="*/ 489701 w 7538114"/>
              <a:gd name="connsiteY199" fmla="*/ 1028427 h 6858000"/>
              <a:gd name="connsiteX200" fmla="*/ 486354 w 7538114"/>
              <a:gd name="connsiteY200" fmla="*/ 980383 h 6858000"/>
              <a:gd name="connsiteX201" fmla="*/ 479762 w 7538114"/>
              <a:gd name="connsiteY201" fmla="*/ 839699 h 6858000"/>
              <a:gd name="connsiteX202" fmla="*/ 445664 w 7538114"/>
              <a:gd name="connsiteY202" fmla="*/ 696545 h 6858000"/>
              <a:gd name="connsiteX203" fmla="*/ 440047 w 7538114"/>
              <a:gd name="connsiteY203" fmla="*/ 606615 h 6858000"/>
              <a:gd name="connsiteX204" fmla="*/ 431225 w 7538114"/>
              <a:gd name="connsiteY204" fmla="*/ 563889 h 6858000"/>
              <a:gd name="connsiteX205" fmla="*/ 430803 w 7538114"/>
              <a:gd name="connsiteY205" fmla="*/ 534294 h 6858000"/>
              <a:gd name="connsiteX206" fmla="*/ 429777 w 7538114"/>
              <a:gd name="connsiteY206" fmla="*/ 516548 h 6858000"/>
              <a:gd name="connsiteX207" fmla="*/ 415090 w 7538114"/>
              <a:gd name="connsiteY207" fmla="*/ 485808 h 6858000"/>
              <a:gd name="connsiteX208" fmla="*/ 410499 w 7538114"/>
              <a:gd name="connsiteY208" fmla="*/ 369873 h 6858000"/>
              <a:gd name="connsiteX209" fmla="*/ 425314 w 7538114"/>
              <a:gd name="connsiteY209" fmla="*/ 259180 h 6858000"/>
              <a:gd name="connsiteX210" fmla="*/ 383240 w 7538114"/>
              <a:gd name="connsiteY210" fmla="*/ 94173 h 6858000"/>
              <a:gd name="connsiteX211" fmla="*/ 379938 w 7538114"/>
              <a:gd name="connsiteY211" fmla="*/ 77267 h 6858000"/>
              <a:gd name="connsiteX212" fmla="*/ 373430 w 7538114"/>
              <a:gd name="connsiteY212" fmla="*/ 388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538114" h="6858000">
                <a:moveTo>
                  <a:pt x="366246" y="0"/>
                </a:moveTo>
                <a:lnTo>
                  <a:pt x="2830292" y="0"/>
                </a:lnTo>
                <a:lnTo>
                  <a:pt x="3903260" y="0"/>
                </a:lnTo>
                <a:lnTo>
                  <a:pt x="4597266" y="0"/>
                </a:lnTo>
                <a:lnTo>
                  <a:pt x="7192370" y="0"/>
                </a:lnTo>
                <a:lnTo>
                  <a:pt x="7538114" y="0"/>
                </a:lnTo>
                <a:lnTo>
                  <a:pt x="7538114" y="6858000"/>
                </a:lnTo>
                <a:lnTo>
                  <a:pt x="7192370" y="6858000"/>
                </a:lnTo>
                <a:lnTo>
                  <a:pt x="4597266" y="6858000"/>
                </a:lnTo>
                <a:lnTo>
                  <a:pt x="3903260" y="6858000"/>
                </a:lnTo>
                <a:lnTo>
                  <a:pt x="2830292" y="6858000"/>
                </a:lnTo>
                <a:lnTo>
                  <a:pt x="170314" y="6858000"/>
                </a:lnTo>
                <a:cubicBezTo>
                  <a:pt x="170323" y="6857920"/>
                  <a:pt x="170332" y="6857839"/>
                  <a:pt x="170341" y="6857759"/>
                </a:cubicBezTo>
                <a:lnTo>
                  <a:pt x="173485" y="6852129"/>
                </a:lnTo>
                <a:lnTo>
                  <a:pt x="167544" y="6830335"/>
                </a:lnTo>
                <a:cubicBezTo>
                  <a:pt x="165474" y="6819600"/>
                  <a:pt x="164100" y="6808301"/>
                  <a:pt x="163472" y="6796707"/>
                </a:cubicBezTo>
                <a:cubicBezTo>
                  <a:pt x="167658" y="6794106"/>
                  <a:pt x="161711" y="6785006"/>
                  <a:pt x="160535" y="6780725"/>
                </a:cubicBezTo>
                <a:cubicBezTo>
                  <a:pt x="163268" y="6780680"/>
                  <a:pt x="164578" y="6771195"/>
                  <a:pt x="162318" y="6767829"/>
                </a:cubicBezTo>
                <a:cubicBezTo>
                  <a:pt x="152545" y="6697090"/>
                  <a:pt x="178083" y="6736894"/>
                  <a:pt x="162771" y="6694444"/>
                </a:cubicBezTo>
                <a:cubicBezTo>
                  <a:pt x="161971" y="6687342"/>
                  <a:pt x="163342" y="6682014"/>
                  <a:pt x="165604" y="6677569"/>
                </a:cubicBezTo>
                <a:lnTo>
                  <a:pt x="171255" y="6669571"/>
                </a:lnTo>
                <a:lnTo>
                  <a:pt x="169240" y="6663304"/>
                </a:lnTo>
                <a:cubicBezTo>
                  <a:pt x="169082" y="6639651"/>
                  <a:pt x="174873" y="6632678"/>
                  <a:pt x="169039" y="6618916"/>
                </a:cubicBezTo>
                <a:cubicBezTo>
                  <a:pt x="181164" y="6598580"/>
                  <a:pt x="170248" y="6605428"/>
                  <a:pt x="168392" y="6589960"/>
                </a:cubicBezTo>
                <a:cubicBezTo>
                  <a:pt x="165975" y="6577758"/>
                  <a:pt x="161323" y="6600160"/>
                  <a:pt x="160636" y="6588200"/>
                </a:cubicBezTo>
                <a:cubicBezTo>
                  <a:pt x="163766" y="6575263"/>
                  <a:pt x="154044" y="6575871"/>
                  <a:pt x="157872" y="6562416"/>
                </a:cubicBezTo>
                <a:cubicBezTo>
                  <a:pt x="165196" y="6565685"/>
                  <a:pt x="156453" y="6535866"/>
                  <a:pt x="162851" y="6534939"/>
                </a:cubicBezTo>
                <a:cubicBezTo>
                  <a:pt x="153702" y="6523511"/>
                  <a:pt x="164973" y="6517769"/>
                  <a:pt x="162153" y="6502552"/>
                </a:cubicBezTo>
                <a:cubicBezTo>
                  <a:pt x="158692" y="6495386"/>
                  <a:pt x="158098" y="6490216"/>
                  <a:pt x="161821" y="6483172"/>
                </a:cubicBezTo>
                <a:cubicBezTo>
                  <a:pt x="144969" y="6450162"/>
                  <a:pt x="161066" y="6463202"/>
                  <a:pt x="154586" y="6432309"/>
                </a:cubicBezTo>
                <a:cubicBezTo>
                  <a:pt x="147771" y="6405695"/>
                  <a:pt x="143349" y="6375524"/>
                  <a:pt x="127078" y="6349783"/>
                </a:cubicBezTo>
                <a:cubicBezTo>
                  <a:pt x="122468" y="6345058"/>
                  <a:pt x="120723" y="6333456"/>
                  <a:pt x="123181" y="6323872"/>
                </a:cubicBezTo>
                <a:cubicBezTo>
                  <a:pt x="123604" y="6322225"/>
                  <a:pt x="124138" y="6320698"/>
                  <a:pt x="124767" y="6319343"/>
                </a:cubicBezTo>
                <a:cubicBezTo>
                  <a:pt x="122278" y="6297089"/>
                  <a:pt x="111161" y="6215694"/>
                  <a:pt x="108246" y="6190348"/>
                </a:cubicBezTo>
                <a:cubicBezTo>
                  <a:pt x="114169" y="6188296"/>
                  <a:pt x="103482" y="6175479"/>
                  <a:pt x="107279" y="6167269"/>
                </a:cubicBezTo>
                <a:cubicBezTo>
                  <a:pt x="110610" y="6161389"/>
                  <a:pt x="108145" y="6156128"/>
                  <a:pt x="107883" y="6149986"/>
                </a:cubicBezTo>
                <a:cubicBezTo>
                  <a:pt x="110502" y="6141894"/>
                  <a:pt x="105773" y="6115502"/>
                  <a:pt x="102380" y="6108622"/>
                </a:cubicBezTo>
                <a:cubicBezTo>
                  <a:pt x="90593" y="6092179"/>
                  <a:pt x="99346" y="6054816"/>
                  <a:pt x="90314" y="6041155"/>
                </a:cubicBezTo>
                <a:cubicBezTo>
                  <a:pt x="88990" y="6036198"/>
                  <a:pt x="88454" y="6031348"/>
                  <a:pt x="88409" y="6026587"/>
                </a:cubicBezTo>
                <a:lnTo>
                  <a:pt x="89403" y="6013265"/>
                </a:lnTo>
                <a:lnTo>
                  <a:pt x="91927" y="6009478"/>
                </a:lnTo>
                <a:lnTo>
                  <a:pt x="91302" y="6001336"/>
                </a:lnTo>
                <a:cubicBezTo>
                  <a:pt x="91431" y="6000558"/>
                  <a:pt x="91559" y="5999781"/>
                  <a:pt x="91687" y="5999003"/>
                </a:cubicBezTo>
                <a:cubicBezTo>
                  <a:pt x="92431" y="5994547"/>
                  <a:pt x="93080" y="5990148"/>
                  <a:pt x="93336" y="5985795"/>
                </a:cubicBezTo>
                <a:cubicBezTo>
                  <a:pt x="80676" y="5991520"/>
                  <a:pt x="93430" y="5949705"/>
                  <a:pt x="83190" y="5961758"/>
                </a:cubicBezTo>
                <a:cubicBezTo>
                  <a:pt x="82399" y="5938832"/>
                  <a:pt x="72862" y="5956319"/>
                  <a:pt x="81952" y="5928761"/>
                </a:cubicBezTo>
                <a:cubicBezTo>
                  <a:pt x="79324" y="5899676"/>
                  <a:pt x="72619" y="5823590"/>
                  <a:pt x="67420" y="5787247"/>
                </a:cubicBezTo>
                <a:cubicBezTo>
                  <a:pt x="53530" y="5750058"/>
                  <a:pt x="57730" y="5736292"/>
                  <a:pt x="50760" y="5710700"/>
                </a:cubicBezTo>
                <a:cubicBezTo>
                  <a:pt x="47368" y="5660911"/>
                  <a:pt x="30723" y="5663675"/>
                  <a:pt x="42956" y="5641754"/>
                </a:cubicBezTo>
                <a:cubicBezTo>
                  <a:pt x="39970" y="5608358"/>
                  <a:pt x="24769" y="5637338"/>
                  <a:pt x="29695" y="5602326"/>
                </a:cubicBezTo>
                <a:cubicBezTo>
                  <a:pt x="27700" y="5601239"/>
                  <a:pt x="20274" y="5573144"/>
                  <a:pt x="18841" y="5570885"/>
                </a:cubicBezTo>
                <a:lnTo>
                  <a:pt x="9977" y="5543492"/>
                </a:lnTo>
                <a:lnTo>
                  <a:pt x="5255" y="5531024"/>
                </a:lnTo>
                <a:lnTo>
                  <a:pt x="5447" y="5527845"/>
                </a:lnTo>
                <a:lnTo>
                  <a:pt x="0" y="5507724"/>
                </a:lnTo>
                <a:lnTo>
                  <a:pt x="435" y="5507045"/>
                </a:lnTo>
                <a:cubicBezTo>
                  <a:pt x="1286" y="5505065"/>
                  <a:pt x="1681" y="5502734"/>
                  <a:pt x="1128" y="5499619"/>
                </a:cubicBezTo>
                <a:cubicBezTo>
                  <a:pt x="9450" y="5498516"/>
                  <a:pt x="3652" y="5495435"/>
                  <a:pt x="1291" y="5486342"/>
                </a:cubicBezTo>
                <a:cubicBezTo>
                  <a:pt x="13688" y="5482600"/>
                  <a:pt x="2464" y="5460320"/>
                  <a:pt x="7976" y="5450755"/>
                </a:cubicBezTo>
                <a:cubicBezTo>
                  <a:pt x="5962" y="5444157"/>
                  <a:pt x="4058" y="5437113"/>
                  <a:pt x="2355" y="5429732"/>
                </a:cubicBezTo>
                <a:lnTo>
                  <a:pt x="1499" y="5370432"/>
                </a:lnTo>
                <a:lnTo>
                  <a:pt x="11483" y="5308330"/>
                </a:lnTo>
                <a:cubicBezTo>
                  <a:pt x="11701" y="5285359"/>
                  <a:pt x="15408" y="5265468"/>
                  <a:pt x="12793" y="5246026"/>
                </a:cubicBezTo>
                <a:cubicBezTo>
                  <a:pt x="15678" y="5238129"/>
                  <a:pt x="16842" y="5230685"/>
                  <a:pt x="12525" y="5223468"/>
                </a:cubicBezTo>
                <a:cubicBezTo>
                  <a:pt x="13966" y="5202031"/>
                  <a:pt x="20131" y="5196842"/>
                  <a:pt x="15322" y="5183258"/>
                </a:cubicBezTo>
                <a:cubicBezTo>
                  <a:pt x="25294" y="5171214"/>
                  <a:pt x="21488" y="5170502"/>
                  <a:pt x="18633" y="5164842"/>
                </a:cubicBezTo>
                <a:cubicBezTo>
                  <a:pt x="18565" y="5164573"/>
                  <a:pt x="18496" y="5164303"/>
                  <a:pt x="18428" y="5164034"/>
                </a:cubicBezTo>
                <a:lnTo>
                  <a:pt x="19854" y="5162388"/>
                </a:lnTo>
                <a:lnTo>
                  <a:pt x="20514" y="5158981"/>
                </a:lnTo>
                <a:lnTo>
                  <a:pt x="20089" y="5149681"/>
                </a:lnTo>
                <a:lnTo>
                  <a:pt x="19561" y="5146183"/>
                </a:lnTo>
                <a:cubicBezTo>
                  <a:pt x="19336" y="5143774"/>
                  <a:pt x="19361" y="5142173"/>
                  <a:pt x="19571" y="5141065"/>
                </a:cubicBezTo>
                <a:lnTo>
                  <a:pt x="19690" y="5140937"/>
                </a:lnTo>
                <a:cubicBezTo>
                  <a:pt x="19617" y="5139339"/>
                  <a:pt x="19544" y="5137742"/>
                  <a:pt x="19471" y="5136144"/>
                </a:cubicBezTo>
                <a:cubicBezTo>
                  <a:pt x="18832" y="5128055"/>
                  <a:pt x="17958" y="5120182"/>
                  <a:pt x="16918" y="5112689"/>
                </a:cubicBezTo>
                <a:cubicBezTo>
                  <a:pt x="23464" y="5106353"/>
                  <a:pt x="15733" y="5078666"/>
                  <a:pt x="28071" y="5081696"/>
                </a:cubicBezTo>
                <a:cubicBezTo>
                  <a:pt x="27036" y="5071588"/>
                  <a:pt x="21912" y="5065475"/>
                  <a:pt x="30005" y="5068879"/>
                </a:cubicBezTo>
                <a:cubicBezTo>
                  <a:pt x="29897" y="5065551"/>
                  <a:pt x="30585" y="5063501"/>
                  <a:pt x="31661" y="5062033"/>
                </a:cubicBezTo>
                <a:lnTo>
                  <a:pt x="32169" y="5061608"/>
                </a:lnTo>
                <a:lnTo>
                  <a:pt x="27436" y="5021480"/>
                </a:lnTo>
                <a:lnTo>
                  <a:pt x="26614" y="5013906"/>
                </a:lnTo>
                <a:lnTo>
                  <a:pt x="25056" y="5011767"/>
                </a:lnTo>
                <a:cubicBezTo>
                  <a:pt x="24110" y="5009457"/>
                  <a:pt x="23701" y="5006147"/>
                  <a:pt x="24513" y="5000592"/>
                </a:cubicBezTo>
                <a:lnTo>
                  <a:pt x="24951" y="4999307"/>
                </a:lnTo>
                <a:lnTo>
                  <a:pt x="22644" y="4990090"/>
                </a:lnTo>
                <a:cubicBezTo>
                  <a:pt x="21579" y="4987122"/>
                  <a:pt x="20222" y="4984494"/>
                  <a:pt x="18465" y="4982366"/>
                </a:cubicBezTo>
                <a:cubicBezTo>
                  <a:pt x="27858" y="4950984"/>
                  <a:pt x="19264" y="4921373"/>
                  <a:pt x="20888" y="4887310"/>
                </a:cubicBezTo>
                <a:cubicBezTo>
                  <a:pt x="17563" y="4848813"/>
                  <a:pt x="18386" y="4829570"/>
                  <a:pt x="15781" y="4807298"/>
                </a:cubicBezTo>
                <a:cubicBezTo>
                  <a:pt x="15634" y="4803627"/>
                  <a:pt x="14440" y="4773874"/>
                  <a:pt x="19649" y="4779990"/>
                </a:cubicBezTo>
                <a:cubicBezTo>
                  <a:pt x="18744" y="4746827"/>
                  <a:pt x="22869" y="4698305"/>
                  <a:pt x="21858" y="4664237"/>
                </a:cubicBezTo>
                <a:cubicBezTo>
                  <a:pt x="34232" y="4642340"/>
                  <a:pt x="11268" y="4621318"/>
                  <a:pt x="13583" y="4598607"/>
                </a:cubicBezTo>
                <a:cubicBezTo>
                  <a:pt x="2193" y="4604819"/>
                  <a:pt x="19974" y="4548010"/>
                  <a:pt x="7118" y="4546768"/>
                </a:cubicBezTo>
                <a:lnTo>
                  <a:pt x="14555" y="4522182"/>
                </a:lnTo>
                <a:lnTo>
                  <a:pt x="17290" y="4509768"/>
                </a:lnTo>
                <a:cubicBezTo>
                  <a:pt x="17884" y="4505118"/>
                  <a:pt x="18021" y="4500115"/>
                  <a:pt x="17421" y="4494586"/>
                </a:cubicBezTo>
                <a:cubicBezTo>
                  <a:pt x="12327" y="4480984"/>
                  <a:pt x="18571" y="4459805"/>
                  <a:pt x="18193" y="4440649"/>
                </a:cubicBezTo>
                <a:lnTo>
                  <a:pt x="16616" y="4431853"/>
                </a:lnTo>
                <a:lnTo>
                  <a:pt x="19246" y="4403141"/>
                </a:lnTo>
                <a:cubicBezTo>
                  <a:pt x="19372" y="4387638"/>
                  <a:pt x="19497" y="4372134"/>
                  <a:pt x="19623" y="4356631"/>
                </a:cubicBezTo>
                <a:cubicBezTo>
                  <a:pt x="19508" y="4349062"/>
                  <a:pt x="15847" y="4339045"/>
                  <a:pt x="20293" y="4339937"/>
                </a:cubicBezTo>
                <a:lnTo>
                  <a:pt x="18752" y="4331435"/>
                </a:lnTo>
                <a:cubicBezTo>
                  <a:pt x="19520" y="4328277"/>
                  <a:pt x="24070" y="4324711"/>
                  <a:pt x="24901" y="4320990"/>
                </a:cubicBezTo>
                <a:lnTo>
                  <a:pt x="23734" y="4309111"/>
                </a:lnTo>
                <a:cubicBezTo>
                  <a:pt x="24423" y="4299527"/>
                  <a:pt x="28090" y="4271878"/>
                  <a:pt x="29040" y="4263489"/>
                </a:cubicBezTo>
                <a:cubicBezTo>
                  <a:pt x="29169" y="4261918"/>
                  <a:pt x="29300" y="4260346"/>
                  <a:pt x="29429" y="4258775"/>
                </a:cubicBezTo>
                <a:lnTo>
                  <a:pt x="33702" y="4248512"/>
                </a:lnTo>
                <a:cubicBezTo>
                  <a:pt x="36933" y="4241044"/>
                  <a:pt x="39109" y="4235167"/>
                  <a:pt x="37356" y="4228644"/>
                </a:cubicBezTo>
                <a:cubicBezTo>
                  <a:pt x="41530" y="4217526"/>
                  <a:pt x="53227" y="4209759"/>
                  <a:pt x="50107" y="4193665"/>
                </a:cubicBezTo>
                <a:cubicBezTo>
                  <a:pt x="55406" y="4198550"/>
                  <a:pt x="50749" y="4175793"/>
                  <a:pt x="56192" y="4173105"/>
                </a:cubicBezTo>
                <a:cubicBezTo>
                  <a:pt x="60575" y="4171863"/>
                  <a:pt x="60184" y="4164671"/>
                  <a:pt x="61800" y="4159194"/>
                </a:cubicBezTo>
                <a:cubicBezTo>
                  <a:pt x="66276" y="4155290"/>
                  <a:pt x="70363" y="4127730"/>
                  <a:pt x="69720" y="4118135"/>
                </a:cubicBezTo>
                <a:cubicBezTo>
                  <a:pt x="65265" y="4091091"/>
                  <a:pt x="83289" y="4069336"/>
                  <a:pt x="80190" y="4047713"/>
                </a:cubicBezTo>
                <a:cubicBezTo>
                  <a:pt x="84682" y="4020435"/>
                  <a:pt x="92089" y="3998420"/>
                  <a:pt x="96666" y="3980780"/>
                </a:cubicBezTo>
                <a:cubicBezTo>
                  <a:pt x="98580" y="3977851"/>
                  <a:pt x="106155" y="3945259"/>
                  <a:pt x="107651" y="3941872"/>
                </a:cubicBezTo>
                <a:cubicBezTo>
                  <a:pt x="111761" y="3922504"/>
                  <a:pt x="112043" y="3930219"/>
                  <a:pt x="118444" y="3897465"/>
                </a:cubicBezTo>
                <a:cubicBezTo>
                  <a:pt x="124996" y="3869981"/>
                  <a:pt x="127657" y="3841768"/>
                  <a:pt x="134545" y="3811132"/>
                </a:cubicBezTo>
                <a:cubicBezTo>
                  <a:pt x="143817" y="3778601"/>
                  <a:pt x="141464" y="3759343"/>
                  <a:pt x="145381" y="3746540"/>
                </a:cubicBezTo>
                <a:cubicBezTo>
                  <a:pt x="156739" y="3719637"/>
                  <a:pt x="147664" y="3711291"/>
                  <a:pt x="146587" y="3670275"/>
                </a:cubicBezTo>
                <a:cubicBezTo>
                  <a:pt x="154134" y="3638754"/>
                  <a:pt x="151397" y="3605028"/>
                  <a:pt x="165690" y="3580981"/>
                </a:cubicBezTo>
                <a:cubicBezTo>
                  <a:pt x="164433" y="3577837"/>
                  <a:pt x="163639" y="3574469"/>
                  <a:pt x="163175" y="3570960"/>
                </a:cubicBezTo>
                <a:lnTo>
                  <a:pt x="162665" y="3560693"/>
                </a:lnTo>
                <a:lnTo>
                  <a:pt x="163299" y="3559743"/>
                </a:lnTo>
                <a:cubicBezTo>
                  <a:pt x="165039" y="3554949"/>
                  <a:pt x="165246" y="3551528"/>
                  <a:pt x="164777" y="3548721"/>
                </a:cubicBezTo>
                <a:lnTo>
                  <a:pt x="163708" y="3545693"/>
                </a:lnTo>
                <a:lnTo>
                  <a:pt x="164286" y="3537938"/>
                </a:lnTo>
                <a:cubicBezTo>
                  <a:pt x="164273" y="3532672"/>
                  <a:pt x="164261" y="3527407"/>
                  <a:pt x="164247" y="3522141"/>
                </a:cubicBezTo>
                <a:lnTo>
                  <a:pt x="165343" y="3519672"/>
                </a:lnTo>
                <a:lnTo>
                  <a:pt x="167001" y="3496604"/>
                </a:lnTo>
                <a:lnTo>
                  <a:pt x="167547" y="3496517"/>
                </a:lnTo>
                <a:cubicBezTo>
                  <a:pt x="168811" y="3495796"/>
                  <a:pt x="169814" y="3494272"/>
                  <a:pt x="170301" y="3491023"/>
                </a:cubicBezTo>
                <a:cubicBezTo>
                  <a:pt x="177219" y="3499391"/>
                  <a:pt x="173541" y="3490314"/>
                  <a:pt x="174371" y="3479998"/>
                </a:cubicBezTo>
                <a:cubicBezTo>
                  <a:pt x="185299" y="3490692"/>
                  <a:pt x="183023" y="3459350"/>
                  <a:pt x="190228" y="3457434"/>
                </a:cubicBezTo>
                <a:cubicBezTo>
                  <a:pt x="190591" y="3449617"/>
                  <a:pt x="191174" y="3441542"/>
                  <a:pt x="192016" y="3433411"/>
                </a:cubicBezTo>
                <a:lnTo>
                  <a:pt x="192663" y="3428691"/>
                </a:lnTo>
                <a:cubicBezTo>
                  <a:pt x="192706" y="3428676"/>
                  <a:pt x="192750" y="3428659"/>
                  <a:pt x="192793" y="3428643"/>
                </a:cubicBezTo>
                <a:cubicBezTo>
                  <a:pt x="193186" y="3427720"/>
                  <a:pt x="193494" y="3426206"/>
                  <a:pt x="193710" y="3423760"/>
                </a:cubicBezTo>
                <a:cubicBezTo>
                  <a:pt x="193753" y="3422535"/>
                  <a:pt x="193797" y="3421310"/>
                  <a:pt x="193839" y="3420085"/>
                </a:cubicBezTo>
                <a:lnTo>
                  <a:pt x="195094" y="3410930"/>
                </a:lnTo>
                <a:lnTo>
                  <a:pt x="196311" y="3408092"/>
                </a:lnTo>
                <a:lnTo>
                  <a:pt x="197928" y="3407419"/>
                </a:lnTo>
                <a:cubicBezTo>
                  <a:pt x="197912" y="3407119"/>
                  <a:pt x="197897" y="3406820"/>
                  <a:pt x="197881" y="3406520"/>
                </a:cubicBezTo>
                <a:cubicBezTo>
                  <a:pt x="196231" y="3399306"/>
                  <a:pt x="192821" y="3396220"/>
                  <a:pt x="204222" y="3391015"/>
                </a:cubicBezTo>
                <a:cubicBezTo>
                  <a:pt x="202162" y="3374996"/>
                  <a:pt x="208811" y="3373934"/>
                  <a:pt x="213950" y="3354361"/>
                </a:cubicBezTo>
                <a:cubicBezTo>
                  <a:pt x="211218" y="3344737"/>
                  <a:pt x="213619" y="3338360"/>
                  <a:pt x="217699" y="3332639"/>
                </a:cubicBezTo>
                <a:cubicBezTo>
                  <a:pt x="218717" y="3312409"/>
                  <a:pt x="225688" y="3295747"/>
                  <a:pt x="229963" y="3273935"/>
                </a:cubicBezTo>
                <a:cubicBezTo>
                  <a:pt x="228293" y="3248488"/>
                  <a:pt x="239257" y="3238943"/>
                  <a:pt x="243785" y="3215621"/>
                </a:cubicBezTo>
                <a:cubicBezTo>
                  <a:pt x="237893" y="3192522"/>
                  <a:pt x="253940" y="3201000"/>
                  <a:pt x="259175" y="3189909"/>
                </a:cubicBezTo>
                <a:lnTo>
                  <a:pt x="259988" y="3186579"/>
                </a:lnTo>
                <a:lnTo>
                  <a:pt x="259980" y="3177264"/>
                </a:lnTo>
                <a:lnTo>
                  <a:pt x="259609" y="3173723"/>
                </a:lnTo>
                <a:cubicBezTo>
                  <a:pt x="259490" y="3171299"/>
                  <a:pt x="259588" y="3169704"/>
                  <a:pt x="259848" y="3168622"/>
                </a:cubicBezTo>
                <a:lnTo>
                  <a:pt x="259971" y="3168508"/>
                </a:lnTo>
                <a:cubicBezTo>
                  <a:pt x="259969" y="3166907"/>
                  <a:pt x="259968" y="3165307"/>
                  <a:pt x="259966" y="3163706"/>
                </a:cubicBezTo>
                <a:cubicBezTo>
                  <a:pt x="259691" y="3155577"/>
                  <a:pt x="259171" y="3147642"/>
                  <a:pt x="258467" y="3140064"/>
                </a:cubicBezTo>
                <a:cubicBezTo>
                  <a:pt x="265286" y="3134408"/>
                  <a:pt x="258805" y="3106027"/>
                  <a:pt x="270990" y="3110288"/>
                </a:cubicBezTo>
                <a:cubicBezTo>
                  <a:pt x="270407" y="3100106"/>
                  <a:pt x="265565" y="3093497"/>
                  <a:pt x="273494" y="3097704"/>
                </a:cubicBezTo>
                <a:cubicBezTo>
                  <a:pt x="273534" y="3094376"/>
                  <a:pt x="274313" y="3092401"/>
                  <a:pt x="275456" y="3091047"/>
                </a:cubicBezTo>
                <a:lnTo>
                  <a:pt x="275980" y="3090672"/>
                </a:lnTo>
                <a:lnTo>
                  <a:pt x="274486" y="3068004"/>
                </a:lnTo>
                <a:lnTo>
                  <a:pt x="275226" y="3065087"/>
                </a:lnTo>
                <a:lnTo>
                  <a:pt x="273050" y="3050191"/>
                </a:lnTo>
                <a:cubicBezTo>
                  <a:pt x="272889" y="3047647"/>
                  <a:pt x="272728" y="3045103"/>
                  <a:pt x="272566" y="3042559"/>
                </a:cubicBezTo>
                <a:lnTo>
                  <a:pt x="271107" y="3040271"/>
                </a:lnTo>
                <a:cubicBezTo>
                  <a:pt x="270265" y="3037872"/>
                  <a:pt x="270006" y="3034528"/>
                  <a:pt x="271065" y="3029072"/>
                </a:cubicBezTo>
                <a:lnTo>
                  <a:pt x="271558" y="3027835"/>
                </a:lnTo>
                <a:cubicBezTo>
                  <a:pt x="270688" y="3024705"/>
                  <a:pt x="268559" y="2982922"/>
                  <a:pt x="268717" y="2964245"/>
                </a:cubicBezTo>
                <a:cubicBezTo>
                  <a:pt x="279502" y="2933904"/>
                  <a:pt x="269365" y="2949568"/>
                  <a:pt x="272511" y="2915772"/>
                </a:cubicBezTo>
                <a:cubicBezTo>
                  <a:pt x="272017" y="2877552"/>
                  <a:pt x="270125" y="2850992"/>
                  <a:pt x="270356" y="2825842"/>
                </a:cubicBezTo>
                <a:cubicBezTo>
                  <a:pt x="269433" y="2814032"/>
                  <a:pt x="268938" y="2727859"/>
                  <a:pt x="273897" y="2734957"/>
                </a:cubicBezTo>
                <a:cubicBezTo>
                  <a:pt x="264242" y="2698391"/>
                  <a:pt x="277769" y="2677127"/>
                  <a:pt x="274458" y="2636572"/>
                </a:cubicBezTo>
                <a:cubicBezTo>
                  <a:pt x="287792" y="2615986"/>
                  <a:pt x="275829" y="2626668"/>
                  <a:pt x="279157" y="2604260"/>
                </a:cubicBezTo>
                <a:cubicBezTo>
                  <a:pt x="279270" y="2587221"/>
                  <a:pt x="288019" y="2599786"/>
                  <a:pt x="288131" y="2582747"/>
                </a:cubicBezTo>
                <a:cubicBezTo>
                  <a:pt x="260352" y="2545890"/>
                  <a:pt x="290145" y="2525479"/>
                  <a:pt x="282516" y="2478755"/>
                </a:cubicBezTo>
                <a:lnTo>
                  <a:pt x="287359" y="2451804"/>
                </a:lnTo>
                <a:cubicBezTo>
                  <a:pt x="285426" y="2443087"/>
                  <a:pt x="285710" y="2414879"/>
                  <a:pt x="289577" y="2408801"/>
                </a:cubicBezTo>
                <a:cubicBezTo>
                  <a:pt x="290424" y="2402768"/>
                  <a:pt x="289064" y="2396183"/>
                  <a:pt x="293203" y="2392670"/>
                </a:cubicBezTo>
                <a:cubicBezTo>
                  <a:pt x="295637" y="2379564"/>
                  <a:pt x="301233" y="2349549"/>
                  <a:pt x="304183" y="2330165"/>
                </a:cubicBezTo>
                <a:cubicBezTo>
                  <a:pt x="298973" y="2319718"/>
                  <a:pt x="309550" y="2303314"/>
                  <a:pt x="310900" y="2276363"/>
                </a:cubicBezTo>
                <a:cubicBezTo>
                  <a:pt x="304874" y="2264930"/>
                  <a:pt x="311891" y="2258198"/>
                  <a:pt x="303909" y="2236310"/>
                </a:cubicBezTo>
                <a:cubicBezTo>
                  <a:pt x="304734" y="2235412"/>
                  <a:pt x="305502" y="2234293"/>
                  <a:pt x="306187" y="2232984"/>
                </a:cubicBezTo>
                <a:cubicBezTo>
                  <a:pt x="310170" y="2225381"/>
                  <a:pt x="310605" y="2213194"/>
                  <a:pt x="307158" y="2205763"/>
                </a:cubicBezTo>
                <a:cubicBezTo>
                  <a:pt x="296601" y="2170883"/>
                  <a:pt x="306474" y="2175442"/>
                  <a:pt x="304860" y="2145703"/>
                </a:cubicBezTo>
                <a:cubicBezTo>
                  <a:pt x="304314" y="2112090"/>
                  <a:pt x="314083" y="2134724"/>
                  <a:pt x="304273" y="2092533"/>
                </a:cubicBezTo>
                <a:cubicBezTo>
                  <a:pt x="308983" y="2088154"/>
                  <a:pt x="303590" y="2066396"/>
                  <a:pt x="301642" y="2057359"/>
                </a:cubicBezTo>
                <a:cubicBezTo>
                  <a:pt x="301720" y="2041038"/>
                  <a:pt x="313213" y="2032807"/>
                  <a:pt x="306736" y="2016105"/>
                </a:cubicBezTo>
                <a:cubicBezTo>
                  <a:pt x="312847" y="2019262"/>
                  <a:pt x="310007" y="1975377"/>
                  <a:pt x="316234" y="1983129"/>
                </a:cubicBezTo>
                <a:cubicBezTo>
                  <a:pt x="322177" y="1972692"/>
                  <a:pt x="313034" y="1967129"/>
                  <a:pt x="318238" y="1956745"/>
                </a:cubicBezTo>
                <a:cubicBezTo>
                  <a:pt x="319718" y="1944884"/>
                  <a:pt x="311423" y="1963350"/>
                  <a:pt x="311341" y="1950160"/>
                </a:cubicBezTo>
                <a:lnTo>
                  <a:pt x="323556" y="1879546"/>
                </a:lnTo>
                <a:cubicBezTo>
                  <a:pt x="320263" y="1869846"/>
                  <a:pt x="322312" y="1862247"/>
                  <a:pt x="326085" y="1854893"/>
                </a:cubicBezTo>
                <a:cubicBezTo>
                  <a:pt x="325955" y="1832625"/>
                  <a:pt x="332007" y="1812578"/>
                  <a:pt x="335058" y="1787684"/>
                </a:cubicBezTo>
                <a:cubicBezTo>
                  <a:pt x="331933" y="1760490"/>
                  <a:pt x="342400" y="1747069"/>
                  <a:pt x="345620" y="1720464"/>
                </a:cubicBezTo>
                <a:cubicBezTo>
                  <a:pt x="337355" y="1693643"/>
                  <a:pt x="360215" y="1703686"/>
                  <a:pt x="360760" y="1681196"/>
                </a:cubicBezTo>
                <a:cubicBezTo>
                  <a:pt x="353923" y="1644243"/>
                  <a:pt x="368449" y="1682451"/>
                  <a:pt x="368483" y="1625881"/>
                </a:cubicBezTo>
                <a:cubicBezTo>
                  <a:pt x="367181" y="1622619"/>
                  <a:pt x="369088" y="1615868"/>
                  <a:pt x="371077" y="1616704"/>
                </a:cubicBezTo>
                <a:cubicBezTo>
                  <a:pt x="371005" y="1604306"/>
                  <a:pt x="384453" y="1569256"/>
                  <a:pt x="383008" y="1551493"/>
                </a:cubicBezTo>
                <a:cubicBezTo>
                  <a:pt x="390598" y="1517303"/>
                  <a:pt x="381821" y="1500132"/>
                  <a:pt x="384834" y="1475233"/>
                </a:cubicBezTo>
                <a:cubicBezTo>
                  <a:pt x="393221" y="1446677"/>
                  <a:pt x="400498" y="1430031"/>
                  <a:pt x="418371" y="1380155"/>
                </a:cubicBezTo>
                <a:lnTo>
                  <a:pt x="469641" y="1210871"/>
                </a:lnTo>
                <a:cubicBezTo>
                  <a:pt x="507460" y="1148093"/>
                  <a:pt x="486915" y="1066841"/>
                  <a:pt x="489701" y="1028427"/>
                </a:cubicBezTo>
                <a:cubicBezTo>
                  <a:pt x="478454" y="1012506"/>
                  <a:pt x="490925" y="999600"/>
                  <a:pt x="486354" y="980383"/>
                </a:cubicBezTo>
                <a:cubicBezTo>
                  <a:pt x="483880" y="937629"/>
                  <a:pt x="471099" y="895192"/>
                  <a:pt x="479762" y="839699"/>
                </a:cubicBezTo>
                <a:cubicBezTo>
                  <a:pt x="444550" y="814685"/>
                  <a:pt x="465776" y="749644"/>
                  <a:pt x="445664" y="696545"/>
                </a:cubicBezTo>
                <a:cubicBezTo>
                  <a:pt x="441558" y="665722"/>
                  <a:pt x="459046" y="617297"/>
                  <a:pt x="440047" y="606615"/>
                </a:cubicBezTo>
                <a:cubicBezTo>
                  <a:pt x="451675" y="592509"/>
                  <a:pt x="432892" y="579307"/>
                  <a:pt x="431225" y="563889"/>
                </a:cubicBezTo>
                <a:cubicBezTo>
                  <a:pt x="438618" y="551582"/>
                  <a:pt x="432225" y="545475"/>
                  <a:pt x="430803" y="534294"/>
                </a:cubicBezTo>
                <a:cubicBezTo>
                  <a:pt x="435364" y="529230"/>
                  <a:pt x="435126" y="519767"/>
                  <a:pt x="429777" y="516548"/>
                </a:cubicBezTo>
                <a:cubicBezTo>
                  <a:pt x="417444" y="521116"/>
                  <a:pt x="423596" y="488251"/>
                  <a:pt x="415090" y="485808"/>
                </a:cubicBezTo>
                <a:cubicBezTo>
                  <a:pt x="413316" y="466733"/>
                  <a:pt x="424116" y="383903"/>
                  <a:pt x="410499" y="369873"/>
                </a:cubicBezTo>
                <a:cubicBezTo>
                  <a:pt x="404034" y="331308"/>
                  <a:pt x="425696" y="275570"/>
                  <a:pt x="425314" y="259180"/>
                </a:cubicBezTo>
                <a:cubicBezTo>
                  <a:pt x="450188" y="242918"/>
                  <a:pt x="384634" y="163766"/>
                  <a:pt x="383240" y="94173"/>
                </a:cubicBezTo>
                <a:cubicBezTo>
                  <a:pt x="385641" y="84795"/>
                  <a:pt x="385609" y="79782"/>
                  <a:pt x="379938" y="77267"/>
                </a:cubicBezTo>
                <a:cubicBezTo>
                  <a:pt x="378301" y="68220"/>
                  <a:pt x="376144" y="54774"/>
                  <a:pt x="373430" y="3885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D745EA5-049B-089A-18E6-8E590A596861}"/>
              </a:ext>
            </a:extLst>
          </p:cNvPr>
          <p:cNvSpPr>
            <a:spLocks noGrp="1"/>
          </p:cNvSpPr>
          <p:nvPr>
            <p:ph type="title"/>
          </p:nvPr>
        </p:nvSpPr>
        <p:spPr>
          <a:xfrm>
            <a:off x="4067944" y="124736"/>
            <a:ext cx="5112568" cy="992165"/>
          </a:xfrm>
        </p:spPr>
        <p:txBody>
          <a:bodyPr vert="horz" lIns="91440" tIns="45720" rIns="91440" bIns="45720" rtlCol="0" anchor="ctr">
            <a:noAutofit/>
          </a:bodyPr>
          <a:lstStyle/>
          <a:p>
            <a:pPr defTabSz="914400"/>
            <a:r>
              <a:rPr lang="en-US" sz="3000" kern="1200">
                <a:solidFill>
                  <a:schemeClr val="tx1"/>
                </a:solidFill>
                <a:latin typeface="Arial" panose="020B0604020202020204" pitchFamily="34" charset="0"/>
                <a:cs typeface="Arial" panose="020B0604020202020204" pitchFamily="34" charset="0"/>
              </a:rPr>
              <a:t>Bài toán ví dụ 1 – bước 1</a:t>
            </a:r>
          </a:p>
        </p:txBody>
      </p:sp>
      <p:pic>
        <p:nvPicPr>
          <p:cNvPr id="8" name="Picture 7" descr="A screen shot of a computer code&#10;&#10;Description automatically generated">
            <a:extLst>
              <a:ext uri="{FF2B5EF4-FFF2-40B4-BE49-F238E27FC236}">
                <a16:creationId xmlns:a16="http://schemas.microsoft.com/office/drawing/2014/main" id="{447DE255-FFF2-5F2B-312E-C8BF0822B914}"/>
              </a:ext>
            </a:extLst>
          </p:cNvPr>
          <p:cNvPicPr>
            <a:picLocks noChangeAspect="1"/>
          </p:cNvPicPr>
          <p:nvPr/>
        </p:nvPicPr>
        <p:blipFill>
          <a:blip r:embed="rId2"/>
          <a:stretch>
            <a:fillRect/>
          </a:stretch>
        </p:blipFill>
        <p:spPr>
          <a:xfrm>
            <a:off x="336244" y="328967"/>
            <a:ext cx="2817926" cy="4488230"/>
          </a:xfrm>
          <a:prstGeom prst="rect">
            <a:avLst/>
          </a:prstGeom>
        </p:spPr>
      </p:pic>
      <p:sp>
        <p:nvSpPr>
          <p:cNvPr id="5" name="TextBox 4">
            <a:extLst>
              <a:ext uri="{FF2B5EF4-FFF2-40B4-BE49-F238E27FC236}">
                <a16:creationId xmlns:a16="http://schemas.microsoft.com/office/drawing/2014/main" id="{18689542-3C88-66C1-4275-E27F37B3A031}"/>
              </a:ext>
            </a:extLst>
          </p:cNvPr>
          <p:cNvSpPr txBox="1"/>
          <p:nvPr/>
        </p:nvSpPr>
        <p:spPr>
          <a:xfrm>
            <a:off x="3973674" y="1124496"/>
            <a:ext cx="4968552" cy="3779688"/>
          </a:xfrm>
          <a:prstGeom prst="rect">
            <a:avLst/>
          </a:prstGeom>
        </p:spPr>
        <p:txBody>
          <a:bodyPr vert="horz" lIns="91440" tIns="45720" rIns="91440" bIns="45720" rtlCol="0">
            <a:noAutofit/>
          </a:bodyPr>
          <a:lstStyle/>
          <a:p>
            <a:pPr marL="57150" defTabSz="914400">
              <a:lnSpc>
                <a:spcPct val="150000"/>
              </a:lnSpc>
              <a:spcAft>
                <a:spcPts val="600"/>
              </a:spcAft>
            </a:pPr>
            <a:r>
              <a:rPr lang="en-US">
                <a:latin typeface="Arial" panose="020B0604020202020204" pitchFamily="34" charset="0"/>
                <a:cs typeface="Arial" panose="020B0604020202020204" pitchFamily="34" charset="0"/>
              </a:rPr>
              <a:t>    Bước 1: Tạo tập cá thể ban đầu:</a:t>
            </a:r>
          </a:p>
          <a:p>
            <a:pPr marL="800100" lvl="1" indent="-285750" defTabSz="914400">
              <a:lnSpc>
                <a:spcPct val="150000"/>
              </a:lnSpc>
              <a:spcAft>
                <a:spcPts val="600"/>
              </a:spcAft>
              <a:buFont typeface="Wingdings" panose="05000000000000000000" pitchFamily="2" charset="2"/>
              <a:buChar char="Ø"/>
            </a:pPr>
            <a:r>
              <a:rPr lang="en-US">
                <a:latin typeface="Arial" panose="020B0604020202020204" pitchFamily="34" charset="0"/>
                <a:cs typeface="Arial" panose="020B0604020202020204" pitchFamily="34" charset="0"/>
              </a:rPr>
              <a:t>Thiết kế bộ gen là các bit trong hệ nhị phân.</a:t>
            </a:r>
          </a:p>
          <a:p>
            <a:pPr marL="800100" lvl="1" indent="-285750" defTabSz="914400">
              <a:lnSpc>
                <a:spcPct val="150000"/>
              </a:lnSpc>
              <a:spcAft>
                <a:spcPts val="600"/>
              </a:spcAft>
              <a:buFont typeface="Wingdings" panose="05000000000000000000" pitchFamily="2" charset="2"/>
              <a:buChar char="Ø"/>
            </a:pPr>
            <a:r>
              <a:rPr lang="en-US">
                <a:latin typeface="Arial" panose="020B0604020202020204" pitchFamily="34" charset="0"/>
                <a:cs typeface="Arial" panose="020B0604020202020204" pitchFamily="34" charset="0"/>
              </a:rPr>
              <a:t>Phương án nghiệm của bài toán là số khi đổi qua cơ số 10 của bộ gen.</a:t>
            </a:r>
          </a:p>
          <a:p>
            <a:pPr marL="800100" lvl="1" indent="-285750" defTabSz="914400">
              <a:lnSpc>
                <a:spcPct val="150000"/>
              </a:lnSpc>
              <a:spcAft>
                <a:spcPts val="600"/>
              </a:spcAft>
              <a:buFont typeface="Wingdings" panose="05000000000000000000" pitchFamily="2" charset="2"/>
              <a:buChar char="Ø"/>
            </a:pPr>
            <a:r>
              <a:rPr lang="en-US">
                <a:latin typeface="Arial" panose="020B0604020202020204" pitchFamily="34" charset="0"/>
                <a:cs typeface="Arial" panose="020B0604020202020204" pitchFamily="34" charset="0"/>
              </a:rPr>
              <a:t>Tạo ngẫu nhiên các tập các thể ban đầu:</a:t>
            </a:r>
          </a:p>
          <a:p>
            <a:pPr marL="800100" lvl="1" indent="-285750" defTabSz="914400">
              <a:lnSpc>
                <a:spcPct val="150000"/>
              </a:lnSpc>
              <a:spcAft>
                <a:spcPts val="600"/>
              </a:spcAft>
              <a:buFont typeface="Wingdings" panose="05000000000000000000" pitchFamily="2" charset="2"/>
              <a:buChar char="Ø"/>
            </a:pPr>
            <a:r>
              <a:rPr lang="en-US">
                <a:latin typeface="Arial" panose="020B0604020202020204" pitchFamily="34" charset="0"/>
                <a:cs typeface="Arial" panose="020B0604020202020204" pitchFamily="34" charset="0"/>
              </a:rPr>
              <a:t>	Ví dụ như: 0001, 1010, 1110, …</a:t>
            </a:r>
          </a:p>
          <a:p>
            <a:pPr marL="742950" lvl="1" indent="-228600" defTabSz="914400">
              <a:lnSpc>
                <a:spcPct val="150000"/>
              </a:lnSpc>
              <a:spcAft>
                <a:spcPts val="600"/>
              </a:spcAft>
              <a:buFont typeface="Arial" panose="020B0604020202020204" pitchFamily="34" charset="0"/>
              <a:buChar char="•"/>
            </a:pPr>
            <a:endParaRPr lang="en-US">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7ED7B14-CA44-C845-9A73-516E187B0456}"/>
              </a:ext>
            </a:extLst>
          </p:cNvPr>
          <p:cNvSpPr>
            <a:spLocks noGrp="1"/>
          </p:cNvSpPr>
          <p:nvPr>
            <p:ph type="sldNum" sz="quarter" idx="12"/>
          </p:nvPr>
        </p:nvSpPr>
        <p:spPr>
          <a:xfrm>
            <a:off x="6457950" y="4767262"/>
            <a:ext cx="2057400" cy="273844"/>
          </a:xfrm>
        </p:spPr>
        <p:txBody>
          <a:bodyPr vert="horz" lIns="91440" tIns="45720" rIns="91440" bIns="45720" rtlCol="0" anchor="ctr">
            <a:normAutofit/>
          </a:bodyPr>
          <a:lstStyle/>
          <a:p>
            <a:pPr defTabSz="914400">
              <a:spcAft>
                <a:spcPts val="600"/>
              </a:spcAft>
            </a:pPr>
            <a:fld id="{83B0A39C-9AA3-4A83-82D7-24ADE085033F}" type="slidenum">
              <a:rPr lang="en-US" altLang="ko-KR" sz="800">
                <a:solidFill>
                  <a:schemeClr val="tx1">
                    <a:lumMod val="50000"/>
                    <a:lumOff val="50000"/>
                  </a:schemeClr>
                </a:solidFill>
              </a:rPr>
              <a:pPr defTabSz="914400">
                <a:spcAft>
                  <a:spcPts val="600"/>
                </a:spcAft>
              </a:pPr>
              <a:t>23</a:t>
            </a:fld>
            <a:endParaRPr lang="en-US" altLang="ko-KR" sz="800">
              <a:solidFill>
                <a:schemeClr val="tx1">
                  <a:lumMod val="50000"/>
                  <a:lumOff val="50000"/>
                </a:schemeClr>
              </a:solidFill>
            </a:endParaRPr>
          </a:p>
        </p:txBody>
      </p:sp>
    </p:spTree>
    <p:extLst>
      <p:ext uri="{BB962C8B-B14F-4D97-AF65-F5344CB8AC3E}">
        <p14:creationId xmlns:p14="http://schemas.microsoft.com/office/powerpoint/2010/main" val="3308323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58306-62FB-4354-06F8-E326D3251CF3}"/>
              </a:ext>
            </a:extLst>
          </p:cNvPr>
          <p:cNvSpPr>
            <a:spLocks noGrp="1"/>
          </p:cNvSpPr>
          <p:nvPr>
            <p:ph type="title"/>
          </p:nvPr>
        </p:nvSpPr>
        <p:spPr>
          <a:xfrm>
            <a:off x="323528" y="-15127"/>
            <a:ext cx="7886700" cy="994172"/>
          </a:xfrm>
        </p:spPr>
        <p:txBody>
          <a:bodyPr/>
          <a:lstStyle/>
          <a:p>
            <a:r>
              <a:rPr lang="en-US"/>
              <a:t>Bài toán ví dụ 1 – bước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41F274-2D59-BE81-999E-F707BF03E489}"/>
                  </a:ext>
                </a:extLst>
              </p:cNvPr>
              <p:cNvSpPr>
                <a:spLocks noGrp="1"/>
              </p:cNvSpPr>
              <p:nvPr>
                <p:ph idx="1"/>
              </p:nvPr>
            </p:nvSpPr>
            <p:spPr>
              <a:xfrm>
                <a:off x="395536" y="839794"/>
                <a:ext cx="5184576" cy="3960440"/>
              </a:xfrm>
            </p:spPr>
            <p:txBody>
              <a:bodyPr/>
              <a:lstStyle/>
              <a:p>
                <a:pPr marL="0" indent="0">
                  <a:lnSpc>
                    <a:spcPct val="150000"/>
                  </a:lnSpc>
                  <a:buNone/>
                </a:pPr>
                <a:r>
                  <a:rPr lang="en-US" sz="1800" b="1">
                    <a:latin typeface="Arial" panose="020B0604020202020204" pitchFamily="34" charset="0"/>
                    <a:cs typeface="Arial" panose="020B0604020202020204" pitchFamily="34" charset="0"/>
                  </a:rPr>
                  <a:t>Bước 2: Đánh giá</a:t>
                </a:r>
              </a:p>
              <a:p>
                <a:pPr>
                  <a:lnSpc>
                    <a:spcPct val="150000"/>
                  </a:lnSpc>
                  <a:buFont typeface="Wingdings" panose="05000000000000000000" pitchFamily="2" charset="2"/>
                  <a:buChar char="§"/>
                </a:pPr>
                <a:r>
                  <a:rPr lang="en-US" sz="1800">
                    <a:latin typeface="Arial" panose="020B0604020202020204" pitchFamily="34" charset="0"/>
                    <a:cs typeface="Arial" panose="020B0604020202020204" pitchFamily="34" charset="0"/>
                  </a:rPr>
                  <a:t>Giả sử chọn hàm đánh giá: </a:t>
                </a:r>
              </a:p>
              <a:p>
                <a:pPr lvl="1">
                  <a:lnSpc>
                    <a:spcPct val="150000"/>
                  </a:lnSpc>
                </a:pP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 −14</m:t>
                        </m:r>
                        <m:r>
                          <a:rPr lang="en-US" b="0" i="1" smtClean="0">
                            <a:latin typeface="Cambria Math" panose="02040503050406030204" pitchFamily="18" charset="0"/>
                          </a:rPr>
                          <m:t>𝑥</m:t>
                        </m:r>
                        <m:r>
                          <a:rPr lang="en-US" b="0" i="1" smtClean="0">
                            <a:latin typeface="Cambria Math" panose="02040503050406030204" pitchFamily="18" charset="0"/>
                          </a:rPr>
                          <m:t>+49</m:t>
                        </m:r>
                      </m:e>
                    </m:d>
                  </m:oMath>
                </a14:m>
                <a:endParaRPr lang="en-US"/>
              </a:p>
              <a:p>
                <a:pPr lvl="1">
                  <a:lnSpc>
                    <a:spcPct val="150000"/>
                  </a:lnSpc>
                </a:pPr>
                <a14:m>
                  <m:oMath xmlns:m="http://schemas.openxmlformats.org/officeDocument/2006/math">
                    <m:r>
                      <a:rPr lang="en-US" b="0" i="1" smtClean="0">
                        <a:latin typeface="Cambria Math" panose="02040503050406030204" pitchFamily="18" charset="0"/>
                      </a:rPr>
                      <m:t>𝑓</m:t>
                    </m:r>
                  </m:oMath>
                </a14:m>
                <a:r>
                  <a:rPr lang="en-US">
                    <a:latin typeface="Arial" panose="020B0604020202020204" pitchFamily="34" charset="0"/>
                    <a:cs typeface="Arial" panose="020B0604020202020204" pitchFamily="34" charset="0"/>
                  </a:rPr>
                  <a:t> càng nhỏ thể hiện độ thích nghi càng cao.</a:t>
                </a:r>
              </a:p>
              <a:p>
                <a:pPr>
                  <a:lnSpc>
                    <a:spcPct val="150000"/>
                  </a:lnSpc>
                  <a:buFont typeface="Wingdings" panose="05000000000000000000" pitchFamily="2" charset="2"/>
                  <a:buChar char="§"/>
                </a:pPr>
                <a:r>
                  <a:rPr lang="en-US" sz="1800">
                    <a:latin typeface="Arial" panose="020B0604020202020204" pitchFamily="34" charset="0"/>
                    <a:cs typeface="Arial" panose="020B0604020202020204" pitchFamily="34" charset="0"/>
                  </a:rPr>
                  <a:t>Tính các giá trị của </a:t>
                </a:r>
                <a14:m>
                  <m:oMath xmlns:m="http://schemas.openxmlformats.org/officeDocument/2006/math">
                    <m:r>
                      <a:rPr lang="en-US" sz="1800" b="0" i="1" smtClean="0">
                        <a:latin typeface="Cambria Math" panose="02040503050406030204" pitchFamily="18" charset="0"/>
                      </a:rPr>
                      <m:t>𝑓</m:t>
                    </m:r>
                  </m:oMath>
                </a14:m>
                <a:r>
                  <a:rPr lang="en-US" sz="1800">
                    <a:latin typeface="Arial" panose="020B0604020202020204" pitchFamily="34" charset="0"/>
                    <a:cs typeface="Arial" panose="020B0604020202020204" pitchFamily="34" charset="0"/>
                  </a:rPr>
                  <a:t> đối với các cá thể:</a:t>
                </a:r>
              </a:p>
              <a:p>
                <a:pPr lvl="1">
                  <a:lnSpc>
                    <a:spcPct val="150000"/>
                  </a:lnSpc>
                </a:pPr>
                <a14:m>
                  <m:oMath xmlns:m="http://schemas.openxmlformats.org/officeDocument/2006/math">
                    <m:r>
                      <a:rPr lang="en-US" b="0" i="1" smtClean="0">
                        <a:latin typeface="Cambria Math" panose="02040503050406030204" pitchFamily="18" charset="0"/>
                        <a:cs typeface="Arial" panose="020B0604020202020204" pitchFamily="34" charset="0"/>
                      </a:rPr>
                      <m:t>𝑓</m:t>
                    </m:r>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cs typeface="Arial" panose="020B0604020202020204" pitchFamily="34" charset="0"/>
                          </a:rPr>
                          <m:t>0000</m:t>
                        </m:r>
                      </m:e>
                    </m:d>
                    <m:r>
                      <a:rPr lang="en-US" b="0" i="1" smtClean="0">
                        <a:latin typeface="Cambria Math" panose="02040503050406030204" pitchFamily="18" charset="0"/>
                        <a:cs typeface="Arial" panose="020B0604020202020204" pitchFamily="34" charset="0"/>
                      </a:rPr>
                      <m:t>=49,   </m:t>
                    </m:r>
                    <m:r>
                      <a:rPr lang="en-US" b="0" i="1" smtClean="0">
                        <a:latin typeface="Cambria Math" panose="02040503050406030204" pitchFamily="18" charset="0"/>
                        <a:cs typeface="Arial" panose="020B0604020202020204" pitchFamily="34" charset="0"/>
                      </a:rPr>
                      <m:t>𝑓</m:t>
                    </m:r>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cs typeface="Arial" panose="020B0604020202020204" pitchFamily="34" charset="0"/>
                          </a:rPr>
                          <m:t>1011</m:t>
                        </m:r>
                      </m:e>
                    </m:d>
                    <m:r>
                      <a:rPr lang="en-US" b="0" i="1" smtClean="0">
                        <a:latin typeface="Cambria Math" panose="02040503050406030204" pitchFamily="18" charset="0"/>
                        <a:cs typeface="Arial" panose="020B0604020202020204" pitchFamily="34" charset="0"/>
                      </a:rPr>
                      <m:t>=16,   </m:t>
                    </m:r>
                  </m:oMath>
                </a14:m>
                <a:endParaRPr lang="en-US" b="0" i="1">
                  <a:latin typeface="Cambria Math" panose="02040503050406030204" pitchFamily="18" charset="0"/>
                  <a:cs typeface="Arial" panose="020B0604020202020204" pitchFamily="34" charset="0"/>
                </a:endParaRPr>
              </a:p>
              <a:p>
                <a:pPr lvl="1">
                  <a:lnSpc>
                    <a:spcPct val="150000"/>
                  </a:lnSpc>
                </a:pPr>
                <a14:m>
                  <m:oMath xmlns:m="http://schemas.openxmlformats.org/officeDocument/2006/math">
                    <m:r>
                      <a:rPr lang="en-US" b="0" i="1" smtClean="0">
                        <a:latin typeface="Cambria Math" panose="02040503050406030204" pitchFamily="18" charset="0"/>
                        <a:cs typeface="Arial" panose="020B0604020202020204" pitchFamily="34" charset="0"/>
                      </a:rPr>
                      <m:t>𝑓</m:t>
                    </m:r>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cs typeface="Arial" panose="020B0604020202020204" pitchFamily="34" charset="0"/>
                          </a:rPr>
                          <m:t>1100</m:t>
                        </m:r>
                      </m:e>
                    </m:d>
                    <m:r>
                      <a:rPr lang="en-US" b="0" i="1" smtClean="0">
                        <a:latin typeface="Cambria Math" panose="02040503050406030204" pitchFamily="18" charset="0"/>
                        <a:cs typeface="Arial" panose="020B0604020202020204" pitchFamily="34" charset="0"/>
                      </a:rPr>
                      <m:t>=25,   </m:t>
                    </m:r>
                    <m:r>
                      <a:rPr lang="en-US" b="0" i="1" smtClean="0">
                        <a:latin typeface="Cambria Math" panose="02040503050406030204" pitchFamily="18" charset="0"/>
                        <a:cs typeface="Arial" panose="020B0604020202020204" pitchFamily="34" charset="0"/>
                      </a:rPr>
                      <m:t>𝑓</m:t>
                    </m:r>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cs typeface="Arial" panose="020B0604020202020204" pitchFamily="34" charset="0"/>
                          </a:rPr>
                          <m:t>0101</m:t>
                        </m:r>
                      </m:e>
                    </m:d>
                    <m:r>
                      <a:rPr lang="en-US" b="0" i="1" smtClean="0">
                        <a:latin typeface="Cambria Math" panose="02040503050406030204" pitchFamily="18" charset="0"/>
                        <a:cs typeface="Arial" panose="020B0604020202020204" pitchFamily="34" charset="0"/>
                      </a:rPr>
                      <m:t>=4,   </m:t>
                    </m:r>
                    <m:r>
                      <a:rPr lang="en-US" b="0" i="1" smtClean="0">
                        <a:latin typeface="Cambria Math" panose="02040503050406030204" pitchFamily="18" charset="0"/>
                        <a:cs typeface="Arial" panose="020B0604020202020204" pitchFamily="34" charset="0"/>
                      </a:rPr>
                      <m:t>𝑓</m:t>
                    </m:r>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cs typeface="Arial" panose="020B0604020202020204" pitchFamily="34" charset="0"/>
                          </a:rPr>
                          <m:t>0010</m:t>
                        </m:r>
                      </m:e>
                    </m:d>
                    <m:r>
                      <a:rPr lang="en-US" b="0" i="1" smtClean="0">
                        <a:latin typeface="Cambria Math" panose="02040503050406030204" pitchFamily="18" charset="0"/>
                        <a:cs typeface="Arial" panose="020B0604020202020204" pitchFamily="34" charset="0"/>
                      </a:rPr>
                      <m:t>=25</m:t>
                    </m:r>
                  </m:oMath>
                </a14:m>
                <a:endParaRPr lang="en-US" b="0">
                  <a:latin typeface="Arial" panose="020B0604020202020204" pitchFamily="34" charset="0"/>
                  <a:cs typeface="Arial" panose="020B0604020202020204" pitchFamily="34" charset="0"/>
                </a:endParaRPr>
              </a:p>
              <a:p>
                <a:pPr>
                  <a:lnSpc>
                    <a:spcPct val="150000"/>
                  </a:lnSpc>
                </a:pPr>
                <a:r>
                  <a:rPr lang="en-US" sz="1800">
                    <a:latin typeface="Arial" panose="020B0604020202020204" pitchFamily="34" charset="0"/>
                    <a:cs typeface="Arial" panose="020B0604020202020204" pitchFamily="34" charset="0"/>
                  </a:rPr>
                  <a:t>Giả sử tiêu chí kết thúc là </a:t>
                </a:r>
                <a14:m>
                  <m:oMath xmlns:m="http://schemas.openxmlformats.org/officeDocument/2006/math">
                    <m:r>
                      <a:rPr lang="en-US" sz="1800" b="0" i="1" smtClean="0">
                        <a:latin typeface="Cambria Math" panose="02040503050406030204" pitchFamily="18" charset="0"/>
                        <a:cs typeface="Arial" panose="020B0604020202020204" pitchFamily="34" charset="0"/>
                      </a:rPr>
                      <m:t>𝑓</m:t>
                    </m:r>
                  </m:oMath>
                </a14:m>
                <a:r>
                  <a:rPr lang="en-US" sz="1800">
                    <a:latin typeface="Arial" panose="020B0604020202020204" pitchFamily="34" charset="0"/>
                    <a:cs typeface="Arial" panose="020B060402020202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&lt;</m:t>
                    </m:r>
                  </m:oMath>
                </a14:m>
                <a:r>
                  <a:rPr lang="en-US" sz="1800">
                    <a:latin typeface="Arial" panose="020B0604020202020204" pitchFamily="34" charset="0"/>
                    <a:cs typeface="Arial" panose="020B0604020202020204" pitchFamily="34" charset="0"/>
                  </a:rPr>
                  <a:t> 1.</a:t>
                </a:r>
              </a:p>
            </p:txBody>
          </p:sp>
        </mc:Choice>
        <mc:Fallback xmlns="">
          <p:sp>
            <p:nvSpPr>
              <p:cNvPr id="3" name="Content Placeholder 2">
                <a:extLst>
                  <a:ext uri="{FF2B5EF4-FFF2-40B4-BE49-F238E27FC236}">
                    <a16:creationId xmlns:a16="http://schemas.microsoft.com/office/drawing/2014/main" id="{0441F274-2D59-BE81-999E-F707BF03E489}"/>
                  </a:ext>
                </a:extLst>
              </p:cNvPr>
              <p:cNvSpPr>
                <a:spLocks noGrp="1" noRot="1" noChangeAspect="1" noMove="1" noResize="1" noEditPoints="1" noAdjustHandles="1" noChangeArrowheads="1" noChangeShapeType="1" noTextEdit="1"/>
              </p:cNvSpPr>
              <p:nvPr>
                <p:ph idx="1"/>
              </p:nvPr>
            </p:nvSpPr>
            <p:spPr>
              <a:xfrm>
                <a:off x="395536" y="839794"/>
                <a:ext cx="5184576" cy="3960440"/>
              </a:xfrm>
              <a:blipFill>
                <a:blip r:embed="rId2"/>
                <a:stretch>
                  <a:fillRect l="-1059" r="-1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7754FD9-65C5-FB7D-1DDB-74D46531CB5F}"/>
              </a:ext>
            </a:extLst>
          </p:cNvPr>
          <p:cNvSpPr>
            <a:spLocks noGrp="1"/>
          </p:cNvSpPr>
          <p:nvPr>
            <p:ph type="sldNum" sz="quarter" idx="12"/>
          </p:nvPr>
        </p:nvSpPr>
        <p:spPr/>
        <p:txBody>
          <a:bodyPr/>
          <a:lstStyle/>
          <a:p>
            <a:fld id="{83B0A39C-9AA3-4A83-82D7-24ADE085033F}" type="slidenum">
              <a:rPr lang="ko-KR" altLang="en-US" smtClean="0"/>
              <a:t>24</a:t>
            </a:fld>
            <a:endParaRPr lang="ko-KR" alt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5ACFD8-4159-FA9A-7EA1-7052D28FD8F9}"/>
                  </a:ext>
                </a:extLst>
              </p:cNvPr>
              <p:cNvSpPr txBox="1"/>
              <p:nvPr/>
            </p:nvSpPr>
            <p:spPr>
              <a:xfrm>
                <a:off x="5940152" y="1347614"/>
                <a:ext cx="2808312" cy="3365024"/>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sz="1800">
                    <a:latin typeface="Arial" panose="020B0604020202020204" pitchFamily="34" charset="0"/>
                    <a:cs typeface="Arial" panose="020B0604020202020204" pitchFamily="34" charset="0"/>
                  </a:rPr>
                  <a:t>Sắp xếp theo độ thích </a:t>
                </a:r>
              </a:p>
              <a:p>
                <a:pPr>
                  <a:lnSpc>
                    <a:spcPct val="150000"/>
                  </a:lnSpc>
                </a:pPr>
                <a:r>
                  <a:rPr lang="en-US" sz="1800">
                    <a:latin typeface="Arial" panose="020B0604020202020204" pitchFamily="34" charset="0"/>
                    <a:cs typeface="Arial" panose="020B0604020202020204" pitchFamily="34" charset="0"/>
                  </a:rPr>
                  <a:t>     nghi từ cao đến thấp</a:t>
                </a:r>
              </a:p>
              <a:p>
                <a:pPr marL="742950" lvl="1" indent="-285750">
                  <a:lnSpc>
                    <a:spcPct val="150000"/>
                  </a:lnSpc>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𝑓</m:t>
                    </m:r>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cs typeface="Arial" panose="020B0604020202020204" pitchFamily="34" charset="0"/>
                          </a:rPr>
                          <m:t>0101</m:t>
                        </m:r>
                      </m:e>
                    </m:d>
                    <m:r>
                      <a:rPr lang="en-US" b="0" i="1" smtClean="0">
                        <a:latin typeface="Cambria Math" panose="02040503050406030204" pitchFamily="18" charset="0"/>
                        <a:cs typeface="Arial" panose="020B0604020202020204" pitchFamily="34" charset="0"/>
                      </a:rPr>
                      <m:t>=4</m:t>
                    </m:r>
                  </m:oMath>
                </a14:m>
                <a:endParaRPr lang="en-US">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𝑓</m:t>
                    </m:r>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cs typeface="Arial" panose="020B0604020202020204" pitchFamily="34" charset="0"/>
                          </a:rPr>
                          <m:t>1011</m:t>
                        </m:r>
                      </m:e>
                    </m:d>
                    <m:r>
                      <a:rPr lang="en-US" b="0" i="1" smtClean="0">
                        <a:latin typeface="Cambria Math" panose="02040503050406030204" pitchFamily="18" charset="0"/>
                        <a:cs typeface="Arial" panose="020B0604020202020204" pitchFamily="34" charset="0"/>
                      </a:rPr>
                      <m:t>=16</m:t>
                    </m:r>
                  </m:oMath>
                </a14:m>
                <a:endParaRPr lang="en-US">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𝑓</m:t>
                    </m:r>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cs typeface="Arial" panose="020B0604020202020204" pitchFamily="34" charset="0"/>
                          </a:rPr>
                          <m:t>1100</m:t>
                        </m:r>
                      </m:e>
                    </m:d>
                    <m:r>
                      <a:rPr lang="en-US" b="0" i="1" smtClean="0">
                        <a:latin typeface="Cambria Math" panose="02040503050406030204" pitchFamily="18" charset="0"/>
                        <a:cs typeface="Arial" panose="020B0604020202020204" pitchFamily="34" charset="0"/>
                      </a:rPr>
                      <m:t>=25</m:t>
                    </m:r>
                  </m:oMath>
                </a14:m>
                <a:endParaRPr lang="en-US">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𝑓</m:t>
                    </m:r>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cs typeface="Arial" panose="020B0604020202020204" pitchFamily="34" charset="0"/>
                          </a:rPr>
                          <m:t>0010</m:t>
                        </m:r>
                      </m:e>
                    </m:d>
                    <m:r>
                      <a:rPr lang="en-US" b="0" i="1" smtClean="0">
                        <a:latin typeface="Cambria Math" panose="02040503050406030204" pitchFamily="18" charset="0"/>
                        <a:cs typeface="Arial" panose="020B0604020202020204" pitchFamily="34" charset="0"/>
                      </a:rPr>
                      <m:t>=25</m:t>
                    </m:r>
                  </m:oMath>
                </a14:m>
                <a:endParaRPr lang="en-US">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𝑓</m:t>
                    </m:r>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cs typeface="Arial" panose="020B0604020202020204" pitchFamily="34" charset="0"/>
                          </a:rPr>
                          <m:t>0000</m:t>
                        </m:r>
                      </m:e>
                    </m:d>
                    <m:r>
                      <a:rPr lang="en-US" b="0" i="1" smtClean="0">
                        <a:latin typeface="Cambria Math" panose="02040503050406030204" pitchFamily="18" charset="0"/>
                        <a:cs typeface="Arial" panose="020B0604020202020204" pitchFamily="34" charset="0"/>
                      </a:rPr>
                      <m:t>=49</m:t>
                    </m:r>
                  </m:oMath>
                </a14:m>
                <a:endParaRPr lang="en-US">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185ACFD8-4159-FA9A-7EA1-7052D28FD8F9}"/>
                  </a:ext>
                </a:extLst>
              </p:cNvPr>
              <p:cNvSpPr txBox="1">
                <a:spLocks noRot="1" noChangeAspect="1" noMove="1" noResize="1" noEditPoints="1" noAdjustHandles="1" noChangeArrowheads="1" noChangeShapeType="1" noTextEdit="1"/>
              </p:cNvSpPr>
              <p:nvPr/>
            </p:nvSpPr>
            <p:spPr>
              <a:xfrm>
                <a:off x="5940152" y="1347614"/>
                <a:ext cx="2808312" cy="3365024"/>
              </a:xfrm>
              <a:prstGeom prst="rect">
                <a:avLst/>
              </a:prstGeom>
              <a:blipFill>
                <a:blip r:embed="rId3"/>
                <a:stretch>
                  <a:fillRect l="-1302"/>
                </a:stretch>
              </a:blipFill>
            </p:spPr>
            <p:txBody>
              <a:bodyPr/>
              <a:lstStyle/>
              <a:p>
                <a:r>
                  <a:rPr lang="en-US">
                    <a:noFill/>
                  </a:rPr>
                  <a:t> </a:t>
                </a:r>
              </a:p>
            </p:txBody>
          </p:sp>
        </mc:Fallback>
      </mc:AlternateContent>
    </p:spTree>
    <p:extLst>
      <p:ext uri="{BB962C8B-B14F-4D97-AF65-F5344CB8AC3E}">
        <p14:creationId xmlns:p14="http://schemas.microsoft.com/office/powerpoint/2010/main" val="3207504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2BDE7-9396-E04D-3386-44941A08A3AD}"/>
              </a:ext>
            </a:extLst>
          </p:cNvPr>
          <p:cNvSpPr>
            <a:spLocks noGrp="1"/>
          </p:cNvSpPr>
          <p:nvPr>
            <p:ph type="title"/>
          </p:nvPr>
        </p:nvSpPr>
        <p:spPr>
          <a:xfrm>
            <a:off x="353203" y="0"/>
            <a:ext cx="8119814" cy="994172"/>
          </a:xfrm>
        </p:spPr>
        <p:txBody>
          <a:bodyPr/>
          <a:lstStyle/>
          <a:p>
            <a:r>
              <a:rPr lang="en-US">
                <a:latin typeface="Arial" panose="020B0604020202020204" pitchFamily="34" charset="0"/>
                <a:cs typeface="Arial" panose="020B0604020202020204" pitchFamily="34" charset="0"/>
              </a:rPr>
              <a:t>Bài toán ví dụ 1 – bước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86B6A-4F6B-2BF6-D7DA-0E22BE8B615E}"/>
                  </a:ext>
                </a:extLst>
              </p:cNvPr>
              <p:cNvSpPr>
                <a:spLocks noGrp="1"/>
              </p:cNvSpPr>
              <p:nvPr>
                <p:ph idx="1"/>
              </p:nvPr>
            </p:nvSpPr>
            <p:spPr>
              <a:xfrm>
                <a:off x="359532" y="826170"/>
                <a:ext cx="5652628" cy="4211489"/>
              </a:xfrm>
            </p:spPr>
            <p:txBody>
              <a:bodyPr>
                <a:noAutofit/>
              </a:bodyPr>
              <a:lstStyle/>
              <a:p>
                <a:pPr marL="0" indent="0">
                  <a:lnSpc>
                    <a:spcPct val="150000"/>
                  </a:lnSpc>
                  <a:buNone/>
                </a:pPr>
                <a:r>
                  <a:rPr lang="en-US" sz="1800" b="1">
                    <a:latin typeface="Arial" panose="020B0604020202020204" pitchFamily="34" charset="0"/>
                    <a:cs typeface="Arial" panose="020B0604020202020204" pitchFamily="34" charset="0"/>
                  </a:rPr>
                  <a:t>Bước 3: Chọn lựa</a:t>
                </a:r>
              </a:p>
              <a:p>
                <a:pPr>
                  <a:lnSpc>
                    <a:spcPct val="150000"/>
                  </a:lnSpc>
                  <a:buFont typeface="Wingdings" panose="05000000000000000000" pitchFamily="2" charset="2"/>
                  <a:buChar char="§"/>
                </a:pPr>
                <a:r>
                  <a:rPr lang="en-US" sz="1800">
                    <a:latin typeface="Arial" panose="020B0604020202020204" pitchFamily="34" charset="0"/>
                    <a:cs typeface="Arial" panose="020B0604020202020204" pitchFamily="34" charset="0"/>
                  </a:rPr>
                  <a:t>Loại bỏ các nghiệm có độ thích nghi thấp và nhân bản các nghiệm có độ thích nghi cao:</a:t>
                </a:r>
              </a:p>
              <a:p>
                <a:pPr lvl="1">
                  <a:lnSpc>
                    <a:spcPct val="150000"/>
                  </a:lnSpc>
                </a:pPr>
                <a14:m>
                  <m:oMath xmlns:m="http://schemas.openxmlformats.org/officeDocument/2006/math">
                    <m:r>
                      <a:rPr lang="en-US" b="0" i="1" smtClean="0">
                        <a:latin typeface="Cambria Math" panose="02040503050406030204" pitchFamily="18" charset="0"/>
                        <a:cs typeface="Arial" panose="020B0604020202020204" pitchFamily="34" charset="0"/>
                      </a:rPr>
                      <m:t>0101→</m:t>
                    </m:r>
                    <m:r>
                      <a:rPr lang="en-US" b="0" i="1" smtClean="0">
                        <a:latin typeface="Cambria Math" panose="02040503050406030204" pitchFamily="18" charset="0"/>
                        <a:cs typeface="Arial" panose="020B0604020202020204" pitchFamily="34" charset="0"/>
                      </a:rPr>
                      <m:t>𝑓</m:t>
                    </m:r>
                    <m:r>
                      <a:rPr lang="en-US" b="0" i="1" smtClean="0">
                        <a:latin typeface="Cambria Math" panose="02040503050406030204" pitchFamily="18" charset="0"/>
                        <a:cs typeface="Arial" panose="020B0604020202020204" pitchFamily="34" charset="0"/>
                      </a:rPr>
                      <m:t>=4</m:t>
                    </m:r>
                  </m:oMath>
                </a14:m>
                <a:endParaRPr lang="en-US">
                  <a:latin typeface="Arial" panose="020B0604020202020204" pitchFamily="34" charset="0"/>
                  <a:cs typeface="Arial" panose="020B0604020202020204" pitchFamily="34" charset="0"/>
                </a:endParaRPr>
              </a:p>
              <a:p>
                <a:pPr lvl="1">
                  <a:lnSpc>
                    <a:spcPct val="150000"/>
                  </a:lnSpc>
                </a:pPr>
                <a14:m>
                  <m:oMath xmlns:m="http://schemas.openxmlformats.org/officeDocument/2006/math">
                    <m:r>
                      <a:rPr lang="en-US" i="1" smtClean="0">
                        <a:solidFill>
                          <a:schemeClr val="accent1">
                            <a:lumMod val="60000"/>
                            <a:lumOff val="40000"/>
                          </a:schemeClr>
                        </a:solidFill>
                        <a:latin typeface="Cambria Math" panose="02040503050406030204" pitchFamily="18" charset="0"/>
                        <a:cs typeface="Arial" panose="020B0604020202020204" pitchFamily="34" charset="0"/>
                      </a:rPr>
                      <m:t>0101→</m:t>
                    </m:r>
                    <m:r>
                      <a:rPr lang="en-US" i="1" smtClean="0">
                        <a:solidFill>
                          <a:schemeClr val="accent1">
                            <a:lumMod val="60000"/>
                            <a:lumOff val="40000"/>
                          </a:schemeClr>
                        </a:solidFill>
                        <a:latin typeface="Cambria Math" panose="02040503050406030204" pitchFamily="18" charset="0"/>
                        <a:cs typeface="Arial" panose="020B0604020202020204" pitchFamily="34" charset="0"/>
                      </a:rPr>
                      <m:t>𝑓</m:t>
                    </m:r>
                    <m:r>
                      <a:rPr lang="en-US" i="1" smtClean="0">
                        <a:solidFill>
                          <a:schemeClr val="accent1">
                            <a:lumMod val="60000"/>
                            <a:lumOff val="40000"/>
                          </a:schemeClr>
                        </a:solidFill>
                        <a:latin typeface="Cambria Math" panose="02040503050406030204" pitchFamily="18" charset="0"/>
                        <a:cs typeface="Arial" panose="020B0604020202020204" pitchFamily="34" charset="0"/>
                      </a:rPr>
                      <m:t>=4</m:t>
                    </m:r>
                  </m:oMath>
                </a14:m>
                <a:endParaRPr lang="en-US">
                  <a:latin typeface="Arial" panose="020B0604020202020204" pitchFamily="34" charset="0"/>
                  <a:cs typeface="Arial" panose="020B0604020202020204" pitchFamily="34" charset="0"/>
                </a:endParaRPr>
              </a:p>
              <a:p>
                <a:pPr lvl="1">
                  <a:lnSpc>
                    <a:spcPct val="150000"/>
                  </a:lnSpc>
                </a:pPr>
                <a14:m>
                  <m:oMath xmlns:m="http://schemas.openxmlformats.org/officeDocument/2006/math">
                    <m:r>
                      <a:rPr lang="en-US" i="1">
                        <a:latin typeface="Cambria Math" panose="02040503050406030204" pitchFamily="18" charset="0"/>
                        <a:cs typeface="Arial" panose="020B0604020202020204" pitchFamily="34" charset="0"/>
                      </a:rPr>
                      <m:t>1011→</m:t>
                    </m:r>
                    <m:r>
                      <a:rPr lang="en-US" i="1">
                        <a:latin typeface="Cambria Math" panose="02040503050406030204" pitchFamily="18" charset="0"/>
                        <a:cs typeface="Arial" panose="020B0604020202020204" pitchFamily="34" charset="0"/>
                      </a:rPr>
                      <m:t>𝑓</m:t>
                    </m:r>
                    <m:r>
                      <a:rPr lang="en-US" i="1" smtClean="0">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16</m:t>
                    </m:r>
                  </m:oMath>
                </a14:m>
                <a:endParaRPr lang="en-US">
                  <a:latin typeface="Arial" panose="020B0604020202020204" pitchFamily="34" charset="0"/>
                  <a:cs typeface="Arial" panose="020B0604020202020204" pitchFamily="34" charset="0"/>
                </a:endParaRPr>
              </a:p>
              <a:p>
                <a:pPr lvl="1">
                  <a:lnSpc>
                    <a:spcPct val="150000"/>
                  </a:lnSpc>
                </a:pPr>
                <a14:m>
                  <m:oMath xmlns:m="http://schemas.openxmlformats.org/officeDocument/2006/math">
                    <m:r>
                      <a:rPr lang="en-US" i="1">
                        <a:latin typeface="Cambria Math" panose="02040503050406030204" pitchFamily="18" charset="0"/>
                        <a:cs typeface="Arial" panose="020B0604020202020204" pitchFamily="34" charset="0"/>
                      </a:rPr>
                      <m:t>1100→</m:t>
                    </m:r>
                    <m:r>
                      <a:rPr lang="en-US" i="1">
                        <a:latin typeface="Cambria Math" panose="02040503050406030204" pitchFamily="18" charset="0"/>
                        <a:cs typeface="Arial" panose="020B0604020202020204" pitchFamily="34" charset="0"/>
                      </a:rPr>
                      <m:t>𝑓</m:t>
                    </m:r>
                    <m:r>
                      <a:rPr lang="en-US" b="0" i="1" smtClean="0">
                        <a:latin typeface="Cambria Math" panose="02040503050406030204" pitchFamily="18" charset="0"/>
                        <a:cs typeface="Arial" panose="020B0604020202020204" pitchFamily="34" charset="0"/>
                      </a:rPr>
                      <m:t>=25</m:t>
                    </m:r>
                  </m:oMath>
                </a14:m>
                <a:endParaRPr lang="en-US" b="0">
                  <a:latin typeface="Arial" panose="020B0604020202020204" pitchFamily="34" charset="0"/>
                  <a:cs typeface="Arial" panose="020B0604020202020204" pitchFamily="34" charset="0"/>
                </a:endParaRPr>
              </a:p>
              <a:p>
                <a:pPr lvl="1">
                  <a:lnSpc>
                    <a:spcPct val="150000"/>
                  </a:lnSpc>
                </a:pPr>
                <a14:m>
                  <m:oMath xmlns:m="http://schemas.openxmlformats.org/officeDocument/2006/math">
                    <m:r>
                      <a:rPr lang="en-US" i="1">
                        <a:latin typeface="Cambria Math" panose="02040503050406030204" pitchFamily="18" charset="0"/>
                        <a:cs typeface="Arial" panose="020B0604020202020204" pitchFamily="34" charset="0"/>
                      </a:rPr>
                      <m:t>0010→</m:t>
                    </m:r>
                    <m:r>
                      <a:rPr lang="en-US" i="1">
                        <a:latin typeface="Cambria Math" panose="02040503050406030204" pitchFamily="18" charset="0"/>
                        <a:cs typeface="Arial" panose="020B0604020202020204" pitchFamily="34" charset="0"/>
                      </a:rPr>
                      <m:t>𝑓</m:t>
                    </m:r>
                    <m:r>
                      <a:rPr lang="en-US" b="0" i="1" smtClean="0">
                        <a:latin typeface="Cambria Math" panose="02040503050406030204" pitchFamily="18" charset="0"/>
                        <a:cs typeface="Arial" panose="020B0604020202020204" pitchFamily="34" charset="0"/>
                      </a:rPr>
                      <m:t>=25</m:t>
                    </m:r>
                  </m:oMath>
                </a14:m>
                <a:endParaRPr lang="en-US">
                  <a:latin typeface="Arial" panose="020B0604020202020204" pitchFamily="34" charset="0"/>
                  <a:cs typeface="Arial" panose="020B0604020202020204" pitchFamily="34" charset="0"/>
                </a:endParaRPr>
              </a:p>
              <a:p>
                <a:pPr lvl="1">
                  <a:lnSpc>
                    <a:spcPct val="150000"/>
                  </a:lnSpc>
                </a:pPr>
                <a14:m>
                  <m:oMath xmlns:m="http://schemas.openxmlformats.org/officeDocument/2006/math">
                    <m:r>
                      <a:rPr lang="en-US" i="1">
                        <a:latin typeface="Cambria Math" panose="02040503050406030204" pitchFamily="18" charset="0"/>
                        <a:cs typeface="Arial" panose="020B0604020202020204" pitchFamily="34" charset="0"/>
                      </a:rPr>
                      <m:t>0000→</m:t>
                    </m:r>
                    <m:r>
                      <a:rPr lang="en-US" i="1">
                        <a:latin typeface="Cambria Math" panose="02040503050406030204" pitchFamily="18" charset="0"/>
                        <a:cs typeface="Arial" panose="020B0604020202020204" pitchFamily="34" charset="0"/>
                      </a:rPr>
                      <m:t>𝑓</m:t>
                    </m:r>
                    <m:r>
                      <a:rPr lang="en-US" b="0" i="1" smtClean="0">
                        <a:latin typeface="Cambria Math" panose="02040503050406030204" pitchFamily="18" charset="0"/>
                        <a:cs typeface="Arial" panose="020B0604020202020204" pitchFamily="34" charset="0"/>
                      </a:rPr>
                      <m:t>=49</m:t>
                    </m:r>
                  </m:oMath>
                </a14:m>
                <a:endParaRPr lang="en-US">
                  <a:latin typeface="Arial" panose="020B0604020202020204" pitchFamily="34" charset="0"/>
                  <a:cs typeface="Arial" panose="020B0604020202020204" pitchFamily="34" charset="0"/>
                </a:endParaRPr>
              </a:p>
              <a:p>
                <a:pPr marL="0" indent="0">
                  <a:buNone/>
                </a:pPr>
                <a:endParaRPr lang="en-US" sz="1800"/>
              </a:p>
            </p:txBody>
          </p:sp>
        </mc:Choice>
        <mc:Fallback xmlns="">
          <p:sp>
            <p:nvSpPr>
              <p:cNvPr id="3" name="Content Placeholder 2">
                <a:extLst>
                  <a:ext uri="{FF2B5EF4-FFF2-40B4-BE49-F238E27FC236}">
                    <a16:creationId xmlns:a16="http://schemas.microsoft.com/office/drawing/2014/main" id="{98D86B6A-4F6B-2BF6-D7DA-0E22BE8B615E}"/>
                  </a:ext>
                </a:extLst>
              </p:cNvPr>
              <p:cNvSpPr>
                <a:spLocks noGrp="1" noRot="1" noChangeAspect="1" noMove="1" noResize="1" noEditPoints="1" noAdjustHandles="1" noChangeArrowheads="1" noChangeShapeType="1" noTextEdit="1"/>
              </p:cNvSpPr>
              <p:nvPr>
                <p:ph idx="1"/>
              </p:nvPr>
            </p:nvSpPr>
            <p:spPr>
              <a:xfrm>
                <a:off x="359532" y="826170"/>
                <a:ext cx="5652628" cy="4211489"/>
              </a:xfrm>
              <a:blipFill>
                <a:blip r:embed="rId2"/>
                <a:stretch>
                  <a:fillRect l="-971" b="-5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E1A026D-7E5C-C399-A0FD-A8C4A42BD660}"/>
              </a:ext>
            </a:extLst>
          </p:cNvPr>
          <p:cNvSpPr>
            <a:spLocks noGrp="1"/>
          </p:cNvSpPr>
          <p:nvPr>
            <p:ph type="sldNum" sz="quarter" idx="12"/>
          </p:nvPr>
        </p:nvSpPr>
        <p:spPr/>
        <p:txBody>
          <a:bodyPr/>
          <a:lstStyle/>
          <a:p>
            <a:fld id="{83B0A39C-9AA3-4A83-82D7-24ADE085033F}" type="slidenum">
              <a:rPr lang="ko-KR" altLang="en-US" smtClean="0"/>
              <a:t>25</a:t>
            </a:fld>
            <a:endParaRPr lang="ko-KR" altLang="en-US"/>
          </a:p>
        </p:txBody>
      </p:sp>
      <p:cxnSp>
        <p:nvCxnSpPr>
          <p:cNvPr id="8" name="Straight Arrow Connector 7">
            <a:extLst>
              <a:ext uri="{FF2B5EF4-FFF2-40B4-BE49-F238E27FC236}">
                <a16:creationId xmlns:a16="http://schemas.microsoft.com/office/drawing/2014/main" id="{D49D7CD8-CB66-4F06-61DB-B4EB22CB0ADD}"/>
              </a:ext>
            </a:extLst>
          </p:cNvPr>
          <p:cNvCxnSpPr>
            <a:cxnSpLocks/>
          </p:cNvCxnSpPr>
          <p:nvPr/>
        </p:nvCxnSpPr>
        <p:spPr>
          <a:xfrm flipH="1">
            <a:off x="2555776" y="2931790"/>
            <a:ext cx="72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0ACE7CBA-1E19-BF4C-7AA5-6509300C6621}"/>
              </a:ext>
            </a:extLst>
          </p:cNvPr>
          <p:cNvSpPr txBox="1"/>
          <p:nvPr/>
        </p:nvSpPr>
        <p:spPr>
          <a:xfrm>
            <a:off x="3321344" y="2747124"/>
            <a:ext cx="1184940" cy="369332"/>
          </a:xfrm>
          <a:prstGeom prst="rect">
            <a:avLst/>
          </a:prstGeom>
          <a:noFill/>
        </p:spPr>
        <p:txBody>
          <a:bodyPr wrap="none" rtlCol="0">
            <a:spAutoFit/>
          </a:bodyPr>
          <a:lstStyle/>
          <a:p>
            <a:r>
              <a:rPr lang="en-US">
                <a:solidFill>
                  <a:schemeClr val="accent1">
                    <a:lumMod val="60000"/>
                    <a:lumOff val="40000"/>
                  </a:schemeClr>
                </a:solidFill>
                <a:latin typeface="Arial" panose="020B0604020202020204" pitchFamily="34" charset="0"/>
                <a:cs typeface="Arial" panose="020B0604020202020204" pitchFamily="34" charset="0"/>
              </a:rPr>
              <a:t>Nhân bản</a:t>
            </a:r>
          </a:p>
        </p:txBody>
      </p:sp>
      <p:cxnSp>
        <p:nvCxnSpPr>
          <p:cNvPr id="15" name="Straight Connector 14">
            <a:extLst>
              <a:ext uri="{FF2B5EF4-FFF2-40B4-BE49-F238E27FC236}">
                <a16:creationId xmlns:a16="http://schemas.microsoft.com/office/drawing/2014/main" id="{B898C10C-55E0-D349-AB05-88F97EA3C503}"/>
              </a:ext>
            </a:extLst>
          </p:cNvPr>
          <p:cNvCxnSpPr>
            <a:cxnSpLocks/>
          </p:cNvCxnSpPr>
          <p:nvPr/>
        </p:nvCxnSpPr>
        <p:spPr>
          <a:xfrm>
            <a:off x="539552" y="4803998"/>
            <a:ext cx="223224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 name="Straight Arrow Connector 18">
            <a:extLst>
              <a:ext uri="{FF2B5EF4-FFF2-40B4-BE49-F238E27FC236}">
                <a16:creationId xmlns:a16="http://schemas.microsoft.com/office/drawing/2014/main" id="{A20B96FA-2C0F-0655-EF5D-D9FC54930CD6}"/>
              </a:ext>
            </a:extLst>
          </p:cNvPr>
          <p:cNvCxnSpPr>
            <a:cxnSpLocks/>
          </p:cNvCxnSpPr>
          <p:nvPr/>
        </p:nvCxnSpPr>
        <p:spPr>
          <a:xfrm flipH="1">
            <a:off x="2843808" y="4803998"/>
            <a:ext cx="89061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0" name="TextBox 19">
            <a:extLst>
              <a:ext uri="{FF2B5EF4-FFF2-40B4-BE49-F238E27FC236}">
                <a16:creationId xmlns:a16="http://schemas.microsoft.com/office/drawing/2014/main" id="{EB1AC0FC-A8F1-741E-8BF9-BD1F30217A56}"/>
              </a:ext>
            </a:extLst>
          </p:cNvPr>
          <p:cNvSpPr txBox="1"/>
          <p:nvPr/>
        </p:nvSpPr>
        <p:spPr>
          <a:xfrm>
            <a:off x="3779912" y="4619332"/>
            <a:ext cx="941283" cy="369332"/>
          </a:xfrm>
          <a:prstGeom prst="rect">
            <a:avLst/>
          </a:prstGeom>
          <a:noFill/>
        </p:spPr>
        <p:txBody>
          <a:bodyPr wrap="none" rtlCol="0">
            <a:spAutoFit/>
          </a:bodyPr>
          <a:lstStyle/>
          <a:p>
            <a:r>
              <a:rPr lang="en-US">
                <a:solidFill>
                  <a:srgbClr val="FF0000"/>
                </a:solidFill>
                <a:latin typeface="Arial" panose="020B0604020202020204" pitchFamily="34" charset="0"/>
                <a:cs typeface="Arial" panose="020B0604020202020204" pitchFamily="34" charset="0"/>
              </a:rPr>
              <a:t>Loại bỏ</a:t>
            </a:r>
          </a:p>
        </p:txBody>
      </p:sp>
      <p:pic>
        <p:nvPicPr>
          <p:cNvPr id="27" name="Picture 26" descr="A diagram of a pyramid&#10;&#10;Description automatically generated">
            <a:extLst>
              <a:ext uri="{FF2B5EF4-FFF2-40B4-BE49-F238E27FC236}">
                <a16:creationId xmlns:a16="http://schemas.microsoft.com/office/drawing/2014/main" id="{552477B2-31FA-908B-6B37-C35AF80A1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9824" y="1820342"/>
            <a:ext cx="3205957" cy="2319889"/>
          </a:xfrm>
          <a:prstGeom prst="rect">
            <a:avLst/>
          </a:prstGeom>
        </p:spPr>
      </p:pic>
    </p:spTree>
    <p:extLst>
      <p:ext uri="{BB962C8B-B14F-4D97-AF65-F5344CB8AC3E}">
        <p14:creationId xmlns:p14="http://schemas.microsoft.com/office/powerpoint/2010/main" val="4031773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456E-C44A-3273-347F-3D82AE99B39C}"/>
              </a:ext>
            </a:extLst>
          </p:cNvPr>
          <p:cNvSpPr>
            <a:spLocks noGrp="1"/>
          </p:cNvSpPr>
          <p:nvPr>
            <p:ph type="title"/>
          </p:nvPr>
        </p:nvSpPr>
        <p:spPr>
          <a:xfrm>
            <a:off x="395536" y="102393"/>
            <a:ext cx="7886700" cy="994172"/>
          </a:xfrm>
        </p:spPr>
        <p:txBody>
          <a:bodyPr/>
          <a:lstStyle/>
          <a:p>
            <a:r>
              <a:rPr lang="en-US">
                <a:latin typeface="Arial" panose="020B0604020202020204" pitchFamily="34" charset="0"/>
                <a:cs typeface="Arial" panose="020B0604020202020204" pitchFamily="34" charset="0"/>
              </a:rPr>
              <a:t>Bài toán ví dụ 1 – bước 4</a:t>
            </a:r>
          </a:p>
        </p:txBody>
      </p:sp>
      <p:sp>
        <p:nvSpPr>
          <p:cNvPr id="3" name="Content Placeholder 2">
            <a:extLst>
              <a:ext uri="{FF2B5EF4-FFF2-40B4-BE49-F238E27FC236}">
                <a16:creationId xmlns:a16="http://schemas.microsoft.com/office/drawing/2014/main" id="{2F1CFB58-4062-055A-E63A-5C6B021D2A73}"/>
              </a:ext>
            </a:extLst>
          </p:cNvPr>
          <p:cNvSpPr>
            <a:spLocks noGrp="1"/>
          </p:cNvSpPr>
          <p:nvPr>
            <p:ph idx="1"/>
          </p:nvPr>
        </p:nvSpPr>
        <p:spPr>
          <a:xfrm>
            <a:off x="426939" y="1131590"/>
            <a:ext cx="3312368" cy="1800200"/>
          </a:xfrm>
        </p:spPr>
        <p:txBody>
          <a:bodyPr>
            <a:normAutofit/>
          </a:bodyPr>
          <a:lstStyle/>
          <a:p>
            <a:pPr marL="0" indent="0">
              <a:lnSpc>
                <a:spcPct val="150000"/>
              </a:lnSpc>
              <a:buNone/>
            </a:pPr>
            <a:r>
              <a:rPr lang="en-US" sz="1800">
                <a:latin typeface="Arial" panose="020B0604020202020204" pitchFamily="34" charset="0"/>
                <a:cs typeface="Arial" panose="020B0604020202020204" pitchFamily="34" charset="0"/>
              </a:rPr>
              <a:t>Bước 4: Lai ghép</a:t>
            </a:r>
          </a:p>
          <a:p>
            <a:pPr>
              <a:lnSpc>
                <a:spcPct val="150000"/>
              </a:lnSpc>
            </a:pPr>
            <a:r>
              <a:rPr lang="en-US" sz="1800">
                <a:latin typeface="Arial" panose="020B0604020202020204" pitchFamily="34" charset="0"/>
                <a:cs typeface="Arial" panose="020B0604020202020204" pitchFamily="34" charset="0"/>
              </a:rPr>
              <a:t>Ta có thể lai ghép 2 điểm đối với nghiệm 0101 và 1011 tại vị trí k = 1 như sau:</a:t>
            </a:r>
          </a:p>
        </p:txBody>
      </p:sp>
      <p:sp>
        <p:nvSpPr>
          <p:cNvPr id="4" name="Slide Number Placeholder 3">
            <a:extLst>
              <a:ext uri="{FF2B5EF4-FFF2-40B4-BE49-F238E27FC236}">
                <a16:creationId xmlns:a16="http://schemas.microsoft.com/office/drawing/2014/main" id="{FD93559C-F66A-801F-1929-8341B26A5D40}"/>
              </a:ext>
            </a:extLst>
          </p:cNvPr>
          <p:cNvSpPr>
            <a:spLocks noGrp="1"/>
          </p:cNvSpPr>
          <p:nvPr>
            <p:ph type="sldNum" sz="quarter" idx="12"/>
          </p:nvPr>
        </p:nvSpPr>
        <p:spPr/>
        <p:txBody>
          <a:bodyPr/>
          <a:lstStyle/>
          <a:p>
            <a:fld id="{83B0A39C-9AA3-4A83-82D7-24ADE085033F}" type="slidenum">
              <a:rPr lang="ko-KR" altLang="en-US" smtClean="0"/>
              <a:t>26</a:t>
            </a:fld>
            <a:endParaRPr lang="ko-KR" altLang="en-US"/>
          </a:p>
        </p:txBody>
      </p:sp>
      <p:grpSp>
        <p:nvGrpSpPr>
          <p:cNvPr id="10" name="Group 9">
            <a:extLst>
              <a:ext uri="{FF2B5EF4-FFF2-40B4-BE49-F238E27FC236}">
                <a16:creationId xmlns:a16="http://schemas.microsoft.com/office/drawing/2014/main" id="{657B95FB-9820-8039-4293-027EA24FEEDE}"/>
              </a:ext>
            </a:extLst>
          </p:cNvPr>
          <p:cNvGrpSpPr/>
          <p:nvPr/>
        </p:nvGrpSpPr>
        <p:grpSpPr>
          <a:xfrm>
            <a:off x="3995936" y="1563638"/>
            <a:ext cx="2056274" cy="360040"/>
            <a:chOff x="5940152" y="1275606"/>
            <a:chExt cx="2056274" cy="360040"/>
          </a:xfrm>
        </p:grpSpPr>
        <p:sp>
          <p:nvSpPr>
            <p:cNvPr id="6" name="Rectangle: Rounded Corners 5">
              <a:extLst>
                <a:ext uri="{FF2B5EF4-FFF2-40B4-BE49-F238E27FC236}">
                  <a16:creationId xmlns:a16="http://schemas.microsoft.com/office/drawing/2014/main" id="{9EDC1082-1B14-7578-F466-EB945960937C}"/>
                </a:ext>
              </a:extLst>
            </p:cNvPr>
            <p:cNvSpPr/>
            <p:nvPr/>
          </p:nvSpPr>
          <p:spPr>
            <a:xfrm>
              <a:off x="5940152" y="1275606"/>
              <a:ext cx="517798" cy="360040"/>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0</a:t>
              </a:r>
            </a:p>
          </p:txBody>
        </p:sp>
        <p:sp>
          <p:nvSpPr>
            <p:cNvPr id="7" name="Rectangle: Rounded Corners 6">
              <a:extLst>
                <a:ext uri="{FF2B5EF4-FFF2-40B4-BE49-F238E27FC236}">
                  <a16:creationId xmlns:a16="http://schemas.microsoft.com/office/drawing/2014/main" id="{4AA2F1EF-705A-5C98-2FF0-3E0121C67AC6}"/>
                </a:ext>
              </a:extLst>
            </p:cNvPr>
            <p:cNvSpPr/>
            <p:nvPr/>
          </p:nvSpPr>
          <p:spPr>
            <a:xfrm>
              <a:off x="6458255" y="1275606"/>
              <a:ext cx="517798" cy="360040"/>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Rectangle: Rounded Corners 7">
              <a:extLst>
                <a:ext uri="{FF2B5EF4-FFF2-40B4-BE49-F238E27FC236}">
                  <a16:creationId xmlns:a16="http://schemas.microsoft.com/office/drawing/2014/main" id="{D3249881-D091-FF44-CB40-DC2B14CA343C}"/>
                </a:ext>
              </a:extLst>
            </p:cNvPr>
            <p:cNvSpPr/>
            <p:nvPr/>
          </p:nvSpPr>
          <p:spPr>
            <a:xfrm>
              <a:off x="6974572" y="1275606"/>
              <a:ext cx="517798" cy="360040"/>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0</a:t>
              </a:r>
            </a:p>
          </p:txBody>
        </p:sp>
        <p:sp>
          <p:nvSpPr>
            <p:cNvPr id="9" name="Rectangle: Rounded Corners 8">
              <a:extLst>
                <a:ext uri="{FF2B5EF4-FFF2-40B4-BE49-F238E27FC236}">
                  <a16:creationId xmlns:a16="http://schemas.microsoft.com/office/drawing/2014/main" id="{D8CBA403-13FA-FAC2-02CD-DBA7F487052D}"/>
                </a:ext>
              </a:extLst>
            </p:cNvPr>
            <p:cNvSpPr/>
            <p:nvPr/>
          </p:nvSpPr>
          <p:spPr>
            <a:xfrm>
              <a:off x="7478628" y="1275606"/>
              <a:ext cx="517798" cy="360040"/>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grpSp>
      <p:grpSp>
        <p:nvGrpSpPr>
          <p:cNvPr id="11" name="Group 10">
            <a:extLst>
              <a:ext uri="{FF2B5EF4-FFF2-40B4-BE49-F238E27FC236}">
                <a16:creationId xmlns:a16="http://schemas.microsoft.com/office/drawing/2014/main" id="{A96200DB-4D27-69F8-862A-BCC61E3A3DBC}"/>
              </a:ext>
            </a:extLst>
          </p:cNvPr>
          <p:cNvGrpSpPr/>
          <p:nvPr/>
        </p:nvGrpSpPr>
        <p:grpSpPr>
          <a:xfrm>
            <a:off x="3997802" y="2210731"/>
            <a:ext cx="2056274" cy="360040"/>
            <a:chOff x="5940152" y="1275606"/>
            <a:chExt cx="2056274" cy="360040"/>
          </a:xfrm>
        </p:grpSpPr>
        <p:sp>
          <p:nvSpPr>
            <p:cNvPr id="12" name="Rectangle: Rounded Corners 11">
              <a:extLst>
                <a:ext uri="{FF2B5EF4-FFF2-40B4-BE49-F238E27FC236}">
                  <a16:creationId xmlns:a16="http://schemas.microsoft.com/office/drawing/2014/main" id="{75070997-1D09-06B1-BC20-97408613D443}"/>
                </a:ext>
              </a:extLst>
            </p:cNvPr>
            <p:cNvSpPr/>
            <p:nvPr/>
          </p:nvSpPr>
          <p:spPr>
            <a:xfrm>
              <a:off x="5940152" y="1275606"/>
              <a:ext cx="517798" cy="36004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3" name="Rectangle: Rounded Corners 12">
              <a:extLst>
                <a:ext uri="{FF2B5EF4-FFF2-40B4-BE49-F238E27FC236}">
                  <a16:creationId xmlns:a16="http://schemas.microsoft.com/office/drawing/2014/main" id="{B2DF8B9E-28B7-E982-A4EA-AEC317E56159}"/>
                </a:ext>
              </a:extLst>
            </p:cNvPr>
            <p:cNvSpPr/>
            <p:nvPr/>
          </p:nvSpPr>
          <p:spPr>
            <a:xfrm>
              <a:off x="6456389" y="1275606"/>
              <a:ext cx="517798" cy="36004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0</a:t>
              </a:r>
            </a:p>
          </p:txBody>
        </p:sp>
        <p:sp>
          <p:nvSpPr>
            <p:cNvPr id="14" name="Rectangle: Rounded Corners 13">
              <a:extLst>
                <a:ext uri="{FF2B5EF4-FFF2-40B4-BE49-F238E27FC236}">
                  <a16:creationId xmlns:a16="http://schemas.microsoft.com/office/drawing/2014/main" id="{51AD78A8-F9CD-F783-38AB-063D0421EB8D}"/>
                </a:ext>
              </a:extLst>
            </p:cNvPr>
            <p:cNvSpPr/>
            <p:nvPr/>
          </p:nvSpPr>
          <p:spPr>
            <a:xfrm>
              <a:off x="6974572" y="1275606"/>
              <a:ext cx="517798" cy="36004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5" name="Rectangle: Rounded Corners 14">
              <a:extLst>
                <a:ext uri="{FF2B5EF4-FFF2-40B4-BE49-F238E27FC236}">
                  <a16:creationId xmlns:a16="http://schemas.microsoft.com/office/drawing/2014/main" id="{2E75F799-8D1D-D3BF-4E6A-1494ECEA97A1}"/>
                </a:ext>
              </a:extLst>
            </p:cNvPr>
            <p:cNvSpPr/>
            <p:nvPr/>
          </p:nvSpPr>
          <p:spPr>
            <a:xfrm>
              <a:off x="7478628" y="1275606"/>
              <a:ext cx="517798" cy="36004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grpSp>
      <p:cxnSp>
        <p:nvCxnSpPr>
          <p:cNvPr id="17" name="Straight Connector 16">
            <a:extLst>
              <a:ext uri="{FF2B5EF4-FFF2-40B4-BE49-F238E27FC236}">
                <a16:creationId xmlns:a16="http://schemas.microsoft.com/office/drawing/2014/main" id="{E0832842-EE69-77C7-D1FE-768C1EF13803}"/>
              </a:ext>
            </a:extLst>
          </p:cNvPr>
          <p:cNvCxnSpPr>
            <a:cxnSpLocks/>
          </p:cNvCxnSpPr>
          <p:nvPr/>
        </p:nvCxnSpPr>
        <p:spPr>
          <a:xfrm>
            <a:off x="4513734" y="1203598"/>
            <a:ext cx="0" cy="1728192"/>
          </a:xfrm>
          <a:prstGeom prst="line">
            <a:avLst/>
          </a:prstGeom>
        </p:spPr>
        <p:style>
          <a:lnRef idx="3">
            <a:schemeClr val="accent4"/>
          </a:lnRef>
          <a:fillRef idx="0">
            <a:schemeClr val="accent4"/>
          </a:fillRef>
          <a:effectRef idx="2">
            <a:schemeClr val="accent4"/>
          </a:effectRef>
          <a:fontRef idx="minor">
            <a:schemeClr val="tx1"/>
          </a:fontRef>
        </p:style>
      </p:cxnSp>
      <p:grpSp>
        <p:nvGrpSpPr>
          <p:cNvPr id="20" name="Group 19">
            <a:extLst>
              <a:ext uri="{FF2B5EF4-FFF2-40B4-BE49-F238E27FC236}">
                <a16:creationId xmlns:a16="http://schemas.microsoft.com/office/drawing/2014/main" id="{14B338C2-740E-C862-5AFA-278BE7224062}"/>
              </a:ext>
            </a:extLst>
          </p:cNvPr>
          <p:cNvGrpSpPr/>
          <p:nvPr/>
        </p:nvGrpSpPr>
        <p:grpSpPr>
          <a:xfrm>
            <a:off x="6704602" y="1563638"/>
            <a:ext cx="2048391" cy="1018198"/>
            <a:chOff x="5940152" y="1275606"/>
            <a:chExt cx="2048391" cy="1018198"/>
          </a:xfrm>
        </p:grpSpPr>
        <p:sp>
          <p:nvSpPr>
            <p:cNvPr id="21" name="Rectangle: Rounded Corners 20">
              <a:extLst>
                <a:ext uri="{FF2B5EF4-FFF2-40B4-BE49-F238E27FC236}">
                  <a16:creationId xmlns:a16="http://schemas.microsoft.com/office/drawing/2014/main" id="{8BEBD6F5-6094-C18A-D318-33F847D10C82}"/>
                </a:ext>
              </a:extLst>
            </p:cNvPr>
            <p:cNvSpPr/>
            <p:nvPr/>
          </p:nvSpPr>
          <p:spPr>
            <a:xfrm>
              <a:off x="5940152" y="1275606"/>
              <a:ext cx="517798" cy="360040"/>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0</a:t>
              </a:r>
            </a:p>
          </p:txBody>
        </p:sp>
        <p:sp>
          <p:nvSpPr>
            <p:cNvPr id="22" name="Rectangle: Rounded Corners 21">
              <a:extLst>
                <a:ext uri="{FF2B5EF4-FFF2-40B4-BE49-F238E27FC236}">
                  <a16:creationId xmlns:a16="http://schemas.microsoft.com/office/drawing/2014/main" id="{8D2D5190-117D-77EB-A5CC-232486F77AE5}"/>
                </a:ext>
              </a:extLst>
            </p:cNvPr>
            <p:cNvSpPr/>
            <p:nvPr/>
          </p:nvSpPr>
          <p:spPr>
            <a:xfrm>
              <a:off x="6450372" y="1933764"/>
              <a:ext cx="517798" cy="360040"/>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23" name="Rectangle: Rounded Corners 22">
              <a:extLst>
                <a:ext uri="{FF2B5EF4-FFF2-40B4-BE49-F238E27FC236}">
                  <a16:creationId xmlns:a16="http://schemas.microsoft.com/office/drawing/2014/main" id="{58FA2552-AEB1-978C-77E5-F276F2C8952F}"/>
                </a:ext>
              </a:extLst>
            </p:cNvPr>
            <p:cNvSpPr/>
            <p:nvPr/>
          </p:nvSpPr>
          <p:spPr>
            <a:xfrm>
              <a:off x="6966689" y="1933764"/>
              <a:ext cx="517798" cy="360040"/>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0</a:t>
              </a:r>
            </a:p>
          </p:txBody>
        </p:sp>
        <p:sp>
          <p:nvSpPr>
            <p:cNvPr id="24" name="Rectangle: Rounded Corners 23">
              <a:extLst>
                <a:ext uri="{FF2B5EF4-FFF2-40B4-BE49-F238E27FC236}">
                  <a16:creationId xmlns:a16="http://schemas.microsoft.com/office/drawing/2014/main" id="{16F45FD7-4892-42C4-5D94-055CF08698E0}"/>
                </a:ext>
              </a:extLst>
            </p:cNvPr>
            <p:cNvSpPr/>
            <p:nvPr/>
          </p:nvSpPr>
          <p:spPr>
            <a:xfrm>
              <a:off x="7470745" y="1933764"/>
              <a:ext cx="517798" cy="360040"/>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grpSp>
      <p:sp>
        <p:nvSpPr>
          <p:cNvPr id="30" name="Arrow: Right 29">
            <a:extLst>
              <a:ext uri="{FF2B5EF4-FFF2-40B4-BE49-F238E27FC236}">
                <a16:creationId xmlns:a16="http://schemas.microsoft.com/office/drawing/2014/main" id="{FADC616F-AF4D-39ED-D16E-061B1E4BE30C}"/>
              </a:ext>
            </a:extLst>
          </p:cNvPr>
          <p:cNvSpPr/>
          <p:nvPr/>
        </p:nvSpPr>
        <p:spPr>
          <a:xfrm>
            <a:off x="6228184" y="1908130"/>
            <a:ext cx="366416" cy="360040"/>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A0E0418E-F83F-5D62-9983-6F496B489D28}"/>
              </a:ext>
            </a:extLst>
          </p:cNvPr>
          <p:cNvGrpSpPr/>
          <p:nvPr/>
        </p:nvGrpSpPr>
        <p:grpSpPr>
          <a:xfrm>
            <a:off x="7222169" y="1563638"/>
            <a:ext cx="1540037" cy="360040"/>
            <a:chOff x="6456389" y="1275606"/>
            <a:chExt cx="1540037" cy="360040"/>
          </a:xfrm>
        </p:grpSpPr>
        <p:sp>
          <p:nvSpPr>
            <p:cNvPr id="33" name="Rectangle: Rounded Corners 32">
              <a:extLst>
                <a:ext uri="{FF2B5EF4-FFF2-40B4-BE49-F238E27FC236}">
                  <a16:creationId xmlns:a16="http://schemas.microsoft.com/office/drawing/2014/main" id="{3B35E0B6-7CB3-5E7C-16FF-E151AB0B3DD1}"/>
                </a:ext>
              </a:extLst>
            </p:cNvPr>
            <p:cNvSpPr/>
            <p:nvPr/>
          </p:nvSpPr>
          <p:spPr>
            <a:xfrm>
              <a:off x="6456389" y="1275606"/>
              <a:ext cx="517798" cy="36004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0</a:t>
              </a:r>
            </a:p>
          </p:txBody>
        </p:sp>
        <p:sp>
          <p:nvSpPr>
            <p:cNvPr id="34" name="Rectangle: Rounded Corners 33">
              <a:extLst>
                <a:ext uri="{FF2B5EF4-FFF2-40B4-BE49-F238E27FC236}">
                  <a16:creationId xmlns:a16="http://schemas.microsoft.com/office/drawing/2014/main" id="{AB6B71B3-E866-3D41-1310-C183E05E047E}"/>
                </a:ext>
              </a:extLst>
            </p:cNvPr>
            <p:cNvSpPr/>
            <p:nvPr/>
          </p:nvSpPr>
          <p:spPr>
            <a:xfrm>
              <a:off x="6974572" y="1275606"/>
              <a:ext cx="517798" cy="36004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35" name="Rectangle: Rounded Corners 34">
              <a:extLst>
                <a:ext uri="{FF2B5EF4-FFF2-40B4-BE49-F238E27FC236}">
                  <a16:creationId xmlns:a16="http://schemas.microsoft.com/office/drawing/2014/main" id="{136CB14B-B232-CE89-AC53-C8623BF5F5A4}"/>
                </a:ext>
              </a:extLst>
            </p:cNvPr>
            <p:cNvSpPr/>
            <p:nvPr/>
          </p:nvSpPr>
          <p:spPr>
            <a:xfrm>
              <a:off x="7478628" y="1275606"/>
              <a:ext cx="517798" cy="36004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grpSp>
      <p:sp>
        <p:nvSpPr>
          <p:cNvPr id="37" name="Rectangle: Rounded Corners 36">
            <a:extLst>
              <a:ext uri="{FF2B5EF4-FFF2-40B4-BE49-F238E27FC236}">
                <a16:creationId xmlns:a16="http://schemas.microsoft.com/office/drawing/2014/main" id="{7EF628F3-40DA-E50C-FFFA-E664DB1D9BC0}"/>
              </a:ext>
            </a:extLst>
          </p:cNvPr>
          <p:cNvSpPr/>
          <p:nvPr/>
        </p:nvSpPr>
        <p:spPr>
          <a:xfrm>
            <a:off x="6696384" y="2225178"/>
            <a:ext cx="517798" cy="36004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cxnSp>
        <p:nvCxnSpPr>
          <p:cNvPr id="38" name="Straight Connector 37">
            <a:extLst>
              <a:ext uri="{FF2B5EF4-FFF2-40B4-BE49-F238E27FC236}">
                <a16:creationId xmlns:a16="http://schemas.microsoft.com/office/drawing/2014/main" id="{B6BEF8CB-331F-3BCB-E5E0-01D43E38A8B7}"/>
              </a:ext>
            </a:extLst>
          </p:cNvPr>
          <p:cNvCxnSpPr>
            <a:cxnSpLocks/>
          </p:cNvCxnSpPr>
          <p:nvPr/>
        </p:nvCxnSpPr>
        <p:spPr>
          <a:xfrm>
            <a:off x="7213540" y="1096565"/>
            <a:ext cx="0" cy="1728192"/>
          </a:xfrm>
          <a:prstGeom prst="line">
            <a:avLst/>
          </a:prstGeom>
        </p:spPr>
        <p:style>
          <a:lnRef idx="3">
            <a:schemeClr val="accent4"/>
          </a:lnRef>
          <a:fillRef idx="0">
            <a:schemeClr val="accent4"/>
          </a:fillRef>
          <a:effectRef idx="2">
            <a:schemeClr val="accent4"/>
          </a:effectRef>
          <a:fontRef idx="minor">
            <a:schemeClr val="tx1"/>
          </a:fontRef>
        </p:style>
      </p:cxnSp>
      <p:sp>
        <p:nvSpPr>
          <p:cNvPr id="39" name="TextBox 38">
            <a:extLst>
              <a:ext uri="{FF2B5EF4-FFF2-40B4-BE49-F238E27FC236}">
                <a16:creationId xmlns:a16="http://schemas.microsoft.com/office/drawing/2014/main" id="{D4089F1B-C30F-0483-BEF2-1005C08FF69F}"/>
              </a:ext>
            </a:extLst>
          </p:cNvPr>
          <p:cNvSpPr txBox="1"/>
          <p:nvPr/>
        </p:nvSpPr>
        <p:spPr>
          <a:xfrm>
            <a:off x="611560" y="3645605"/>
            <a:ext cx="4032447"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Thêm các nghiệm mới vào quần thể:</a:t>
            </a:r>
          </a:p>
        </p:txBody>
      </p:sp>
      <p:sp>
        <p:nvSpPr>
          <p:cNvPr id="40" name="TextBox 39">
            <a:extLst>
              <a:ext uri="{FF2B5EF4-FFF2-40B4-BE49-F238E27FC236}">
                <a16:creationId xmlns:a16="http://schemas.microsoft.com/office/drawing/2014/main" id="{77B61294-FA05-1AE7-62E7-9B3922C3CB2C}"/>
              </a:ext>
            </a:extLst>
          </p:cNvPr>
          <p:cNvSpPr txBox="1"/>
          <p:nvPr/>
        </p:nvSpPr>
        <p:spPr>
          <a:xfrm>
            <a:off x="4772939" y="3566910"/>
            <a:ext cx="1167214" cy="12875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0101</a:t>
            </a:r>
          </a:p>
          <a:p>
            <a:pPr marL="285750"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1100</a:t>
            </a:r>
          </a:p>
          <a:p>
            <a:pPr marL="285750"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0010</a:t>
            </a:r>
          </a:p>
        </p:txBody>
      </p:sp>
      <p:sp>
        <p:nvSpPr>
          <p:cNvPr id="42" name="TextBox 41">
            <a:extLst>
              <a:ext uri="{FF2B5EF4-FFF2-40B4-BE49-F238E27FC236}">
                <a16:creationId xmlns:a16="http://schemas.microsoft.com/office/drawing/2014/main" id="{11A82531-C2D5-3A26-BDC7-C842024A9AD5}"/>
              </a:ext>
            </a:extLst>
          </p:cNvPr>
          <p:cNvSpPr txBox="1"/>
          <p:nvPr/>
        </p:nvSpPr>
        <p:spPr>
          <a:xfrm>
            <a:off x="5982103" y="3550737"/>
            <a:ext cx="1240065" cy="87203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solidFill>
                  <a:srgbClr val="00B0F0"/>
                </a:solidFill>
                <a:latin typeface="Arial" panose="020B0604020202020204" pitchFamily="34" charset="0"/>
                <a:cs typeface="Arial" panose="020B0604020202020204" pitchFamily="34" charset="0"/>
              </a:rPr>
              <a:t>0011</a:t>
            </a:r>
          </a:p>
          <a:p>
            <a:pPr marL="285750" indent="-285750">
              <a:lnSpc>
                <a:spcPct val="150000"/>
              </a:lnSpc>
              <a:buFont typeface="Arial" panose="020B0604020202020204" pitchFamily="34" charset="0"/>
              <a:buChar char="•"/>
            </a:pPr>
            <a:r>
              <a:rPr lang="en-US">
                <a:solidFill>
                  <a:srgbClr val="00B0F0"/>
                </a:solidFill>
                <a:latin typeface="Arial" panose="020B0604020202020204" pitchFamily="34" charset="0"/>
                <a:cs typeface="Arial" panose="020B0604020202020204" pitchFamily="34" charset="0"/>
              </a:rPr>
              <a:t>1101</a:t>
            </a:r>
          </a:p>
        </p:txBody>
      </p:sp>
    </p:spTree>
    <p:extLst>
      <p:ext uri="{BB962C8B-B14F-4D97-AF65-F5344CB8AC3E}">
        <p14:creationId xmlns:p14="http://schemas.microsoft.com/office/powerpoint/2010/main" val="2117367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AA31C-8954-F0DB-19D5-0AF73B2F812B}"/>
              </a:ext>
            </a:extLst>
          </p:cNvPr>
          <p:cNvSpPr>
            <a:spLocks noGrp="1"/>
          </p:cNvSpPr>
          <p:nvPr>
            <p:ph type="title"/>
          </p:nvPr>
        </p:nvSpPr>
        <p:spPr>
          <a:xfrm>
            <a:off x="395536" y="102393"/>
            <a:ext cx="7886700" cy="994172"/>
          </a:xfrm>
        </p:spPr>
        <p:txBody>
          <a:bodyPr/>
          <a:lstStyle/>
          <a:p>
            <a:r>
              <a:rPr lang="en-US"/>
              <a:t>Bài toán ví dụ 1 – bước 5</a:t>
            </a:r>
          </a:p>
        </p:txBody>
      </p:sp>
      <p:sp>
        <p:nvSpPr>
          <p:cNvPr id="3" name="Content Placeholder 2">
            <a:extLst>
              <a:ext uri="{FF2B5EF4-FFF2-40B4-BE49-F238E27FC236}">
                <a16:creationId xmlns:a16="http://schemas.microsoft.com/office/drawing/2014/main" id="{8082CC30-E79F-3ECB-0010-3DCA940A6E85}"/>
              </a:ext>
            </a:extLst>
          </p:cNvPr>
          <p:cNvSpPr>
            <a:spLocks noGrp="1"/>
          </p:cNvSpPr>
          <p:nvPr>
            <p:ph idx="1"/>
          </p:nvPr>
        </p:nvSpPr>
        <p:spPr>
          <a:xfrm>
            <a:off x="467544" y="1231778"/>
            <a:ext cx="5023470" cy="3672407"/>
          </a:xfrm>
        </p:spPr>
        <p:txBody>
          <a:bodyPr>
            <a:normAutofit/>
          </a:bodyPr>
          <a:lstStyle/>
          <a:p>
            <a:pPr marL="0" indent="0">
              <a:lnSpc>
                <a:spcPct val="150000"/>
              </a:lnSpc>
              <a:buNone/>
            </a:pPr>
            <a:r>
              <a:rPr lang="en-US" sz="1800">
                <a:latin typeface="Arial" panose="020B0604020202020204" pitchFamily="34" charset="0"/>
                <a:cs typeface="Arial" panose="020B0604020202020204" pitchFamily="34" charset="0"/>
              </a:rPr>
              <a:t>Bước 5: Đột biến</a:t>
            </a:r>
          </a:p>
          <a:p>
            <a:pPr>
              <a:lnSpc>
                <a:spcPct val="150000"/>
              </a:lnSpc>
            </a:pPr>
            <a:r>
              <a:rPr lang="en-US" sz="1800">
                <a:latin typeface="Arial" panose="020B0604020202020204" pitchFamily="34" charset="0"/>
                <a:cs typeface="Arial" panose="020B0604020202020204" pitchFamily="34" charset="0"/>
              </a:rPr>
              <a:t>Thay đổi giá trị 1 thành 0 và ngược lại.</a:t>
            </a:r>
          </a:p>
          <a:p>
            <a:pPr>
              <a:lnSpc>
                <a:spcPct val="150000"/>
              </a:lnSpc>
            </a:pPr>
            <a:r>
              <a:rPr lang="en-US" sz="1800">
                <a:latin typeface="Arial" panose="020B0604020202020204" pitchFamily="34" charset="0"/>
                <a:cs typeface="Arial" panose="020B0604020202020204" pitchFamily="34" charset="0"/>
              </a:rPr>
              <a:t>Ví dụ có thể chọn cá thể 1100 để đột biến thành </a:t>
            </a:r>
            <a:r>
              <a:rPr lang="en-US" sz="1800">
                <a:solidFill>
                  <a:srgbClr val="FF0000"/>
                </a:solidFill>
                <a:latin typeface="Arial" panose="020B0604020202020204" pitchFamily="34" charset="0"/>
                <a:cs typeface="Arial" panose="020B0604020202020204" pitchFamily="34" charset="0"/>
              </a:rPr>
              <a:t>0</a:t>
            </a:r>
            <a:r>
              <a:rPr lang="en-US" sz="1800">
                <a:latin typeface="Arial" panose="020B0604020202020204" pitchFamily="34" charset="0"/>
                <a:cs typeface="Arial" panose="020B0604020202020204" pitchFamily="34" charset="0"/>
              </a:rPr>
              <a:t>100 hoặc 0101 đột biến thành 01</a:t>
            </a:r>
            <a:r>
              <a:rPr lang="en-US" sz="1800">
                <a:solidFill>
                  <a:srgbClr val="FF0000"/>
                </a:solidFill>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1</a:t>
            </a:r>
          </a:p>
          <a:p>
            <a:pPr marL="0" indent="0">
              <a:lnSpc>
                <a:spcPct val="150000"/>
              </a:lnSpc>
              <a:buNone/>
            </a:pPr>
            <a:r>
              <a:rPr lang="en-US" sz="1800">
                <a:latin typeface="Arial" panose="020B0604020202020204" pitchFamily="34" charset="0"/>
                <a:cs typeface="Arial" panose="020B0604020202020204" pitchFamily="34" charset="0"/>
              </a:rPr>
              <a:t>Việc lặp đi lặp lại các bước đánh giá, lựa chọn, lai ghép và đột biến sẽ tìm được cá thể tốt nhất là 0111 – chính là nghiệm của bài toán! </a:t>
            </a:r>
          </a:p>
        </p:txBody>
      </p:sp>
      <p:sp>
        <p:nvSpPr>
          <p:cNvPr id="4" name="Slide Number Placeholder 3">
            <a:extLst>
              <a:ext uri="{FF2B5EF4-FFF2-40B4-BE49-F238E27FC236}">
                <a16:creationId xmlns:a16="http://schemas.microsoft.com/office/drawing/2014/main" id="{E000C0DA-9CF8-702B-C810-79124E7F3976}"/>
              </a:ext>
            </a:extLst>
          </p:cNvPr>
          <p:cNvSpPr>
            <a:spLocks noGrp="1"/>
          </p:cNvSpPr>
          <p:nvPr>
            <p:ph type="sldNum" sz="quarter" idx="12"/>
          </p:nvPr>
        </p:nvSpPr>
        <p:spPr/>
        <p:txBody>
          <a:bodyPr/>
          <a:lstStyle/>
          <a:p>
            <a:fld id="{83B0A39C-9AA3-4A83-82D7-24ADE085033F}" type="slidenum">
              <a:rPr lang="ko-KR" altLang="en-US" smtClean="0"/>
              <a:t>27</a:t>
            </a:fld>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6185DF-1F99-A0F7-D32D-295975FFB37C}"/>
                  </a:ext>
                </a:extLst>
              </p:cNvPr>
              <p:cNvSpPr txBox="1"/>
              <p:nvPr/>
            </p:nvSpPr>
            <p:spPr>
              <a:xfrm>
                <a:off x="5724128" y="1993360"/>
                <a:ext cx="3312368" cy="2092881"/>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cs typeface="Arial" panose="020B0604020202020204" pitchFamily="34" charset="0"/>
                      </a:rPr>
                      <m:t>𝑓</m:t>
                    </m:r>
                    <m:r>
                      <a:rPr lang="en-US" sz="2000" i="1" smtClean="0">
                        <a:solidFill>
                          <a:schemeClr val="tx1"/>
                        </a:solidFill>
                        <a:latin typeface="Cambria Math" panose="02040503050406030204" pitchFamily="18" charset="0"/>
                        <a:cs typeface="Arial" panose="020B0604020202020204" pitchFamily="34" charset="0"/>
                      </a:rPr>
                      <m:t> = </m:t>
                    </m:r>
                    <m:d>
                      <m:dPr>
                        <m:begChr m:val="|"/>
                        <m:endChr m:val="|"/>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−14</m:t>
                        </m:r>
                        <m:r>
                          <a:rPr lang="en-US" sz="2000" b="0" i="1" smtClean="0">
                            <a:latin typeface="Cambria Math" panose="02040503050406030204" pitchFamily="18" charset="0"/>
                          </a:rPr>
                          <m:t>𝑥</m:t>
                        </m:r>
                        <m:r>
                          <a:rPr lang="en-US" sz="2000" b="0" i="1" smtClean="0">
                            <a:latin typeface="Cambria Math" panose="02040503050406030204" pitchFamily="18" charset="0"/>
                          </a:rPr>
                          <m:t>+49</m:t>
                        </m:r>
                      </m:e>
                    </m:d>
                  </m:oMath>
                </a14:m>
                <a:endParaRPr lang="en-US" sz="2000"/>
              </a:p>
              <a:p>
                <a:pPr marL="342900" indent="-342900">
                  <a:lnSpc>
                    <a:spcPct val="150000"/>
                  </a:lnSpc>
                  <a:buFont typeface="Arial" panose="020B0604020202020204" pitchFamily="34" charset="0"/>
                  <a:buChar char="•"/>
                </a:pPr>
                <a:r>
                  <a:rPr lang="en-US" sz="2000">
                    <a:latin typeface="Cambria Math" panose="02040503050406030204" pitchFamily="18" charset="0"/>
                    <a:ea typeface="Cambria Math" panose="02040503050406030204" pitchFamily="18" charset="0"/>
                    <a:cs typeface="Arial" panose="020B0604020202020204" pitchFamily="34" charset="0"/>
                  </a:rPr>
                  <a:t>0111 → x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oMath>
                </a14:m>
                <a:r>
                  <a:rPr lang="en-US" sz="2000">
                    <a:latin typeface="Cambria Math" panose="02040503050406030204" pitchFamily="18" charset="0"/>
                    <a:ea typeface="Cambria Math" panose="02040503050406030204" pitchFamily="18" charset="0"/>
                    <a:cs typeface="Arial" panose="020B0604020202020204" pitchFamily="34" charset="0"/>
                  </a:rPr>
                  <a:t> 8</a:t>
                </a:r>
              </a:p>
              <a:p>
                <a:pPr marL="342900" indent="-342900">
                  <a:lnSpc>
                    <a:spcPct val="150000"/>
                  </a:lnSpc>
                  <a:buFont typeface="Arial" panose="020B0604020202020204" pitchFamily="34" charset="0"/>
                  <a:buChar char="•"/>
                </a:pPr>
                <a14:m>
                  <m:oMath xmlns:m="http://schemas.openxmlformats.org/officeDocument/2006/math">
                    <m:d>
                      <m:dPr>
                        <m:begChr m:val="|"/>
                        <m:endChr m:val="|"/>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8</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−14×8+49</m:t>
                        </m:r>
                      </m:e>
                    </m:d>
                    <m:r>
                      <a:rPr lang="en-US" sz="2000" b="0" i="1" smtClean="0">
                        <a:latin typeface="Cambria Math" panose="02040503050406030204" pitchFamily="18" charset="0"/>
                      </a:rPr>
                      <m:t>=0</m:t>
                    </m:r>
                  </m:oMath>
                </a14:m>
                <a:endParaRPr lang="en-US" sz="2000" b="0" i="1">
                  <a:latin typeface="Cambria Math" panose="02040503050406030204" pitchFamily="18" charset="0"/>
                </a:endParaRPr>
              </a:p>
              <a:p>
                <a:pPr marL="342900" indent="-342900">
                  <a:lnSpc>
                    <a:spcPct val="150000"/>
                  </a:lnSpc>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 </m:t>
                    </m:r>
                    <m:r>
                      <a:rPr lang="en-US" sz="2000" i="1">
                        <a:latin typeface="Cambria Math" panose="02040503050406030204" pitchFamily="18" charset="0"/>
                        <a:cs typeface="Arial" panose="020B0604020202020204" pitchFamily="34" charset="0"/>
                      </a:rPr>
                      <m:t>𝑓</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0101</m:t>
                        </m:r>
                      </m:e>
                    </m:d>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&lt;1</m:t>
                    </m:r>
                  </m:oMath>
                </a14:m>
                <a:endParaRPr lang="en-US" sz="2000">
                  <a:latin typeface="Arial" panose="020B0604020202020204" pitchFamily="34" charset="0"/>
                  <a:cs typeface="Arial" panose="020B0604020202020204" pitchFamily="34" charset="0"/>
                </a:endParaRPr>
              </a:p>
              <a:p>
                <a:endParaRPr lang="en-US" sz="2000">
                  <a:solidFill>
                    <a:srgbClr val="00B050"/>
                  </a:solidFill>
                </a:endParaRPr>
              </a:p>
            </p:txBody>
          </p:sp>
        </mc:Choice>
        <mc:Fallback xmlns="">
          <p:sp>
            <p:nvSpPr>
              <p:cNvPr id="5" name="TextBox 4">
                <a:extLst>
                  <a:ext uri="{FF2B5EF4-FFF2-40B4-BE49-F238E27FC236}">
                    <a16:creationId xmlns:a16="http://schemas.microsoft.com/office/drawing/2014/main" id="{346185DF-1F99-A0F7-D32D-295975FFB37C}"/>
                  </a:ext>
                </a:extLst>
              </p:cNvPr>
              <p:cNvSpPr txBox="1">
                <a:spLocks noRot="1" noChangeAspect="1" noMove="1" noResize="1" noEditPoints="1" noAdjustHandles="1" noChangeArrowheads="1" noChangeShapeType="1" noTextEdit="1"/>
              </p:cNvSpPr>
              <p:nvPr/>
            </p:nvSpPr>
            <p:spPr>
              <a:xfrm>
                <a:off x="5724128" y="1993360"/>
                <a:ext cx="3312368" cy="2092881"/>
              </a:xfrm>
              <a:prstGeom prst="rect">
                <a:avLst/>
              </a:prstGeom>
              <a:blipFill>
                <a:blip r:embed="rId2"/>
                <a:stretch>
                  <a:fillRect l="-1657" t="-1166"/>
                </a:stretch>
              </a:blipFill>
            </p:spPr>
            <p:txBody>
              <a:bodyPr/>
              <a:lstStyle/>
              <a:p>
                <a:r>
                  <a:rPr lang="en-US">
                    <a:noFill/>
                  </a:rPr>
                  <a:t> </a:t>
                </a:r>
              </a:p>
            </p:txBody>
          </p:sp>
        </mc:Fallback>
      </mc:AlternateContent>
    </p:spTree>
    <p:extLst>
      <p:ext uri="{BB962C8B-B14F-4D97-AF65-F5344CB8AC3E}">
        <p14:creationId xmlns:p14="http://schemas.microsoft.com/office/powerpoint/2010/main" val="333566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AA31C-8954-F0DB-19D5-0AF73B2F812B}"/>
              </a:ext>
            </a:extLst>
          </p:cNvPr>
          <p:cNvSpPr>
            <a:spLocks noGrp="1"/>
          </p:cNvSpPr>
          <p:nvPr>
            <p:ph type="title"/>
          </p:nvPr>
        </p:nvSpPr>
        <p:spPr>
          <a:xfrm>
            <a:off x="539552" y="749915"/>
            <a:ext cx="7303692" cy="830345"/>
          </a:xfrm>
        </p:spPr>
        <p:txBody>
          <a:bodyPr anchor="t">
            <a:normAutofit/>
          </a:bodyPr>
          <a:lstStyle/>
          <a:p>
            <a:r>
              <a:rPr lang="en-US" sz="3200"/>
              <a:t>Bài toán ví dụ 1 – bước 5</a:t>
            </a:r>
          </a:p>
        </p:txBody>
      </p:sp>
      <p:cxnSp>
        <p:nvCxnSpPr>
          <p:cNvPr id="11" name="Straight Connector 10">
            <a:extLst>
              <a:ext uri="{FF2B5EF4-FFF2-40B4-BE49-F238E27FC236}">
                <a16:creationId xmlns:a16="http://schemas.microsoft.com/office/drawing/2014/main" id="{D2C4353C-C927-1758-0BEF-21E9E0D81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8855" y="653359"/>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082CC30-E79F-3ECB-0010-3DCA940A6E85}"/>
              </a:ext>
            </a:extLst>
          </p:cNvPr>
          <p:cNvSpPr>
            <a:spLocks/>
          </p:cNvSpPr>
          <p:nvPr/>
        </p:nvSpPr>
        <p:spPr>
          <a:xfrm>
            <a:off x="647666" y="1563638"/>
            <a:ext cx="5364494" cy="3384376"/>
          </a:xfrm>
          <a:prstGeom prst="rect">
            <a:avLst/>
          </a:prstGeom>
        </p:spPr>
        <p:txBody>
          <a:bodyPr>
            <a:noAutofit/>
          </a:bodyPr>
          <a:lstStyle/>
          <a:p>
            <a:pPr defTabSz="329184">
              <a:lnSpc>
                <a:spcPct val="140000"/>
              </a:lnSpc>
              <a:spcAft>
                <a:spcPts val="600"/>
              </a:spcAft>
            </a:pPr>
            <a:r>
              <a:rPr lang="en-US" kern="1200">
                <a:solidFill>
                  <a:schemeClr val="tx1"/>
                </a:solidFill>
                <a:latin typeface="Arial" panose="020B0604020202020204" pitchFamily="34" charset="0"/>
                <a:ea typeface="+mn-ea"/>
                <a:cs typeface="Arial" panose="020B0604020202020204" pitchFamily="34" charset="0"/>
              </a:rPr>
              <a:t>Bước 5: Đột biến</a:t>
            </a:r>
          </a:p>
          <a:p>
            <a:pPr defTabSz="329184">
              <a:lnSpc>
                <a:spcPct val="140000"/>
              </a:lnSpc>
              <a:spcAft>
                <a:spcPts val="600"/>
              </a:spcAft>
            </a:pPr>
            <a:r>
              <a:rPr lang="en-US" kern="1200">
                <a:solidFill>
                  <a:schemeClr val="tx1"/>
                </a:solidFill>
                <a:latin typeface="Arial" panose="020B0604020202020204" pitchFamily="34" charset="0"/>
                <a:ea typeface="+mn-ea"/>
                <a:cs typeface="Arial" panose="020B0604020202020204" pitchFamily="34" charset="0"/>
              </a:rPr>
              <a:t>Thay đổi giá trị 1 thành 0 và ngược lại.</a:t>
            </a:r>
          </a:p>
          <a:p>
            <a:pPr defTabSz="329184">
              <a:lnSpc>
                <a:spcPct val="140000"/>
              </a:lnSpc>
              <a:spcAft>
                <a:spcPts val="600"/>
              </a:spcAft>
            </a:pPr>
            <a:r>
              <a:rPr lang="en-US" kern="1200">
                <a:solidFill>
                  <a:schemeClr val="tx1"/>
                </a:solidFill>
                <a:latin typeface="Arial" panose="020B0604020202020204" pitchFamily="34" charset="0"/>
                <a:ea typeface="+mn-ea"/>
                <a:cs typeface="Arial" panose="020B0604020202020204" pitchFamily="34" charset="0"/>
              </a:rPr>
              <a:t>Ví dụ có thể chọn cá thể 1100 để đột biến thành </a:t>
            </a:r>
            <a:r>
              <a:rPr lang="en-US" kern="1200">
                <a:solidFill>
                  <a:srgbClr val="B30000"/>
                </a:solidFill>
                <a:latin typeface="Arial" panose="020B0604020202020204" pitchFamily="34" charset="0"/>
                <a:ea typeface="+mn-ea"/>
                <a:cs typeface="Arial" panose="020B0604020202020204" pitchFamily="34" charset="0"/>
              </a:rPr>
              <a:t>0</a:t>
            </a:r>
            <a:r>
              <a:rPr lang="en-US" kern="1200">
                <a:solidFill>
                  <a:schemeClr val="tx1"/>
                </a:solidFill>
                <a:latin typeface="Arial" panose="020B0604020202020204" pitchFamily="34" charset="0"/>
                <a:ea typeface="+mn-ea"/>
                <a:cs typeface="Arial" panose="020B0604020202020204" pitchFamily="34" charset="0"/>
              </a:rPr>
              <a:t>100 hoặc 0101 đột biến thành 01</a:t>
            </a:r>
            <a:r>
              <a:rPr lang="en-US" kern="1200">
                <a:solidFill>
                  <a:srgbClr val="B30000"/>
                </a:solidFill>
                <a:latin typeface="Arial" panose="020B0604020202020204" pitchFamily="34" charset="0"/>
                <a:ea typeface="+mn-ea"/>
                <a:cs typeface="Arial" panose="020B0604020202020204" pitchFamily="34" charset="0"/>
              </a:rPr>
              <a:t>1</a:t>
            </a:r>
            <a:r>
              <a:rPr lang="en-US" kern="1200">
                <a:solidFill>
                  <a:schemeClr val="tx1"/>
                </a:solidFill>
                <a:latin typeface="Arial" panose="020B0604020202020204" pitchFamily="34" charset="0"/>
                <a:ea typeface="+mn-ea"/>
                <a:cs typeface="Arial" panose="020B0604020202020204" pitchFamily="34" charset="0"/>
              </a:rPr>
              <a:t>1</a:t>
            </a:r>
          </a:p>
          <a:p>
            <a:pPr defTabSz="329184">
              <a:lnSpc>
                <a:spcPct val="140000"/>
              </a:lnSpc>
              <a:spcAft>
                <a:spcPts val="600"/>
              </a:spcAft>
            </a:pPr>
            <a:r>
              <a:rPr lang="en-US" kern="1200">
                <a:solidFill>
                  <a:schemeClr val="tx1"/>
                </a:solidFill>
                <a:latin typeface="Arial" panose="020B0604020202020204" pitchFamily="34" charset="0"/>
                <a:ea typeface="+mn-ea"/>
                <a:cs typeface="Arial" panose="020B0604020202020204" pitchFamily="34" charset="0"/>
              </a:rPr>
              <a:t>Việc lặp đi lặp lại các bước đánh giá, lựa chọn, lai ghép và đột biến sẽ tìm được cá thể tốt nhất là 0111 – chính là nghiệm của bài toán! </a:t>
            </a:r>
            <a:endParaRPr lang="en-US">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000C0DA-9CF8-702B-C810-79124E7F3976}"/>
              </a:ext>
            </a:extLst>
          </p:cNvPr>
          <p:cNvSpPr>
            <a:spLocks/>
          </p:cNvSpPr>
          <p:nvPr/>
        </p:nvSpPr>
        <p:spPr>
          <a:xfrm>
            <a:off x="5801961" y="4349280"/>
            <a:ext cx="1483368" cy="197439"/>
          </a:xfrm>
          <a:prstGeom prst="rect">
            <a:avLst/>
          </a:prstGeom>
        </p:spPr>
        <p:txBody>
          <a:bodyPr/>
          <a:lstStyle/>
          <a:p>
            <a:pPr defTabSz="329184">
              <a:spcAft>
                <a:spcPts val="600"/>
              </a:spcAft>
            </a:pPr>
            <a:fld id="{83B0A39C-9AA3-4A83-82D7-24ADE085033F}" type="slidenum">
              <a:rPr lang="ko-KR" altLang="en-US" sz="1296" kern="1200">
                <a:solidFill>
                  <a:schemeClr val="tx1"/>
                </a:solidFill>
                <a:latin typeface="+mn-lt"/>
                <a:ea typeface="+mn-ea"/>
                <a:cs typeface="+mn-cs"/>
              </a:rPr>
              <a:pPr defTabSz="329184">
                <a:spcAft>
                  <a:spcPts val="600"/>
                </a:spcAft>
              </a:pPr>
              <a:t>28</a:t>
            </a:fld>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6185DF-1F99-A0F7-D32D-295975FFB37C}"/>
                  </a:ext>
                </a:extLst>
              </p:cNvPr>
              <p:cNvSpPr txBox="1"/>
              <p:nvPr/>
            </p:nvSpPr>
            <p:spPr>
              <a:xfrm>
                <a:off x="6177703" y="2246413"/>
                <a:ext cx="2966297" cy="2200602"/>
              </a:xfrm>
              <a:prstGeom prst="rect">
                <a:avLst/>
              </a:prstGeom>
              <a:noFill/>
            </p:spPr>
            <p:txBody>
              <a:bodyPr wrap="square" rtlCol="0">
                <a:spAutoFit/>
              </a:bodyPr>
              <a:lstStyle/>
              <a:p>
                <a:pPr marL="246888" indent="-246888" defTabSz="329184">
                  <a:spcAft>
                    <a:spcPts val="600"/>
                  </a:spcAft>
                  <a:buFont typeface="Arial" panose="020B0604020202020204" pitchFamily="34" charset="0"/>
                  <a:buChar char="•"/>
                </a:pPr>
                <a14:m>
                  <m:oMath xmlns:m="http://schemas.openxmlformats.org/officeDocument/2006/math">
                    <m:r>
                      <a:rPr lang="en-US" i="1" kern="1200">
                        <a:solidFill>
                          <a:schemeClr val="tx1"/>
                        </a:solidFill>
                        <a:latin typeface="Cambria Math" panose="02040503050406030204" pitchFamily="18" charset="0"/>
                      </a:rPr>
                      <m:t>𝑓</m:t>
                    </m:r>
                    <m:r>
                      <a:rPr lang="en-US" i="1" kern="1200">
                        <a:solidFill>
                          <a:schemeClr val="tx1"/>
                        </a:solidFill>
                        <a:latin typeface="Cambria Math" panose="02040503050406030204" pitchFamily="18" charset="0"/>
                      </a:rPr>
                      <m:t> = </m:t>
                    </m:r>
                    <m:d>
                      <m:dPr>
                        <m:begChr m:val="|"/>
                        <m:endChr m:val="|"/>
                        <m:ctrlPr>
                          <a:rPr lang="en-US" i="1" kern="1200">
                            <a:solidFill>
                              <a:schemeClr val="tx1"/>
                            </a:solidFill>
                            <a:latin typeface="Cambria Math" panose="02040503050406030204" pitchFamily="18" charset="0"/>
                          </a:rPr>
                        </m:ctrlPr>
                      </m:dPr>
                      <m:e>
                        <m:sSup>
                          <m:sSupPr>
                            <m:ctrlPr>
                              <a:rPr lang="en-US" i="1" kern="1200">
                                <a:solidFill>
                                  <a:schemeClr val="tx1"/>
                                </a:solidFill>
                                <a:latin typeface="Cambria Math" panose="02040503050406030204" pitchFamily="18" charset="0"/>
                              </a:rPr>
                            </m:ctrlPr>
                          </m:sSupPr>
                          <m:e>
                            <m:r>
                              <a:rPr lang="en-US" i="1" kern="1200">
                                <a:solidFill>
                                  <a:schemeClr val="tx1"/>
                                </a:solidFill>
                                <a:latin typeface="Cambria Math" panose="02040503050406030204" pitchFamily="18" charset="0"/>
                              </a:rPr>
                              <m:t>𝑥</m:t>
                            </m:r>
                          </m:e>
                          <m:sup>
                            <m:r>
                              <a:rPr lang="en-US" i="1" kern="1200">
                                <a:solidFill>
                                  <a:schemeClr val="tx1"/>
                                </a:solidFill>
                                <a:latin typeface="Cambria Math" panose="02040503050406030204" pitchFamily="18" charset="0"/>
                              </a:rPr>
                              <m:t>2</m:t>
                            </m:r>
                          </m:sup>
                        </m:sSup>
                        <m:r>
                          <a:rPr lang="en-US" i="1" kern="1200">
                            <a:solidFill>
                              <a:schemeClr val="tx1"/>
                            </a:solidFill>
                            <a:latin typeface="Cambria Math" panose="02040503050406030204" pitchFamily="18" charset="0"/>
                          </a:rPr>
                          <m:t> −14</m:t>
                        </m:r>
                        <m:r>
                          <a:rPr lang="en-US" i="1" kern="1200">
                            <a:solidFill>
                              <a:schemeClr val="tx1"/>
                            </a:solidFill>
                            <a:latin typeface="Cambria Math" panose="02040503050406030204" pitchFamily="18" charset="0"/>
                          </a:rPr>
                          <m:t>𝑥</m:t>
                        </m:r>
                        <m:r>
                          <a:rPr lang="en-US" i="1" kern="1200">
                            <a:solidFill>
                              <a:schemeClr val="tx1"/>
                            </a:solidFill>
                            <a:latin typeface="Cambria Math" panose="02040503050406030204" pitchFamily="18" charset="0"/>
                          </a:rPr>
                          <m:t>+49</m:t>
                        </m:r>
                      </m:e>
                    </m:d>
                  </m:oMath>
                </a14:m>
                <a:endParaRPr lang="en-US" kern="1200">
                  <a:solidFill>
                    <a:schemeClr val="tx1"/>
                  </a:solidFill>
                </a:endParaRPr>
              </a:p>
              <a:p>
                <a:pPr marL="246888" indent="-246888" defTabSz="329184">
                  <a:lnSpc>
                    <a:spcPct val="150000"/>
                  </a:lnSpc>
                  <a:spcAft>
                    <a:spcPts val="600"/>
                  </a:spcAft>
                  <a:buFont typeface="Arial" panose="020B0604020202020204" pitchFamily="34" charset="0"/>
                  <a:buChar char="•"/>
                </a:pPr>
                <a:r>
                  <a:rPr lang="en-US" kern="1200">
                    <a:solidFill>
                      <a:schemeClr val="tx1"/>
                    </a:solidFill>
                    <a:latin typeface="Cambria Math" panose="02040503050406030204" pitchFamily="18" charset="0"/>
                    <a:ea typeface="Cambria Math" panose="02040503050406030204" pitchFamily="18" charset="0"/>
                    <a:cs typeface="Arial" panose="020B0604020202020204" pitchFamily="34" charset="0"/>
                  </a:rPr>
                  <a:t>0111 → x </a:t>
                </a:r>
                <a14:m>
                  <m:oMath xmlns:m="http://schemas.openxmlformats.org/officeDocument/2006/math">
                    <m:r>
                      <a:rPr lang="en-US" i="1" kern="1200">
                        <a:solidFill>
                          <a:schemeClr val="tx1"/>
                        </a:solidFill>
                        <a:latin typeface="Cambria Math" panose="02040503050406030204" pitchFamily="18" charset="0"/>
                        <a:ea typeface="Cambria Math" panose="02040503050406030204" pitchFamily="18" charset="0"/>
                      </a:rPr>
                      <m:t>=</m:t>
                    </m:r>
                  </m:oMath>
                </a14:m>
                <a:r>
                  <a:rPr lang="en-US" kern="1200">
                    <a:solidFill>
                      <a:schemeClr val="tx1"/>
                    </a:solidFill>
                    <a:latin typeface="Cambria Math" panose="02040503050406030204" pitchFamily="18" charset="0"/>
                    <a:ea typeface="Cambria Math" panose="02040503050406030204" pitchFamily="18" charset="0"/>
                    <a:cs typeface="Arial" panose="020B0604020202020204" pitchFamily="34" charset="0"/>
                  </a:rPr>
                  <a:t> 8</a:t>
                </a:r>
              </a:p>
              <a:p>
                <a:pPr marL="246888" indent="-246888" defTabSz="329184">
                  <a:lnSpc>
                    <a:spcPct val="150000"/>
                  </a:lnSpc>
                  <a:spcAft>
                    <a:spcPts val="600"/>
                  </a:spcAft>
                  <a:buFont typeface="Arial" panose="020B0604020202020204" pitchFamily="34" charset="0"/>
                  <a:buChar char="•"/>
                </a:pPr>
                <a14:m>
                  <m:oMath xmlns:m="http://schemas.openxmlformats.org/officeDocument/2006/math">
                    <m:d>
                      <m:dPr>
                        <m:begChr m:val="|"/>
                        <m:endChr m:val="|"/>
                        <m:ctrlPr>
                          <a:rPr lang="en-US" i="1" kern="1200">
                            <a:solidFill>
                              <a:schemeClr val="tx1"/>
                            </a:solidFill>
                            <a:latin typeface="Cambria Math" panose="02040503050406030204" pitchFamily="18" charset="0"/>
                          </a:rPr>
                        </m:ctrlPr>
                      </m:dPr>
                      <m:e>
                        <m:sSup>
                          <m:sSupPr>
                            <m:ctrlPr>
                              <a:rPr lang="en-US" i="1" kern="1200">
                                <a:solidFill>
                                  <a:schemeClr val="tx1"/>
                                </a:solidFill>
                                <a:latin typeface="Cambria Math" panose="02040503050406030204" pitchFamily="18" charset="0"/>
                              </a:rPr>
                            </m:ctrlPr>
                          </m:sSupPr>
                          <m:e>
                            <m:r>
                              <a:rPr lang="en-US" i="1" kern="1200">
                                <a:solidFill>
                                  <a:schemeClr val="tx1"/>
                                </a:solidFill>
                                <a:latin typeface="Cambria Math" panose="02040503050406030204" pitchFamily="18" charset="0"/>
                              </a:rPr>
                              <m:t>8</m:t>
                            </m:r>
                          </m:e>
                          <m:sup>
                            <m:r>
                              <a:rPr lang="en-US" i="1" kern="1200">
                                <a:solidFill>
                                  <a:schemeClr val="tx1"/>
                                </a:solidFill>
                                <a:latin typeface="Cambria Math" panose="02040503050406030204" pitchFamily="18" charset="0"/>
                              </a:rPr>
                              <m:t>2</m:t>
                            </m:r>
                          </m:sup>
                        </m:sSup>
                        <m:r>
                          <a:rPr lang="en-US" i="1" kern="1200">
                            <a:solidFill>
                              <a:schemeClr val="tx1"/>
                            </a:solidFill>
                            <a:latin typeface="Cambria Math" panose="02040503050406030204" pitchFamily="18" charset="0"/>
                          </a:rPr>
                          <m:t> −14×8+49</m:t>
                        </m:r>
                      </m:e>
                    </m:d>
                    <m:r>
                      <a:rPr lang="en-US" i="1" kern="1200">
                        <a:solidFill>
                          <a:schemeClr val="tx1"/>
                        </a:solidFill>
                        <a:latin typeface="Cambria Math" panose="02040503050406030204" pitchFamily="18" charset="0"/>
                      </a:rPr>
                      <m:t>=0</m:t>
                    </m:r>
                  </m:oMath>
                </a14:m>
                <a:endParaRPr lang="en-US" i="1" kern="1200">
                  <a:solidFill>
                    <a:schemeClr val="tx1"/>
                  </a:solidFill>
                  <a:latin typeface="Cambria Math" panose="02040503050406030204" pitchFamily="18" charset="0"/>
                </a:endParaRPr>
              </a:p>
              <a:p>
                <a:pPr marL="246888" indent="-246888" defTabSz="329184">
                  <a:lnSpc>
                    <a:spcPct val="150000"/>
                  </a:lnSpc>
                  <a:spcAft>
                    <a:spcPts val="600"/>
                  </a:spcAft>
                  <a:buFont typeface="Arial" panose="020B0604020202020204" pitchFamily="34" charset="0"/>
                  <a:buChar char="•"/>
                </a:pPr>
                <a14:m>
                  <m:oMath xmlns:m="http://schemas.openxmlformats.org/officeDocument/2006/math">
                    <m:r>
                      <a:rPr lang="en-US" i="1" kern="1200">
                        <a:solidFill>
                          <a:schemeClr val="tx1"/>
                        </a:solidFill>
                        <a:latin typeface="Cambria Math" panose="02040503050406030204" pitchFamily="18" charset="0"/>
                      </a:rPr>
                      <m:t> </m:t>
                    </m:r>
                    <m:r>
                      <a:rPr lang="en-US" i="1" kern="1200">
                        <a:solidFill>
                          <a:schemeClr val="tx1"/>
                        </a:solidFill>
                        <a:latin typeface="Cambria Math" panose="02040503050406030204" pitchFamily="18" charset="0"/>
                      </a:rPr>
                      <m:t>𝑓</m:t>
                    </m:r>
                    <m:d>
                      <m:dPr>
                        <m:ctrlPr>
                          <a:rPr lang="en-US" i="1" kern="1200">
                            <a:solidFill>
                              <a:schemeClr val="tx1"/>
                            </a:solidFill>
                            <a:latin typeface="Cambria Math" panose="02040503050406030204" pitchFamily="18" charset="0"/>
                          </a:rPr>
                        </m:ctrlPr>
                      </m:dPr>
                      <m:e>
                        <m:r>
                          <a:rPr lang="en-US" i="1" kern="1200">
                            <a:solidFill>
                              <a:schemeClr val="tx1"/>
                            </a:solidFill>
                            <a:latin typeface="Cambria Math" panose="02040503050406030204" pitchFamily="18" charset="0"/>
                          </a:rPr>
                          <m:t>0101</m:t>
                        </m:r>
                      </m:e>
                    </m:d>
                    <m:r>
                      <a:rPr lang="en-US" i="1" kern="1200">
                        <a:solidFill>
                          <a:schemeClr val="tx1"/>
                        </a:solidFill>
                        <a:latin typeface="Cambria Math" panose="02040503050406030204" pitchFamily="18" charset="0"/>
                      </a:rPr>
                      <m:t>=0 &lt;</m:t>
                    </m:r>
                    <m:r>
                      <a:rPr lang="en-US" i="1" kern="1200">
                        <a:solidFill>
                          <a:schemeClr val="tx1"/>
                        </a:solidFill>
                        <a:latin typeface="Cambria Math" panose="02040503050406030204" pitchFamily="18" charset="0"/>
                        <a:ea typeface="Cambria Math" panose="02040503050406030204" pitchFamily="18" charset="0"/>
                      </a:rPr>
                      <m:t>1</m:t>
                    </m:r>
                  </m:oMath>
                </a14:m>
                <a:endParaRPr lang="en-US" kern="1200">
                  <a:solidFill>
                    <a:schemeClr val="tx1"/>
                  </a:solidFill>
                  <a:latin typeface="Arial" panose="020B0604020202020204" pitchFamily="34" charset="0"/>
                  <a:cs typeface="Arial" panose="020B0604020202020204" pitchFamily="34" charset="0"/>
                </a:endParaRPr>
              </a:p>
              <a:p>
                <a:pPr>
                  <a:spcAft>
                    <a:spcPts val="600"/>
                  </a:spcAft>
                </a:pPr>
                <a:endParaRPr lang="en-US">
                  <a:solidFill>
                    <a:srgbClr val="00B050"/>
                  </a:solidFill>
                </a:endParaRPr>
              </a:p>
            </p:txBody>
          </p:sp>
        </mc:Choice>
        <mc:Fallback xmlns="">
          <p:sp>
            <p:nvSpPr>
              <p:cNvPr id="5" name="TextBox 4">
                <a:extLst>
                  <a:ext uri="{FF2B5EF4-FFF2-40B4-BE49-F238E27FC236}">
                    <a16:creationId xmlns:a16="http://schemas.microsoft.com/office/drawing/2014/main" id="{346185DF-1F99-A0F7-D32D-295975FFB37C}"/>
                  </a:ext>
                </a:extLst>
              </p:cNvPr>
              <p:cNvSpPr txBox="1">
                <a:spLocks noRot="1" noChangeAspect="1" noMove="1" noResize="1" noEditPoints="1" noAdjustHandles="1" noChangeArrowheads="1" noChangeShapeType="1" noTextEdit="1"/>
              </p:cNvSpPr>
              <p:nvPr/>
            </p:nvSpPr>
            <p:spPr>
              <a:xfrm>
                <a:off x="6177703" y="2246413"/>
                <a:ext cx="2966297" cy="2200602"/>
              </a:xfrm>
              <a:prstGeom prst="rect">
                <a:avLst/>
              </a:prstGeom>
              <a:blipFill>
                <a:blip r:embed="rId2"/>
                <a:stretch>
                  <a:fillRect l="-1232" t="-833"/>
                </a:stretch>
              </a:blipFill>
            </p:spPr>
            <p:txBody>
              <a:bodyPr/>
              <a:lstStyle/>
              <a:p>
                <a:r>
                  <a:rPr lang="en-US">
                    <a:noFill/>
                  </a:rPr>
                  <a:t> </a:t>
                </a:r>
              </a:p>
            </p:txBody>
          </p:sp>
        </mc:Fallback>
      </mc:AlternateContent>
    </p:spTree>
    <p:extLst>
      <p:ext uri="{BB962C8B-B14F-4D97-AF65-F5344CB8AC3E}">
        <p14:creationId xmlns:p14="http://schemas.microsoft.com/office/powerpoint/2010/main" val="3678179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Error">
            <a:extLst>
              <a:ext uri="{FF2B5EF4-FFF2-40B4-BE49-F238E27FC236}">
                <a16:creationId xmlns:a16="http://schemas.microsoft.com/office/drawing/2014/main" id="{3E33FF2F-5153-86D5-D0BE-871F39C56D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741" y="1308386"/>
            <a:ext cx="2526726" cy="2526726"/>
          </a:xfrm>
          <a:prstGeom prst="rect">
            <a:avLst/>
          </a:prstGeom>
        </p:spPr>
      </p:pic>
      <p:sp>
        <p:nvSpPr>
          <p:cNvPr id="20" name="Freeform: Shape 19">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2494" y="0"/>
            <a:ext cx="5671506" cy="51435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3CFA275E-E9FE-3168-AE89-E4F2AB91AACD}"/>
              </a:ext>
            </a:extLst>
          </p:cNvPr>
          <p:cNvSpPr>
            <a:spLocks noGrp="1"/>
          </p:cNvSpPr>
          <p:nvPr>
            <p:ph type="title"/>
          </p:nvPr>
        </p:nvSpPr>
        <p:spPr>
          <a:xfrm>
            <a:off x="4319515" y="342900"/>
            <a:ext cx="4002953" cy="1376934"/>
          </a:xfrm>
        </p:spPr>
        <p:txBody>
          <a:bodyPr anchor="b">
            <a:normAutofit/>
          </a:bodyPr>
          <a:lstStyle/>
          <a:p>
            <a:r>
              <a:rPr lang="en-US" sz="4100">
                <a:solidFill>
                  <a:srgbClr val="FFFFFF"/>
                </a:solidFill>
                <a:latin typeface="Arial" panose="020B0604020202020204" pitchFamily="34" charset="0"/>
                <a:cs typeface="Arial" panose="020B0604020202020204" pitchFamily="34" charset="0"/>
              </a:rPr>
              <a:t>Các bài toán ứng dụng khác</a:t>
            </a:r>
          </a:p>
        </p:txBody>
      </p:sp>
      <p:sp>
        <p:nvSpPr>
          <p:cNvPr id="22"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9514" y="1920621"/>
            <a:ext cx="3771900" cy="13716"/>
          </a:xfrm>
          <a:custGeom>
            <a:avLst/>
            <a:gdLst>
              <a:gd name="connsiteX0" fmla="*/ 0 w 3771900"/>
              <a:gd name="connsiteY0" fmla="*/ 0 h 13716"/>
              <a:gd name="connsiteX1" fmla="*/ 704088 w 3771900"/>
              <a:gd name="connsiteY1" fmla="*/ 0 h 13716"/>
              <a:gd name="connsiteX2" fmla="*/ 1370457 w 3771900"/>
              <a:gd name="connsiteY2" fmla="*/ 0 h 13716"/>
              <a:gd name="connsiteX3" fmla="*/ 2036826 w 3771900"/>
              <a:gd name="connsiteY3" fmla="*/ 0 h 13716"/>
              <a:gd name="connsiteX4" fmla="*/ 2552319 w 3771900"/>
              <a:gd name="connsiteY4" fmla="*/ 0 h 13716"/>
              <a:gd name="connsiteX5" fmla="*/ 3105531 w 3771900"/>
              <a:gd name="connsiteY5" fmla="*/ 0 h 13716"/>
              <a:gd name="connsiteX6" fmla="*/ 3771900 w 3771900"/>
              <a:gd name="connsiteY6" fmla="*/ 0 h 13716"/>
              <a:gd name="connsiteX7" fmla="*/ 3771900 w 3771900"/>
              <a:gd name="connsiteY7" fmla="*/ 13716 h 13716"/>
              <a:gd name="connsiteX8" fmla="*/ 3143250 w 3771900"/>
              <a:gd name="connsiteY8" fmla="*/ 13716 h 13716"/>
              <a:gd name="connsiteX9" fmla="*/ 2627757 w 3771900"/>
              <a:gd name="connsiteY9" fmla="*/ 13716 h 13716"/>
              <a:gd name="connsiteX10" fmla="*/ 2112264 w 3771900"/>
              <a:gd name="connsiteY10" fmla="*/ 13716 h 13716"/>
              <a:gd name="connsiteX11" fmla="*/ 1445895 w 3771900"/>
              <a:gd name="connsiteY11" fmla="*/ 13716 h 13716"/>
              <a:gd name="connsiteX12" fmla="*/ 892683 w 3771900"/>
              <a:gd name="connsiteY12" fmla="*/ 13716 h 13716"/>
              <a:gd name="connsiteX13" fmla="*/ 0 w 3771900"/>
              <a:gd name="connsiteY13" fmla="*/ 13716 h 13716"/>
              <a:gd name="connsiteX14" fmla="*/ 0 w 3771900"/>
              <a:gd name="connsiteY14"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71900" h="13716" fill="none" extrusionOk="0">
                <a:moveTo>
                  <a:pt x="0" y="0"/>
                </a:moveTo>
                <a:cubicBezTo>
                  <a:pt x="285982" y="-16509"/>
                  <a:pt x="373591" y="28957"/>
                  <a:pt x="704088" y="0"/>
                </a:cubicBezTo>
                <a:cubicBezTo>
                  <a:pt x="1034585" y="-28957"/>
                  <a:pt x="1127575" y="15529"/>
                  <a:pt x="1370457" y="0"/>
                </a:cubicBezTo>
                <a:cubicBezTo>
                  <a:pt x="1613339" y="-15529"/>
                  <a:pt x="1901330" y="-18417"/>
                  <a:pt x="2036826" y="0"/>
                </a:cubicBezTo>
                <a:cubicBezTo>
                  <a:pt x="2172322" y="18417"/>
                  <a:pt x="2391554" y="24426"/>
                  <a:pt x="2552319" y="0"/>
                </a:cubicBezTo>
                <a:cubicBezTo>
                  <a:pt x="2713084" y="-24426"/>
                  <a:pt x="2832344" y="19126"/>
                  <a:pt x="3105531" y="0"/>
                </a:cubicBezTo>
                <a:cubicBezTo>
                  <a:pt x="3378718" y="-19126"/>
                  <a:pt x="3624591" y="4962"/>
                  <a:pt x="3771900" y="0"/>
                </a:cubicBezTo>
                <a:cubicBezTo>
                  <a:pt x="3771628" y="4708"/>
                  <a:pt x="3772237" y="7132"/>
                  <a:pt x="3771900" y="13716"/>
                </a:cubicBezTo>
                <a:cubicBezTo>
                  <a:pt x="3458898" y="13170"/>
                  <a:pt x="3421743" y="-11399"/>
                  <a:pt x="3143250" y="13716"/>
                </a:cubicBezTo>
                <a:cubicBezTo>
                  <a:pt x="2864757" y="38831"/>
                  <a:pt x="2852800" y="23192"/>
                  <a:pt x="2627757" y="13716"/>
                </a:cubicBezTo>
                <a:cubicBezTo>
                  <a:pt x="2402714" y="4240"/>
                  <a:pt x="2240384" y="-8381"/>
                  <a:pt x="2112264" y="13716"/>
                </a:cubicBezTo>
                <a:cubicBezTo>
                  <a:pt x="1984144" y="35813"/>
                  <a:pt x="1648028" y="20687"/>
                  <a:pt x="1445895" y="13716"/>
                </a:cubicBezTo>
                <a:cubicBezTo>
                  <a:pt x="1243762" y="6745"/>
                  <a:pt x="1123026" y="17894"/>
                  <a:pt x="892683" y="13716"/>
                </a:cubicBezTo>
                <a:cubicBezTo>
                  <a:pt x="662340" y="9538"/>
                  <a:pt x="180978" y="-30770"/>
                  <a:pt x="0" y="13716"/>
                </a:cubicBezTo>
                <a:cubicBezTo>
                  <a:pt x="-460" y="10837"/>
                  <a:pt x="38" y="6680"/>
                  <a:pt x="0" y="0"/>
                </a:cubicBezTo>
                <a:close/>
              </a:path>
              <a:path w="3771900" h="13716" stroke="0" extrusionOk="0">
                <a:moveTo>
                  <a:pt x="0" y="0"/>
                </a:moveTo>
                <a:cubicBezTo>
                  <a:pt x="168080" y="-24280"/>
                  <a:pt x="426899" y="-27643"/>
                  <a:pt x="590931" y="0"/>
                </a:cubicBezTo>
                <a:cubicBezTo>
                  <a:pt x="754963" y="27643"/>
                  <a:pt x="943937" y="-964"/>
                  <a:pt x="1106424" y="0"/>
                </a:cubicBezTo>
                <a:cubicBezTo>
                  <a:pt x="1268911" y="964"/>
                  <a:pt x="1620128" y="24107"/>
                  <a:pt x="1810512" y="0"/>
                </a:cubicBezTo>
                <a:cubicBezTo>
                  <a:pt x="2000896" y="-24107"/>
                  <a:pt x="2173109" y="23508"/>
                  <a:pt x="2401443" y="0"/>
                </a:cubicBezTo>
                <a:cubicBezTo>
                  <a:pt x="2629777" y="-23508"/>
                  <a:pt x="2762620" y="-19902"/>
                  <a:pt x="2992374" y="0"/>
                </a:cubicBezTo>
                <a:cubicBezTo>
                  <a:pt x="3222128" y="19902"/>
                  <a:pt x="3483193" y="6322"/>
                  <a:pt x="3771900" y="0"/>
                </a:cubicBezTo>
                <a:cubicBezTo>
                  <a:pt x="3771230" y="3019"/>
                  <a:pt x="3771384" y="10425"/>
                  <a:pt x="3771900" y="13716"/>
                </a:cubicBezTo>
                <a:cubicBezTo>
                  <a:pt x="3466427" y="12594"/>
                  <a:pt x="3360902" y="-7016"/>
                  <a:pt x="3143250" y="13716"/>
                </a:cubicBezTo>
                <a:cubicBezTo>
                  <a:pt x="2925598" y="34448"/>
                  <a:pt x="2852709" y="30202"/>
                  <a:pt x="2627757" y="13716"/>
                </a:cubicBezTo>
                <a:cubicBezTo>
                  <a:pt x="2402805" y="-2770"/>
                  <a:pt x="2156087" y="-17140"/>
                  <a:pt x="1999107" y="13716"/>
                </a:cubicBezTo>
                <a:cubicBezTo>
                  <a:pt x="1842127" y="44572"/>
                  <a:pt x="1528676" y="-901"/>
                  <a:pt x="1370457" y="13716"/>
                </a:cubicBezTo>
                <a:cubicBezTo>
                  <a:pt x="1212238" y="28333"/>
                  <a:pt x="1007440" y="19903"/>
                  <a:pt x="779526" y="13716"/>
                </a:cubicBezTo>
                <a:cubicBezTo>
                  <a:pt x="551612" y="7529"/>
                  <a:pt x="175765" y="4066"/>
                  <a:pt x="0" y="13716"/>
                </a:cubicBezTo>
                <a:cubicBezTo>
                  <a:pt x="-114" y="7033"/>
                  <a:pt x="103" y="3429"/>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DB076D-0261-35F5-1285-188F0B628276}"/>
              </a:ext>
            </a:extLst>
          </p:cNvPr>
          <p:cNvSpPr>
            <a:spLocks noGrp="1"/>
          </p:cNvSpPr>
          <p:nvPr>
            <p:ph idx="1"/>
          </p:nvPr>
        </p:nvSpPr>
        <p:spPr>
          <a:xfrm>
            <a:off x="4319515" y="2098548"/>
            <a:ext cx="4095821" cy="2563208"/>
          </a:xfrm>
        </p:spPr>
        <p:txBody>
          <a:bodyPr anchor="t">
            <a:normAutofit/>
          </a:bodyPr>
          <a:lstStyle/>
          <a:p>
            <a:pPr>
              <a:lnSpc>
                <a:spcPct val="150000"/>
              </a:lnSpc>
            </a:pPr>
            <a:r>
              <a:rPr lang="en-US" sz="1800">
                <a:solidFill>
                  <a:srgbClr val="FFFFFF"/>
                </a:solidFill>
                <a:latin typeface="Arial" panose="020B0604020202020204" pitchFamily="34" charset="0"/>
                <a:cs typeface="Arial" panose="020B0604020202020204" pitchFamily="34" charset="0"/>
              </a:rPr>
              <a:t>Bài toán cái túi</a:t>
            </a:r>
          </a:p>
          <a:p>
            <a:pPr>
              <a:lnSpc>
                <a:spcPct val="150000"/>
              </a:lnSpc>
            </a:pPr>
            <a:r>
              <a:rPr lang="en-US" sz="1800">
                <a:solidFill>
                  <a:srgbClr val="FFFFFF"/>
                </a:solidFill>
                <a:latin typeface="Arial" panose="020B0604020202020204" pitchFamily="34" charset="0"/>
                <a:cs typeface="Arial" panose="020B0604020202020204" pitchFamily="34" charset="0"/>
              </a:rPr>
              <a:t>Người du lịch</a:t>
            </a:r>
          </a:p>
          <a:p>
            <a:pPr>
              <a:lnSpc>
                <a:spcPct val="150000"/>
              </a:lnSpc>
            </a:pPr>
            <a:r>
              <a:rPr lang="en-US" sz="1800">
                <a:solidFill>
                  <a:srgbClr val="FFFFFF"/>
                </a:solidFill>
                <a:latin typeface="Arial" panose="020B0604020202020204" pitchFamily="34" charset="0"/>
                <a:cs typeface="Arial" panose="020B0604020202020204" pitchFamily="34" charset="0"/>
              </a:rPr>
              <a:t>Chu trình Hamilton</a:t>
            </a:r>
          </a:p>
          <a:p>
            <a:pPr>
              <a:lnSpc>
                <a:spcPct val="150000"/>
              </a:lnSpc>
            </a:pPr>
            <a:r>
              <a:rPr lang="en-US" sz="1800">
                <a:solidFill>
                  <a:srgbClr val="FFFFFF"/>
                </a:solidFill>
                <a:latin typeface="Arial" panose="020B0604020202020204" pitchFamily="34" charset="0"/>
                <a:cs typeface="Arial" panose="020B0604020202020204" pitchFamily="34" charset="0"/>
              </a:rPr>
              <a:t>Generalized assignment problem</a:t>
            </a:r>
          </a:p>
          <a:p>
            <a:pPr>
              <a:lnSpc>
                <a:spcPct val="150000"/>
              </a:lnSpc>
            </a:pPr>
            <a:r>
              <a:rPr lang="en-US" sz="1800">
                <a:solidFill>
                  <a:srgbClr val="FFFFFF"/>
                </a:solidFill>
                <a:latin typeface="Arial" panose="020B0604020202020204" pitchFamily="34" charset="0"/>
                <a:cs typeface="Arial" panose="020B0604020202020204" pitchFamily="34" charset="0"/>
              </a:rPr>
              <a:t>…</a:t>
            </a:r>
          </a:p>
        </p:txBody>
      </p:sp>
      <p:sp>
        <p:nvSpPr>
          <p:cNvPr id="4" name="Slide Number Placeholder 3">
            <a:extLst>
              <a:ext uri="{FF2B5EF4-FFF2-40B4-BE49-F238E27FC236}">
                <a16:creationId xmlns:a16="http://schemas.microsoft.com/office/drawing/2014/main" id="{A2BDD760-2681-F00D-0D02-F92FE7ADC2DA}"/>
              </a:ext>
            </a:extLst>
          </p:cNvPr>
          <p:cNvSpPr>
            <a:spLocks noGrp="1"/>
          </p:cNvSpPr>
          <p:nvPr>
            <p:ph type="sldNum" sz="quarter" idx="12"/>
          </p:nvPr>
        </p:nvSpPr>
        <p:spPr>
          <a:xfrm>
            <a:off x="7543800" y="4767262"/>
            <a:ext cx="971550" cy="273844"/>
          </a:xfrm>
        </p:spPr>
        <p:txBody>
          <a:bodyPr>
            <a:normAutofit/>
          </a:bodyPr>
          <a:lstStyle/>
          <a:p>
            <a:pPr>
              <a:spcAft>
                <a:spcPts val="600"/>
              </a:spcAft>
            </a:pPr>
            <a:fld id="{83B0A39C-9AA3-4A83-82D7-24ADE085033F}" type="slidenum">
              <a:rPr lang="ko-KR" altLang="en-US">
                <a:solidFill>
                  <a:srgbClr val="FFFFFF"/>
                </a:solidFill>
              </a:rPr>
              <a:pPr>
                <a:spcAft>
                  <a:spcPts val="600"/>
                </a:spcAft>
              </a:pPr>
              <a:t>29</a:t>
            </a:fld>
            <a:endParaRPr lang="ko-KR" altLang="en-US">
              <a:solidFill>
                <a:srgbClr val="FFFFFF"/>
              </a:solidFill>
            </a:endParaRPr>
          </a:p>
        </p:txBody>
      </p:sp>
    </p:spTree>
    <p:extLst>
      <p:ext uri="{BB962C8B-B14F-4D97-AF65-F5344CB8AC3E}">
        <p14:creationId xmlns:p14="http://schemas.microsoft.com/office/powerpoint/2010/main" val="3013672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341B-0558-4C4F-FD72-440FEDB33385}"/>
              </a:ext>
            </a:extLst>
          </p:cNvPr>
          <p:cNvSpPr>
            <a:spLocks noGrp="1"/>
          </p:cNvSpPr>
          <p:nvPr>
            <p:ph type="title"/>
          </p:nvPr>
        </p:nvSpPr>
        <p:spPr>
          <a:xfrm>
            <a:off x="628650" y="273843"/>
            <a:ext cx="7886700" cy="994173"/>
          </a:xfrm>
        </p:spPr>
        <p:txBody>
          <a:bodyPr>
            <a:normAutofit/>
          </a:bodyPr>
          <a:lstStyle/>
          <a:p>
            <a:r>
              <a:rPr lang="en-US" sz="4100"/>
              <a:t>Thuật giải di truyền là</a:t>
            </a:r>
          </a:p>
        </p:txBody>
      </p:sp>
      <p:sp>
        <p:nvSpPr>
          <p:cNvPr id="3" name="Content Placeholder 2">
            <a:extLst>
              <a:ext uri="{FF2B5EF4-FFF2-40B4-BE49-F238E27FC236}">
                <a16:creationId xmlns:a16="http://schemas.microsoft.com/office/drawing/2014/main" id="{6906CC42-A387-C049-7D82-03DDE4F1DD78}"/>
              </a:ext>
            </a:extLst>
          </p:cNvPr>
          <p:cNvSpPr>
            <a:spLocks/>
          </p:cNvSpPr>
          <p:nvPr/>
        </p:nvSpPr>
        <p:spPr>
          <a:xfrm>
            <a:off x="827584" y="1671065"/>
            <a:ext cx="7488832" cy="2604903"/>
          </a:xfrm>
          <a:prstGeom prst="rect">
            <a:avLst/>
          </a:prstGeom>
        </p:spPr>
        <p:txBody>
          <a:bodyPr/>
          <a:lstStyle/>
          <a:p>
            <a:pPr defTabSz="694944">
              <a:lnSpc>
                <a:spcPct val="150000"/>
              </a:lnSpc>
              <a:spcAft>
                <a:spcPts val="600"/>
              </a:spcAft>
            </a:pPr>
            <a:r>
              <a:rPr lang="en-US" sz="2000" kern="1200">
                <a:solidFill>
                  <a:schemeClr val="tx1"/>
                </a:solidFill>
                <a:latin typeface="Arial" panose="020B0604020202020204" pitchFamily="34" charset="0"/>
                <a:cs typeface="Arial" panose="020B0604020202020204" pitchFamily="34" charset="0"/>
              </a:rPr>
              <a:t>Các bước học tập mô phỏng theo cơ chế di truyền của sinh vật</a:t>
            </a:r>
          </a:p>
          <a:p>
            <a:pPr marL="285750" indent="-285750" defTabSz="694944">
              <a:lnSpc>
                <a:spcPct val="150000"/>
              </a:lnSpc>
              <a:spcAft>
                <a:spcPts val="600"/>
              </a:spcAft>
              <a:buFont typeface="Arial" panose="020B0604020202020204" pitchFamily="34" charset="0"/>
              <a:buChar char="•"/>
            </a:pPr>
            <a:r>
              <a:rPr lang="en-US" kern="1200">
                <a:solidFill>
                  <a:schemeClr val="tx1"/>
                </a:solidFill>
                <a:latin typeface="Arial" panose="020B0604020202020204" pitchFamily="34" charset="0"/>
                <a:cs typeface="Arial" panose="020B0604020202020204" pitchFamily="34" charset="0"/>
              </a:rPr>
              <a:t>Luật di truyền của Menden</a:t>
            </a:r>
          </a:p>
          <a:p>
            <a:pPr marL="285750" indent="-285750" defTabSz="694944">
              <a:lnSpc>
                <a:spcPct val="150000"/>
              </a:lnSpc>
              <a:spcAft>
                <a:spcPts val="600"/>
              </a:spcAft>
              <a:buFont typeface="Arial" panose="020B0604020202020204" pitchFamily="34" charset="0"/>
              <a:buChar char="•"/>
            </a:pPr>
            <a:r>
              <a:rPr lang="en-US" kern="1200">
                <a:solidFill>
                  <a:schemeClr val="tx1"/>
                </a:solidFill>
                <a:latin typeface="Arial" panose="020B0604020202020204" pitchFamily="34" charset="0"/>
                <a:cs typeface="Arial" panose="020B0604020202020204" pitchFamily="34" charset="0"/>
              </a:rPr>
              <a:t>Thuyết tiến hóa của Darwin</a:t>
            </a:r>
            <a:endParaRPr lang="en-US">
              <a:latin typeface="Arial" panose="020B0604020202020204" pitchFamily="34" charset="0"/>
              <a:cs typeface="Arial" panose="020B0604020202020204" pitchFamily="34" charset="0"/>
            </a:endParaRPr>
          </a:p>
        </p:txBody>
      </p:sp>
      <p:sp>
        <p:nvSpPr>
          <p:cNvPr id="6" name="TextBox 5">
            <a:hlinkClick r:id="rId2"/>
            <a:extLst>
              <a:ext uri="{FF2B5EF4-FFF2-40B4-BE49-F238E27FC236}">
                <a16:creationId xmlns:a16="http://schemas.microsoft.com/office/drawing/2014/main" id="{9320CCAD-715A-47C7-FCCE-33A282CA13C3}"/>
              </a:ext>
            </a:extLst>
          </p:cNvPr>
          <p:cNvSpPr txBox="1"/>
          <p:nvPr/>
        </p:nvSpPr>
        <p:spPr>
          <a:xfrm>
            <a:off x="1063467" y="4834137"/>
            <a:ext cx="7017066" cy="185885"/>
          </a:xfrm>
          <a:prstGeom prst="rect">
            <a:avLst/>
          </a:prstGeom>
          <a:noFill/>
        </p:spPr>
        <p:txBody>
          <a:bodyPr wrap="square" rtlCol="0">
            <a:spAutoFit/>
          </a:bodyPr>
          <a:lstStyle/>
          <a:p>
            <a:pPr algn="ctr" defTabSz="694944">
              <a:spcAft>
                <a:spcPts val="600"/>
              </a:spcAft>
            </a:pPr>
            <a:r>
              <a:rPr lang="en-US" altLang="ko-KR" sz="608" kern="1200">
                <a:solidFill>
                  <a:schemeClr val="tx1">
                    <a:lumMod val="65000"/>
                    <a:lumOff val="35000"/>
                  </a:schemeClr>
                </a:solidFill>
                <a:latin typeface="Malgun Gothic (Body)"/>
                <a:ea typeface="+mn-ea"/>
                <a:cs typeface="Arial" pitchFamily="34" charset="0"/>
              </a:rPr>
              <a:t>20DH111943 – Đỗ Anh Duy</a:t>
            </a:r>
            <a:endParaRPr lang="ko-KR" altLang="en-US" sz="800">
              <a:solidFill>
                <a:schemeClr val="tx1">
                  <a:lumMod val="65000"/>
                  <a:lumOff val="35000"/>
                </a:schemeClr>
              </a:solidFill>
              <a:latin typeface="Malgun Gothic (Body)"/>
              <a:cs typeface="Arial" pitchFamily="34" charset="0"/>
            </a:endParaRPr>
          </a:p>
        </p:txBody>
      </p:sp>
      <p:sp>
        <p:nvSpPr>
          <p:cNvPr id="5" name="Slide Number Placeholder 3">
            <a:extLst>
              <a:ext uri="{FF2B5EF4-FFF2-40B4-BE49-F238E27FC236}">
                <a16:creationId xmlns:a16="http://schemas.microsoft.com/office/drawing/2014/main" id="{085E9A4D-C4C2-EEE8-94FA-C2824AA820FE}"/>
              </a:ext>
            </a:extLst>
          </p:cNvPr>
          <p:cNvSpPr txBox="1">
            <a:spLocks/>
          </p:cNvSpPr>
          <p:nvPr/>
        </p:nvSpPr>
        <p:spPr>
          <a:xfrm>
            <a:off x="6907088" y="4767263"/>
            <a:ext cx="2057400" cy="273844"/>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0A39C-9AA3-4A83-82D7-24ADE085033F}" type="slidenum">
              <a:rPr lang="ko-KR" altLang="en-US" smtClean="0"/>
              <a:pPr/>
              <a:t>3</a:t>
            </a:fld>
            <a:endParaRPr lang="ko-KR" altLang="en-US"/>
          </a:p>
        </p:txBody>
      </p:sp>
    </p:spTree>
    <p:extLst>
      <p:ext uri="{BB962C8B-B14F-4D97-AF65-F5344CB8AC3E}">
        <p14:creationId xmlns:p14="http://schemas.microsoft.com/office/powerpoint/2010/main" val="3794996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mputer screen and a hand with a shopping cart&#10;&#10;Description automatically generated">
            <a:extLst>
              <a:ext uri="{FF2B5EF4-FFF2-40B4-BE49-F238E27FC236}">
                <a16:creationId xmlns:a16="http://schemas.microsoft.com/office/drawing/2014/main" id="{9B7E94F2-BA50-E721-610B-83156D61C6D2}"/>
              </a:ext>
            </a:extLst>
          </p:cNvPr>
          <p:cNvPicPr>
            <a:picLocks noChangeAspect="1"/>
          </p:cNvPicPr>
          <p:nvPr/>
        </p:nvPicPr>
        <p:blipFill rotWithShape="1">
          <a:blip r:embed="rId2">
            <a:extLst>
              <a:ext uri="{28A0092B-C50C-407E-A947-70E740481C1C}">
                <a14:useLocalDpi xmlns:a14="http://schemas.microsoft.com/office/drawing/2010/main" val="0"/>
              </a:ext>
            </a:extLst>
          </a:blip>
          <a:srcRect l="4666" r="1239" b="2"/>
          <a:stretch/>
        </p:blipFill>
        <p:spPr>
          <a:xfrm>
            <a:off x="0" y="10"/>
            <a:ext cx="9143980" cy="5143490"/>
          </a:xfrm>
          <a:prstGeom prst="rect">
            <a:avLst/>
          </a:prstGeom>
        </p:spPr>
      </p:pic>
      <p:sp>
        <p:nvSpPr>
          <p:cNvPr id="35"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91578" y="628650"/>
            <a:ext cx="5323621" cy="3411789"/>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 name="Title 1">
            <a:extLst>
              <a:ext uri="{FF2B5EF4-FFF2-40B4-BE49-F238E27FC236}">
                <a16:creationId xmlns:a16="http://schemas.microsoft.com/office/drawing/2014/main" id="{AF9037A8-3723-F58A-39C5-C5396A6FC8D7}"/>
              </a:ext>
            </a:extLst>
          </p:cNvPr>
          <p:cNvSpPr>
            <a:spLocks noGrp="1"/>
          </p:cNvSpPr>
          <p:nvPr>
            <p:ph type="title"/>
          </p:nvPr>
        </p:nvSpPr>
        <p:spPr>
          <a:xfrm>
            <a:off x="2699792" y="1707654"/>
            <a:ext cx="3374040" cy="1512168"/>
          </a:xfrm>
        </p:spPr>
        <p:txBody>
          <a:bodyPr vert="horz" lIns="91440" tIns="45720" rIns="91440" bIns="45720" rtlCol="0" anchor="b">
            <a:normAutofit fontScale="90000"/>
          </a:bodyPr>
          <a:lstStyle/>
          <a:p>
            <a:pPr algn="ctr" defTabSz="914400">
              <a:lnSpc>
                <a:spcPct val="150000"/>
              </a:lnSpc>
            </a:pPr>
            <a:r>
              <a:rPr lang="en-US" sz="4000">
                <a:latin typeface="Arial" panose="020B0604020202020204" pitchFamily="34" charset="0"/>
                <a:cs typeface="Arial" panose="020B0604020202020204" pitchFamily="34" charset="0"/>
              </a:rPr>
              <a:t>Khai thác tập mục phổ biến</a:t>
            </a:r>
          </a:p>
        </p:txBody>
      </p:sp>
      <p:sp>
        <p:nvSpPr>
          <p:cNvPr id="4" name="Slide Number Placeholder 3">
            <a:extLst>
              <a:ext uri="{FF2B5EF4-FFF2-40B4-BE49-F238E27FC236}">
                <a16:creationId xmlns:a16="http://schemas.microsoft.com/office/drawing/2014/main" id="{B4E3C78A-2757-AE80-6D8B-1EA7A04C2354}"/>
              </a:ext>
            </a:extLst>
          </p:cNvPr>
          <p:cNvSpPr>
            <a:spLocks noGrp="1"/>
          </p:cNvSpPr>
          <p:nvPr>
            <p:ph type="sldNum" sz="quarter" idx="12"/>
          </p:nvPr>
        </p:nvSpPr>
        <p:spPr>
          <a:xfrm>
            <a:off x="6457950" y="4767262"/>
            <a:ext cx="2057400" cy="273844"/>
          </a:xfrm>
        </p:spPr>
        <p:txBody>
          <a:bodyPr vert="horz" lIns="91440" tIns="45720" rIns="91440" bIns="45720" rtlCol="0" anchor="ctr">
            <a:normAutofit/>
          </a:bodyPr>
          <a:lstStyle/>
          <a:p>
            <a:pPr defTabSz="914400">
              <a:lnSpc>
                <a:spcPct val="90000"/>
              </a:lnSpc>
              <a:spcAft>
                <a:spcPts val="600"/>
              </a:spcAft>
              <a:defRPr/>
            </a:pPr>
            <a:fld id="{83B0A39C-9AA3-4A83-82D7-24ADE085033F}" type="slidenum">
              <a:rPr lang="en-US" altLang="ko-KR" sz="1200">
                <a:solidFill>
                  <a:srgbClr val="FFFFFF"/>
                </a:solidFill>
                <a:latin typeface="Calibri" panose="020F0502020204030204"/>
              </a:rPr>
              <a:pPr defTabSz="914400">
                <a:lnSpc>
                  <a:spcPct val="90000"/>
                </a:lnSpc>
                <a:spcAft>
                  <a:spcPts val="600"/>
                </a:spcAft>
                <a:defRPr/>
              </a:pPr>
              <a:t>30</a:t>
            </a:fld>
            <a:endParaRPr lang="en-US" altLang="ko-KR" sz="1200">
              <a:solidFill>
                <a:srgbClr val="FFFFFF"/>
              </a:solidFill>
              <a:latin typeface="Calibri" panose="020F0502020204030204"/>
            </a:endParaRPr>
          </a:p>
        </p:txBody>
      </p:sp>
    </p:spTree>
    <p:extLst>
      <p:ext uri="{BB962C8B-B14F-4D97-AF65-F5344CB8AC3E}">
        <p14:creationId xmlns:p14="http://schemas.microsoft.com/office/powerpoint/2010/main" val="257586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D2877-4F76-FFE8-06FE-7E5AB12E7EE2}"/>
              </a:ext>
            </a:extLst>
          </p:cNvPr>
          <p:cNvSpPr>
            <a:spLocks noGrp="1"/>
          </p:cNvSpPr>
          <p:nvPr>
            <p:ph type="title"/>
          </p:nvPr>
        </p:nvSpPr>
        <p:spPr>
          <a:xfrm>
            <a:off x="323528" y="102393"/>
            <a:ext cx="8916617" cy="857250"/>
          </a:xfrm>
        </p:spPr>
        <p:txBody>
          <a:bodyPr/>
          <a:lstStyle/>
          <a:p>
            <a:r>
              <a:rPr lang="en-US">
                <a:latin typeface="Arial" panose="020B0604020202020204" pitchFamily="34" charset="0"/>
                <a:cs typeface="Arial" panose="020B0604020202020204" pitchFamily="34" charset="0"/>
              </a:rPr>
              <a:t>Cở sở dữ liệu giao tác là gì?</a:t>
            </a:r>
          </a:p>
        </p:txBody>
      </p:sp>
      <p:sp>
        <p:nvSpPr>
          <p:cNvPr id="5" name="Slide Number Placeholder 4">
            <a:extLst>
              <a:ext uri="{FF2B5EF4-FFF2-40B4-BE49-F238E27FC236}">
                <a16:creationId xmlns:a16="http://schemas.microsoft.com/office/drawing/2014/main" id="{83FB7AD1-0B11-AE9E-F275-B3C7A9059C59}"/>
              </a:ext>
            </a:extLst>
          </p:cNvPr>
          <p:cNvSpPr>
            <a:spLocks noGrp="1"/>
          </p:cNvSpPr>
          <p:nvPr>
            <p:ph type="sldNum" sz="quarter" idx="12"/>
          </p:nvPr>
        </p:nvSpPr>
        <p:spPr/>
        <p:txBody>
          <a:bodyPr/>
          <a:lstStyle/>
          <a:p>
            <a:fld id="{83B0A39C-9AA3-4A83-82D7-24ADE085033F}" type="slidenum">
              <a:rPr lang="ko-KR" altLang="en-US" smtClean="0"/>
              <a:t>31</a:t>
            </a:fld>
            <a:endParaRPr lang="ko-KR" altLang="en-US"/>
          </a:p>
        </p:txBody>
      </p:sp>
      <p:sp>
        <p:nvSpPr>
          <p:cNvPr id="4" name="TextBox 3">
            <a:extLst>
              <a:ext uri="{FF2B5EF4-FFF2-40B4-BE49-F238E27FC236}">
                <a16:creationId xmlns:a16="http://schemas.microsoft.com/office/drawing/2014/main" id="{187DD961-01D4-D346-1FBF-50C2DE081056}"/>
              </a:ext>
            </a:extLst>
          </p:cNvPr>
          <p:cNvSpPr txBox="1"/>
          <p:nvPr/>
        </p:nvSpPr>
        <p:spPr>
          <a:xfrm>
            <a:off x="588695" y="1100936"/>
            <a:ext cx="8263801" cy="646331"/>
          </a:xfrm>
          <a:prstGeom prst="rect">
            <a:avLst/>
          </a:prstGeom>
          <a:noFill/>
        </p:spPr>
        <p:txBody>
          <a:bodyPr wrap="non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Một tập hợp các mặt hàng sau {a, b, c, d, …} được bán trong một cửa hàng.</a:t>
            </a:r>
          </a:p>
          <a:p>
            <a:pPr marL="285750" indent="-285750">
              <a:buFont typeface="Arial" panose="020B0604020202020204" pitchFamily="34" charset="0"/>
              <a:buChar char="•"/>
            </a:pPr>
            <a:endParaRPr lang="en-US"/>
          </a:p>
        </p:txBody>
      </p:sp>
      <p:grpSp>
        <p:nvGrpSpPr>
          <p:cNvPr id="13" name="Group 12">
            <a:extLst>
              <a:ext uri="{FF2B5EF4-FFF2-40B4-BE49-F238E27FC236}">
                <a16:creationId xmlns:a16="http://schemas.microsoft.com/office/drawing/2014/main" id="{1B3AABC5-6BA8-55CA-FAD5-056507F587A8}"/>
              </a:ext>
            </a:extLst>
          </p:cNvPr>
          <p:cNvGrpSpPr/>
          <p:nvPr/>
        </p:nvGrpSpPr>
        <p:grpSpPr>
          <a:xfrm>
            <a:off x="1119109" y="1592434"/>
            <a:ext cx="4653580" cy="1146383"/>
            <a:chOff x="2411760" y="1738479"/>
            <a:chExt cx="4653580" cy="1146383"/>
          </a:xfrm>
        </p:grpSpPr>
        <p:pic>
          <p:nvPicPr>
            <p:cNvPr id="6" name="Picture 5" descr="A cartoon of a turkey&#10;&#10;Description automatically generated">
              <a:extLst>
                <a:ext uri="{FF2B5EF4-FFF2-40B4-BE49-F238E27FC236}">
                  <a16:creationId xmlns:a16="http://schemas.microsoft.com/office/drawing/2014/main" id="{9B4CC4F4-2C30-E858-1190-910F794C1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1741292"/>
              <a:ext cx="1143570" cy="1143570"/>
            </a:xfrm>
            <a:prstGeom prst="rect">
              <a:avLst/>
            </a:prstGeom>
          </p:spPr>
        </p:pic>
        <p:pic>
          <p:nvPicPr>
            <p:cNvPr id="8" name="Picture 7" descr="A broken egg and a broken egg&#10;&#10;Description automatically generated">
              <a:extLst>
                <a:ext uri="{FF2B5EF4-FFF2-40B4-BE49-F238E27FC236}">
                  <a16:creationId xmlns:a16="http://schemas.microsoft.com/office/drawing/2014/main" id="{8C99C527-9101-2483-EC8B-2E7E67B05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7572" y="1741292"/>
              <a:ext cx="1143570" cy="1143570"/>
            </a:xfrm>
            <a:prstGeom prst="rect">
              <a:avLst/>
            </a:prstGeom>
          </p:spPr>
        </p:pic>
        <p:pic>
          <p:nvPicPr>
            <p:cNvPr id="10" name="Picture 9" descr="A cartoon of a burger&#10;&#10;Description automatically generated">
              <a:extLst>
                <a:ext uri="{FF2B5EF4-FFF2-40B4-BE49-F238E27FC236}">
                  <a16:creationId xmlns:a16="http://schemas.microsoft.com/office/drawing/2014/main" id="{8F5A3EBC-D8D6-2294-69B7-B02B1D0C33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1142" y="1741292"/>
              <a:ext cx="1143570" cy="1143570"/>
            </a:xfrm>
            <a:prstGeom prst="rect">
              <a:avLst/>
            </a:prstGeom>
          </p:spPr>
        </p:pic>
        <p:pic>
          <p:nvPicPr>
            <p:cNvPr id="12" name="Picture 11" descr="A carton of milk&#10;&#10;Description automatically generated">
              <a:extLst>
                <a:ext uri="{FF2B5EF4-FFF2-40B4-BE49-F238E27FC236}">
                  <a16:creationId xmlns:a16="http://schemas.microsoft.com/office/drawing/2014/main" id="{7D43C81C-2753-A80B-EE10-1A9104028E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0949" y="1738479"/>
              <a:ext cx="1384391" cy="1143569"/>
            </a:xfrm>
            <a:prstGeom prst="rect">
              <a:avLst/>
            </a:prstGeom>
          </p:spPr>
        </p:pic>
      </p:grpSp>
      <p:sp>
        <p:nvSpPr>
          <p:cNvPr id="14" name="TextBox 13">
            <a:extLst>
              <a:ext uri="{FF2B5EF4-FFF2-40B4-BE49-F238E27FC236}">
                <a16:creationId xmlns:a16="http://schemas.microsoft.com/office/drawing/2014/main" id="{2B9A3197-871F-76A9-3AED-69C421B39855}"/>
              </a:ext>
            </a:extLst>
          </p:cNvPr>
          <p:cNvSpPr txBox="1"/>
          <p:nvPr/>
        </p:nvSpPr>
        <p:spPr>
          <a:xfrm>
            <a:off x="588695" y="2600152"/>
            <a:ext cx="6789744" cy="120032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vi-VN"/>
              <a:t>Giao </a:t>
            </a:r>
            <a:r>
              <a:rPr lang="en-US"/>
              <a:t>tác</a:t>
            </a:r>
            <a:r>
              <a:rPr lang="vi-VN"/>
              <a:t> là một tập hợp các mặt hàng được khách hàng mua</a:t>
            </a:r>
            <a:r>
              <a:rPr lang="en-US"/>
              <a:t>.</a:t>
            </a:r>
          </a:p>
          <a:p>
            <a:pPr marL="285750" indent="-285750">
              <a:lnSpc>
                <a:spcPct val="150000"/>
              </a:lnSpc>
              <a:buFont typeface="Arial" panose="020B0604020202020204" pitchFamily="34" charset="0"/>
              <a:buChar char="•"/>
            </a:pPr>
            <a:r>
              <a:rPr lang="en-US"/>
              <a:t>Ví dụ như:</a:t>
            </a:r>
          </a:p>
          <a:p>
            <a:pPr marL="285750" indent="-285750">
              <a:buFont typeface="Arial" panose="020B0604020202020204" pitchFamily="34" charset="0"/>
              <a:buChar char="•"/>
            </a:pPr>
            <a:endParaRPr lang="en-US"/>
          </a:p>
        </p:txBody>
      </p:sp>
      <p:graphicFrame>
        <p:nvGraphicFramePr>
          <p:cNvPr id="15" name="Table 14">
            <a:extLst>
              <a:ext uri="{FF2B5EF4-FFF2-40B4-BE49-F238E27FC236}">
                <a16:creationId xmlns:a16="http://schemas.microsoft.com/office/drawing/2014/main" id="{603ECD6F-264E-15C3-3009-42964AD79F9A}"/>
              </a:ext>
            </a:extLst>
          </p:cNvPr>
          <p:cNvGraphicFramePr>
            <a:graphicFrameLocks noGrp="1"/>
          </p:cNvGraphicFramePr>
          <p:nvPr>
            <p:extLst>
              <p:ext uri="{D42A27DB-BD31-4B8C-83A1-F6EECF244321}">
                <p14:modId xmlns:p14="http://schemas.microsoft.com/office/powerpoint/2010/main" val="1652080226"/>
              </p:ext>
            </p:extLst>
          </p:nvPr>
        </p:nvGraphicFramePr>
        <p:xfrm>
          <a:off x="600744" y="3526441"/>
          <a:ext cx="5159896" cy="1409700"/>
        </p:xfrm>
        <a:graphic>
          <a:graphicData uri="http://schemas.openxmlformats.org/drawingml/2006/table">
            <a:tbl>
              <a:tblPr firstRow="1" bandRow="1">
                <a:tableStyleId>{5C22544A-7EE6-4342-B048-85BDC9FD1C3A}</a:tableStyleId>
              </a:tblPr>
              <a:tblGrid>
                <a:gridCol w="1685722">
                  <a:extLst>
                    <a:ext uri="{9D8B030D-6E8A-4147-A177-3AD203B41FA5}">
                      <a16:colId xmlns:a16="http://schemas.microsoft.com/office/drawing/2014/main" val="1761210544"/>
                    </a:ext>
                  </a:extLst>
                </a:gridCol>
                <a:gridCol w="3474174">
                  <a:extLst>
                    <a:ext uri="{9D8B030D-6E8A-4147-A177-3AD203B41FA5}">
                      <a16:colId xmlns:a16="http://schemas.microsoft.com/office/drawing/2014/main" val="1773749362"/>
                    </a:ext>
                  </a:extLst>
                </a:gridCol>
              </a:tblGrid>
              <a:tr h="139040">
                <a:tc>
                  <a:txBody>
                    <a:bodyPr/>
                    <a:lstStyle/>
                    <a:p>
                      <a:pPr algn="ctr"/>
                      <a:r>
                        <a:rPr lang="en-US"/>
                        <a:t>Transaction</a:t>
                      </a:r>
                    </a:p>
                  </a:txBody>
                  <a:tcPr>
                    <a:solidFill>
                      <a:schemeClr val="accent2"/>
                    </a:solidFill>
                  </a:tcPr>
                </a:tc>
                <a:tc>
                  <a:txBody>
                    <a:bodyPr/>
                    <a:lstStyle/>
                    <a:p>
                      <a:pPr algn="ctr"/>
                      <a:r>
                        <a:rPr lang="en-US"/>
                        <a:t>Items</a:t>
                      </a:r>
                    </a:p>
                  </a:txBody>
                  <a:tcPr>
                    <a:solidFill>
                      <a:schemeClr val="accent2"/>
                    </a:solidFill>
                  </a:tcPr>
                </a:tc>
                <a:extLst>
                  <a:ext uri="{0D108BD9-81ED-4DB2-BD59-A6C34878D82A}">
                    <a16:rowId xmlns:a16="http://schemas.microsoft.com/office/drawing/2014/main" val="4114148448"/>
                  </a:ext>
                </a:extLst>
              </a:tr>
              <a:tr h="370840">
                <a:tc>
                  <a:txBody>
                    <a:bodyPr/>
                    <a:lstStyle/>
                    <a:p>
                      <a:r>
                        <a:rPr lang="en-US"/>
                        <a:t>T1</a:t>
                      </a:r>
                    </a:p>
                  </a:txBody>
                  <a:tcPr/>
                </a:tc>
                <a:tc>
                  <a:txBody>
                    <a:bodyPr/>
                    <a:lstStyle/>
                    <a:p>
                      <a:r>
                        <a:rPr lang="en-US"/>
                        <a:t>{Chicken, Milk, Orange, Juice}</a:t>
                      </a:r>
                    </a:p>
                  </a:txBody>
                  <a:tcPr/>
                </a:tc>
                <a:extLst>
                  <a:ext uri="{0D108BD9-81ED-4DB2-BD59-A6C34878D82A}">
                    <a16:rowId xmlns:a16="http://schemas.microsoft.com/office/drawing/2014/main" val="2035595740"/>
                  </a:ext>
                </a:extLst>
              </a:tr>
              <a:tr h="370840">
                <a:tc>
                  <a:txBody>
                    <a:bodyPr/>
                    <a:lstStyle/>
                    <a:p>
                      <a:r>
                        <a:rPr lang="en-US"/>
                        <a:t>T2</a:t>
                      </a:r>
                    </a:p>
                  </a:txBody>
                  <a:tcPr/>
                </a:tc>
                <a:tc>
                  <a:txBody>
                    <a:bodyPr/>
                    <a:lstStyle/>
                    <a:p>
                      <a:r>
                        <a:rPr lang="en-US"/>
                        <a:t>{Bread, Cheese}</a:t>
                      </a:r>
                    </a:p>
                  </a:txBody>
                  <a:tcPr/>
                </a:tc>
                <a:extLst>
                  <a:ext uri="{0D108BD9-81ED-4DB2-BD59-A6C34878D82A}">
                    <a16:rowId xmlns:a16="http://schemas.microsoft.com/office/drawing/2014/main" val="29484338"/>
                  </a:ext>
                </a:extLst>
              </a:tr>
              <a:tr h="370840">
                <a:tc>
                  <a:txBody>
                    <a:bodyPr/>
                    <a:lstStyle/>
                    <a:p>
                      <a:r>
                        <a:rPr lang="en-US"/>
                        <a:t>T3</a:t>
                      </a:r>
                    </a:p>
                  </a:txBody>
                  <a:tcPr/>
                </a:tc>
                <a:tc>
                  <a:txBody>
                    <a:bodyPr/>
                    <a:lstStyle/>
                    <a:p>
                      <a:r>
                        <a:rPr lang="en-US"/>
                        <a:t>{Milk, Yogurt, Eggs}</a:t>
                      </a:r>
                    </a:p>
                  </a:txBody>
                  <a:tcPr/>
                </a:tc>
                <a:extLst>
                  <a:ext uri="{0D108BD9-81ED-4DB2-BD59-A6C34878D82A}">
                    <a16:rowId xmlns:a16="http://schemas.microsoft.com/office/drawing/2014/main" val="2288203232"/>
                  </a:ext>
                </a:extLst>
              </a:tr>
            </a:tbl>
          </a:graphicData>
        </a:graphic>
      </p:graphicFrame>
      <p:sp>
        <p:nvSpPr>
          <p:cNvPr id="16" name="Right Brace 15">
            <a:extLst>
              <a:ext uri="{FF2B5EF4-FFF2-40B4-BE49-F238E27FC236}">
                <a16:creationId xmlns:a16="http://schemas.microsoft.com/office/drawing/2014/main" id="{6CE9B3AE-744C-C8C2-A097-C88AE1274A5B}"/>
              </a:ext>
            </a:extLst>
          </p:cNvPr>
          <p:cNvSpPr/>
          <p:nvPr/>
        </p:nvSpPr>
        <p:spPr>
          <a:xfrm>
            <a:off x="5772689" y="3981078"/>
            <a:ext cx="525395" cy="914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8A6288C0-90FF-82A3-FCA2-F3AD852A55A8}"/>
              </a:ext>
            </a:extLst>
          </p:cNvPr>
          <p:cNvSpPr txBox="1"/>
          <p:nvPr/>
        </p:nvSpPr>
        <p:spPr>
          <a:xfrm>
            <a:off x="6228184" y="4253612"/>
            <a:ext cx="2288512" cy="369332"/>
          </a:xfrm>
          <a:prstGeom prst="rect">
            <a:avLst/>
          </a:prstGeom>
          <a:noFill/>
        </p:spPr>
        <p:txBody>
          <a:bodyPr wrap="none" rtlCol="0">
            <a:spAutoFit/>
          </a:bodyPr>
          <a:lstStyle/>
          <a:p>
            <a:r>
              <a:rPr lang="en-US">
                <a:solidFill>
                  <a:srgbClr val="00B050"/>
                </a:solidFill>
              </a:rPr>
              <a:t>Có 3 gia tác (T1 -&gt; T3)</a:t>
            </a:r>
          </a:p>
        </p:txBody>
      </p:sp>
    </p:spTree>
    <p:extLst>
      <p:ext uri="{BB962C8B-B14F-4D97-AF65-F5344CB8AC3E}">
        <p14:creationId xmlns:p14="http://schemas.microsoft.com/office/powerpoint/2010/main" val="394624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6" grpId="0" animBg="1"/>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2EE0F-F45A-1C31-4666-9487F47A40C3}"/>
              </a:ext>
            </a:extLst>
          </p:cNvPr>
          <p:cNvSpPr>
            <a:spLocks noGrp="1"/>
          </p:cNvSpPr>
          <p:nvPr>
            <p:ph type="title"/>
          </p:nvPr>
        </p:nvSpPr>
        <p:spPr>
          <a:xfrm>
            <a:off x="467544" y="27216"/>
            <a:ext cx="8928992" cy="857250"/>
          </a:xfrm>
        </p:spPr>
        <p:txBody>
          <a:bodyPr/>
          <a:lstStyle/>
          <a:p>
            <a:r>
              <a:rPr lang="en-US">
                <a:latin typeface="Arial" panose="020B0604020202020204" pitchFamily="34" charset="0"/>
                <a:cs typeface="Arial" panose="020B0604020202020204" pitchFamily="34" charset="0"/>
              </a:rPr>
              <a:t>Khai thác tập mục phổ biến</a:t>
            </a:r>
          </a:p>
        </p:txBody>
      </p:sp>
      <p:sp>
        <p:nvSpPr>
          <p:cNvPr id="4" name="Slide Number Placeholder 3">
            <a:extLst>
              <a:ext uri="{FF2B5EF4-FFF2-40B4-BE49-F238E27FC236}">
                <a16:creationId xmlns:a16="http://schemas.microsoft.com/office/drawing/2014/main" id="{38539948-8183-4E38-3C9A-C215E8FA8A2A}"/>
              </a:ext>
            </a:extLst>
          </p:cNvPr>
          <p:cNvSpPr>
            <a:spLocks noGrp="1"/>
          </p:cNvSpPr>
          <p:nvPr>
            <p:ph type="sldNum" sz="quarter" idx="12"/>
          </p:nvPr>
        </p:nvSpPr>
        <p:spPr/>
        <p:txBody>
          <a:bodyPr/>
          <a:lstStyle/>
          <a:p>
            <a:fld id="{83B0A39C-9AA3-4A83-82D7-24ADE085033F}" type="slidenum">
              <a:rPr lang="ko-KR" altLang="en-US" smtClean="0"/>
              <a:t>32</a:t>
            </a:fld>
            <a:endParaRPr lang="ko-KR" alt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9BEDFFB-16B0-F0E5-7F01-46FD3EC88A0A}"/>
                  </a:ext>
                </a:extLst>
              </p:cNvPr>
              <p:cNvSpPr txBox="1"/>
              <p:nvPr/>
            </p:nvSpPr>
            <p:spPr>
              <a:xfrm>
                <a:off x="271992" y="1219775"/>
                <a:ext cx="8755197" cy="128753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K</a:t>
                </a:r>
                <a:r>
                  <a:rPr lang="vi-VN">
                    <a:latin typeface="Arial" panose="020B0604020202020204" pitchFamily="34" charset="0"/>
                    <a:cs typeface="Arial" panose="020B0604020202020204" pitchFamily="34" charset="0"/>
                  </a:rPr>
                  <a:t>hai thác mẫu </a:t>
                </a:r>
                <a:r>
                  <a:rPr lang="en-US">
                    <a:latin typeface="Arial" panose="020B0604020202020204" pitchFamily="34" charset="0"/>
                    <a:cs typeface="Arial" panose="020B0604020202020204" pitchFamily="34" charset="0"/>
                  </a:rPr>
                  <a:t>phổ biến</a:t>
                </a:r>
                <a:r>
                  <a:rPr lang="vi-VN">
                    <a:latin typeface="Arial" panose="020B0604020202020204" pitchFamily="34" charset="0"/>
                    <a:cs typeface="Arial" panose="020B0604020202020204" pitchFamily="34" charset="0"/>
                  </a:rPr>
                  <a:t> được đề xuất bởi Agrawal (1993)</a:t>
                </a:r>
                <a:r>
                  <a:rPr lang="en-US">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b="1">
                    <a:solidFill>
                      <a:srgbClr val="252525"/>
                    </a:solidFill>
                    <a:latin typeface="Arial" panose="020B0604020202020204" pitchFamily="34" charset="0"/>
                    <a:cs typeface="Arial" panose="020B0604020202020204" pitchFamily="34" charset="0"/>
                  </a:rPr>
                  <a:t>Tham số đầu vào: </a:t>
                </a:r>
                <a:r>
                  <a:rPr lang="en-US">
                    <a:solidFill>
                      <a:srgbClr val="252525"/>
                    </a:solidFill>
                    <a:latin typeface="Arial" panose="020B0604020202020204" pitchFamily="34" charset="0"/>
                    <a:cs typeface="Arial" panose="020B0604020202020204" pitchFamily="34" charset="0"/>
                  </a:rPr>
                  <a:t>Cơ sở dữ liệu giao tác và tham số </a:t>
                </a:r>
                <a:r>
                  <a:rPr lang="en-US">
                    <a:solidFill>
                      <a:srgbClr val="00B050"/>
                    </a:solidFill>
                    <a:latin typeface="Arial" panose="020B0604020202020204" pitchFamily="34" charset="0"/>
                    <a:cs typeface="Arial" panose="020B0604020202020204" pitchFamily="34" charset="0"/>
                  </a:rPr>
                  <a:t>minsup </a:t>
                </a:r>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 </m:t>
                    </m:r>
                  </m:oMath>
                </a14:m>
                <a:r>
                  <a:rPr lang="en-US">
                    <a:solidFill>
                      <a:srgbClr val="00B050"/>
                    </a:solidFill>
                    <a:latin typeface="Arial" panose="020B0604020202020204" pitchFamily="34" charset="0"/>
                    <a:cs typeface="Arial" panose="020B0604020202020204" pitchFamily="34" charset="0"/>
                  </a:rPr>
                  <a:t>1</a:t>
                </a:r>
                <a:r>
                  <a:rPr lang="en-US">
                    <a:solidFill>
                      <a:srgbClr val="252525"/>
                    </a:solidFill>
                    <a:latin typeface="Arial" panose="020B0604020202020204" pitchFamily="34" charset="0"/>
                    <a:cs typeface="Arial" panose="020B0604020202020204" pitchFamily="34" charset="0"/>
                  </a:rPr>
                  <a:t>.</a:t>
                </a:r>
              </a:p>
              <a:p>
                <a:pPr marL="342900" indent="-342900" algn="l">
                  <a:lnSpc>
                    <a:spcPct val="150000"/>
                  </a:lnSpc>
                  <a:buFont typeface="Arial" panose="020B0604020202020204" pitchFamily="34" charset="0"/>
                  <a:buChar char="•"/>
                </a:pPr>
                <a:r>
                  <a:rPr lang="en-US" b="1">
                    <a:solidFill>
                      <a:srgbClr val="252525"/>
                    </a:solidFill>
                    <a:latin typeface="Arial" panose="020B0604020202020204" pitchFamily="34" charset="0"/>
                    <a:cs typeface="Arial" panose="020B0604020202020204" pitchFamily="34" charset="0"/>
                  </a:rPr>
                  <a:t>Đầu ra:</a:t>
                </a:r>
                <a:r>
                  <a:rPr lang="en-US">
                    <a:solidFill>
                      <a:srgbClr val="252525"/>
                    </a:solidFill>
                    <a:latin typeface="Arial" panose="020B0604020202020204" pitchFamily="34" charset="0"/>
                    <a:cs typeface="Arial" panose="020B0604020202020204" pitchFamily="34" charset="0"/>
                  </a:rPr>
                  <a:t> </a:t>
                </a:r>
                <a:r>
                  <a:rPr lang="en-US">
                    <a:solidFill>
                      <a:srgbClr val="00B0F0"/>
                    </a:solidFill>
                    <a:latin typeface="Arial" panose="020B0604020202020204" pitchFamily="34" charset="0"/>
                    <a:cs typeface="Arial" panose="020B0604020202020204" pitchFamily="34" charset="0"/>
                  </a:rPr>
                  <a:t>Tập mục phổ biến</a:t>
                </a:r>
                <a:r>
                  <a:rPr lang="en-US">
                    <a:solidFill>
                      <a:srgbClr val="252525"/>
                    </a:solidFill>
                    <a:latin typeface="Arial" panose="020B0604020202020204" pitchFamily="34" charset="0"/>
                    <a:cs typeface="Arial" panose="020B0604020202020204" pitchFamily="34" charset="0"/>
                  </a:rPr>
                  <a:t>(tất cả các tập mục xuất hiện nhiều hơn </a:t>
                </a:r>
                <a:r>
                  <a:rPr lang="en-US">
                    <a:solidFill>
                      <a:srgbClr val="00B050"/>
                    </a:solidFill>
                    <a:latin typeface="Arial" panose="020B0604020202020204" pitchFamily="34" charset="0"/>
                    <a:cs typeface="Arial" panose="020B0604020202020204" pitchFamily="34" charset="0"/>
                  </a:rPr>
                  <a:t>minsup</a:t>
                </a:r>
                <a:r>
                  <a:rPr lang="en-US">
                    <a:solidFill>
                      <a:srgbClr val="252525"/>
                    </a:solidFill>
                    <a:latin typeface="Arial" panose="020B0604020202020204" pitchFamily="34" charset="0"/>
                    <a:cs typeface="Arial" panose="020B0604020202020204" pitchFamily="34" charset="0"/>
                  </a:rPr>
                  <a:t>)</a:t>
                </a:r>
              </a:p>
            </p:txBody>
          </p:sp>
        </mc:Choice>
        <mc:Fallback>
          <p:sp>
            <p:nvSpPr>
              <p:cNvPr id="5" name="TextBox 4">
                <a:extLst>
                  <a:ext uri="{FF2B5EF4-FFF2-40B4-BE49-F238E27FC236}">
                    <a16:creationId xmlns:a16="http://schemas.microsoft.com/office/drawing/2014/main" id="{B9BEDFFB-16B0-F0E5-7F01-46FD3EC88A0A}"/>
                  </a:ext>
                </a:extLst>
              </p:cNvPr>
              <p:cNvSpPr txBox="1">
                <a:spLocks noRot="1" noChangeAspect="1" noMove="1" noResize="1" noEditPoints="1" noAdjustHandles="1" noChangeArrowheads="1" noChangeShapeType="1" noTextEdit="1"/>
              </p:cNvSpPr>
              <p:nvPr/>
            </p:nvSpPr>
            <p:spPr>
              <a:xfrm>
                <a:off x="271992" y="1219775"/>
                <a:ext cx="8755197" cy="1287532"/>
              </a:xfrm>
              <a:prstGeom prst="rect">
                <a:avLst/>
              </a:prstGeom>
              <a:blipFill>
                <a:blip r:embed="rId3"/>
                <a:stretch>
                  <a:fillRect l="-487" b="-7109"/>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D2C592DF-1EBD-7BBE-F4F6-C05599533C83}"/>
              </a:ext>
            </a:extLst>
          </p:cNvPr>
          <p:cNvGraphicFramePr>
            <a:graphicFrameLocks noGrp="1"/>
          </p:cNvGraphicFramePr>
          <p:nvPr>
            <p:extLst>
              <p:ext uri="{D42A27DB-BD31-4B8C-83A1-F6EECF244321}">
                <p14:modId xmlns:p14="http://schemas.microsoft.com/office/powerpoint/2010/main" val="3366208609"/>
              </p:ext>
            </p:extLst>
          </p:nvPr>
        </p:nvGraphicFramePr>
        <p:xfrm>
          <a:off x="420216" y="3335977"/>
          <a:ext cx="4295800" cy="1409700"/>
        </p:xfrm>
        <a:graphic>
          <a:graphicData uri="http://schemas.openxmlformats.org/drawingml/2006/table">
            <a:tbl>
              <a:tblPr firstRow="1" bandRow="1">
                <a:tableStyleId>{5C22544A-7EE6-4342-B048-85BDC9FD1C3A}</a:tableStyleId>
              </a:tblPr>
              <a:tblGrid>
                <a:gridCol w="1642071">
                  <a:extLst>
                    <a:ext uri="{9D8B030D-6E8A-4147-A177-3AD203B41FA5}">
                      <a16:colId xmlns:a16="http://schemas.microsoft.com/office/drawing/2014/main" val="1761210544"/>
                    </a:ext>
                  </a:extLst>
                </a:gridCol>
                <a:gridCol w="2653729">
                  <a:extLst>
                    <a:ext uri="{9D8B030D-6E8A-4147-A177-3AD203B41FA5}">
                      <a16:colId xmlns:a16="http://schemas.microsoft.com/office/drawing/2014/main" val="1773749362"/>
                    </a:ext>
                  </a:extLst>
                </a:gridCol>
              </a:tblGrid>
              <a:tr h="139040">
                <a:tc>
                  <a:txBody>
                    <a:bodyPr/>
                    <a:lstStyle/>
                    <a:p>
                      <a:pPr algn="ctr"/>
                      <a:r>
                        <a:rPr lang="en-US"/>
                        <a:t>Transaction</a:t>
                      </a:r>
                    </a:p>
                  </a:txBody>
                  <a:tcPr>
                    <a:solidFill>
                      <a:schemeClr val="accent2"/>
                    </a:solidFill>
                  </a:tcPr>
                </a:tc>
                <a:tc>
                  <a:txBody>
                    <a:bodyPr/>
                    <a:lstStyle/>
                    <a:p>
                      <a:pPr algn="ctr"/>
                      <a:r>
                        <a:rPr lang="en-US"/>
                        <a:t>Items</a:t>
                      </a:r>
                    </a:p>
                  </a:txBody>
                  <a:tcPr>
                    <a:solidFill>
                      <a:schemeClr val="accent2"/>
                    </a:solidFill>
                  </a:tcPr>
                </a:tc>
                <a:extLst>
                  <a:ext uri="{0D108BD9-81ED-4DB2-BD59-A6C34878D82A}">
                    <a16:rowId xmlns:a16="http://schemas.microsoft.com/office/drawing/2014/main" val="4114148448"/>
                  </a:ext>
                </a:extLst>
              </a:tr>
              <a:tr h="370840">
                <a:tc>
                  <a:txBody>
                    <a:bodyPr/>
                    <a:lstStyle/>
                    <a:p>
                      <a:r>
                        <a:rPr lang="en-US"/>
                        <a:t>T1</a:t>
                      </a:r>
                    </a:p>
                  </a:txBody>
                  <a:tcPr/>
                </a:tc>
                <a:tc>
                  <a:txBody>
                    <a:bodyPr/>
                    <a:lstStyle/>
                    <a:p>
                      <a:r>
                        <a:rPr lang="en-US"/>
                        <a:t>{Chicken, Milk, Eggs}</a:t>
                      </a:r>
                    </a:p>
                  </a:txBody>
                  <a:tcPr/>
                </a:tc>
                <a:extLst>
                  <a:ext uri="{0D108BD9-81ED-4DB2-BD59-A6C34878D82A}">
                    <a16:rowId xmlns:a16="http://schemas.microsoft.com/office/drawing/2014/main" val="2035595740"/>
                  </a:ext>
                </a:extLst>
              </a:tr>
              <a:tr h="370840">
                <a:tc>
                  <a:txBody>
                    <a:bodyPr/>
                    <a:lstStyle/>
                    <a:p>
                      <a:r>
                        <a:rPr lang="en-US"/>
                        <a:t>T2</a:t>
                      </a:r>
                    </a:p>
                  </a:txBody>
                  <a:tcPr/>
                </a:tc>
                <a:tc>
                  <a:txBody>
                    <a:bodyPr/>
                    <a:lstStyle/>
                    <a:p>
                      <a:r>
                        <a:rPr lang="en-US"/>
                        <a:t>{Bread, Milk}</a:t>
                      </a:r>
                    </a:p>
                  </a:txBody>
                  <a:tcPr/>
                </a:tc>
                <a:extLst>
                  <a:ext uri="{0D108BD9-81ED-4DB2-BD59-A6C34878D82A}">
                    <a16:rowId xmlns:a16="http://schemas.microsoft.com/office/drawing/2014/main" val="29484338"/>
                  </a:ext>
                </a:extLst>
              </a:tr>
              <a:tr h="370840">
                <a:tc>
                  <a:txBody>
                    <a:bodyPr/>
                    <a:lstStyle/>
                    <a:p>
                      <a:r>
                        <a:rPr lang="en-US"/>
                        <a:t>T3</a:t>
                      </a:r>
                    </a:p>
                  </a:txBody>
                  <a:tcPr/>
                </a:tc>
                <a:tc>
                  <a:txBody>
                    <a:bodyPr/>
                    <a:lstStyle/>
                    <a:p>
                      <a:r>
                        <a:rPr lang="en-US"/>
                        <a:t>{Milk, Bread, Eggs}</a:t>
                      </a:r>
                    </a:p>
                  </a:txBody>
                  <a:tcPr/>
                </a:tc>
                <a:extLst>
                  <a:ext uri="{0D108BD9-81ED-4DB2-BD59-A6C34878D82A}">
                    <a16:rowId xmlns:a16="http://schemas.microsoft.com/office/drawing/2014/main" val="2288203232"/>
                  </a:ext>
                </a:extLst>
              </a:tr>
            </a:tbl>
          </a:graphicData>
        </a:graphic>
      </p:graphicFrame>
      <p:sp>
        <p:nvSpPr>
          <p:cNvPr id="9" name="TextBox 8">
            <a:extLst>
              <a:ext uri="{FF2B5EF4-FFF2-40B4-BE49-F238E27FC236}">
                <a16:creationId xmlns:a16="http://schemas.microsoft.com/office/drawing/2014/main" id="{1951B06C-4772-510B-DEBD-9C192F247B90}"/>
              </a:ext>
            </a:extLst>
          </p:cNvPr>
          <p:cNvSpPr txBox="1"/>
          <p:nvPr/>
        </p:nvSpPr>
        <p:spPr>
          <a:xfrm>
            <a:off x="1283900" y="2891889"/>
            <a:ext cx="2473754" cy="369332"/>
          </a:xfrm>
          <a:prstGeom prst="rect">
            <a:avLst/>
          </a:prstGeom>
          <a:noFill/>
        </p:spPr>
        <p:txBody>
          <a:bodyPr wrap="none" rtlCol="0">
            <a:spAutoFit/>
          </a:bodyPr>
          <a:lstStyle/>
          <a:p>
            <a:r>
              <a:rPr lang="en-US">
                <a:solidFill>
                  <a:srgbClr val="00B050"/>
                </a:solidFill>
                <a:latin typeface="Arial" panose="020B0604020202020204" pitchFamily="34" charset="0"/>
                <a:cs typeface="Arial" panose="020B0604020202020204" pitchFamily="34" charset="0"/>
              </a:rPr>
              <a:t>Cở sở dữ liệu giao tác</a:t>
            </a:r>
          </a:p>
        </p:txBody>
      </p:sp>
      <p:graphicFrame>
        <p:nvGraphicFramePr>
          <p:cNvPr id="10" name="Table 9">
            <a:extLst>
              <a:ext uri="{FF2B5EF4-FFF2-40B4-BE49-F238E27FC236}">
                <a16:creationId xmlns:a16="http://schemas.microsoft.com/office/drawing/2014/main" id="{98CF3471-1099-2BF6-CA63-573B41765E7B}"/>
              </a:ext>
            </a:extLst>
          </p:cNvPr>
          <p:cNvGraphicFramePr>
            <a:graphicFrameLocks noGrp="1"/>
          </p:cNvGraphicFramePr>
          <p:nvPr>
            <p:extLst>
              <p:ext uri="{D42A27DB-BD31-4B8C-83A1-F6EECF244321}">
                <p14:modId xmlns:p14="http://schemas.microsoft.com/office/powerpoint/2010/main" val="1396881950"/>
              </p:ext>
            </p:extLst>
          </p:nvPr>
        </p:nvGraphicFramePr>
        <p:xfrm>
          <a:off x="5868144" y="3335977"/>
          <a:ext cx="2768840" cy="1409700"/>
        </p:xfrm>
        <a:graphic>
          <a:graphicData uri="http://schemas.openxmlformats.org/drawingml/2006/table">
            <a:tbl>
              <a:tblPr firstRow="1" bandRow="1">
                <a:tableStyleId>{5C22544A-7EE6-4342-B048-85BDC9FD1C3A}</a:tableStyleId>
              </a:tblPr>
              <a:tblGrid>
                <a:gridCol w="1058390">
                  <a:extLst>
                    <a:ext uri="{9D8B030D-6E8A-4147-A177-3AD203B41FA5}">
                      <a16:colId xmlns:a16="http://schemas.microsoft.com/office/drawing/2014/main" val="1761210544"/>
                    </a:ext>
                  </a:extLst>
                </a:gridCol>
                <a:gridCol w="1710450">
                  <a:extLst>
                    <a:ext uri="{9D8B030D-6E8A-4147-A177-3AD203B41FA5}">
                      <a16:colId xmlns:a16="http://schemas.microsoft.com/office/drawing/2014/main" val="1773749362"/>
                    </a:ext>
                  </a:extLst>
                </a:gridCol>
              </a:tblGrid>
              <a:tr h="139040">
                <a:tc>
                  <a:txBody>
                    <a:bodyPr/>
                    <a:lstStyle/>
                    <a:p>
                      <a:pPr algn="ctr"/>
                      <a:r>
                        <a:rPr lang="en-US"/>
                        <a:t>Itemset</a:t>
                      </a:r>
                    </a:p>
                  </a:txBody>
                  <a:tcPr>
                    <a:solidFill>
                      <a:schemeClr val="accent2"/>
                    </a:solidFill>
                  </a:tcPr>
                </a:tc>
                <a:tc>
                  <a:txBody>
                    <a:bodyPr/>
                    <a:lstStyle/>
                    <a:p>
                      <a:pPr algn="ctr"/>
                      <a:r>
                        <a:rPr lang="en-US"/>
                        <a:t>Support</a:t>
                      </a:r>
                    </a:p>
                  </a:txBody>
                  <a:tcPr>
                    <a:solidFill>
                      <a:schemeClr val="accent2"/>
                    </a:solidFill>
                  </a:tcPr>
                </a:tc>
                <a:extLst>
                  <a:ext uri="{0D108BD9-81ED-4DB2-BD59-A6C34878D82A}">
                    <a16:rowId xmlns:a16="http://schemas.microsoft.com/office/drawing/2014/main" val="4114148448"/>
                  </a:ext>
                </a:extLst>
              </a:tr>
              <a:tr h="370840">
                <a:tc>
                  <a:txBody>
                    <a:bodyPr/>
                    <a:lstStyle/>
                    <a:p>
                      <a:r>
                        <a:rPr lang="en-US"/>
                        <a:t>{Milk}</a:t>
                      </a:r>
                    </a:p>
                  </a:txBody>
                  <a:tcPr/>
                </a:tc>
                <a:tc>
                  <a:txBody>
                    <a:bodyPr/>
                    <a:lstStyle/>
                    <a:p>
                      <a:pPr algn="r"/>
                      <a:r>
                        <a:rPr lang="en-US"/>
                        <a:t>3</a:t>
                      </a:r>
                    </a:p>
                  </a:txBody>
                  <a:tcPr/>
                </a:tc>
                <a:extLst>
                  <a:ext uri="{0D108BD9-81ED-4DB2-BD59-A6C34878D82A}">
                    <a16:rowId xmlns:a16="http://schemas.microsoft.com/office/drawing/2014/main" val="29484338"/>
                  </a:ext>
                </a:extLst>
              </a:tr>
              <a:tr h="370840">
                <a:tc>
                  <a:txBody>
                    <a:bodyPr/>
                    <a:lstStyle/>
                    <a:p>
                      <a:r>
                        <a:rPr lang="en-US"/>
                        <a:t>{Eggs}</a:t>
                      </a:r>
                    </a:p>
                  </a:txBody>
                  <a:tcPr/>
                </a:tc>
                <a:tc>
                  <a:txBody>
                    <a:bodyPr/>
                    <a:lstStyle/>
                    <a:p>
                      <a:pPr algn="r"/>
                      <a:r>
                        <a:rPr lang="en-US"/>
                        <a:t>2</a:t>
                      </a:r>
                    </a:p>
                  </a:txBody>
                  <a:tcPr/>
                </a:tc>
                <a:extLst>
                  <a:ext uri="{0D108BD9-81ED-4DB2-BD59-A6C34878D82A}">
                    <a16:rowId xmlns:a16="http://schemas.microsoft.com/office/drawing/2014/main" val="2288203232"/>
                  </a:ext>
                </a:extLst>
              </a:tr>
              <a:tr h="370840">
                <a:tc>
                  <a:txBody>
                    <a:bodyPr/>
                    <a:lstStyle/>
                    <a:p>
                      <a:r>
                        <a:rPr lang="en-US"/>
                        <a:t>{Bread}</a:t>
                      </a:r>
                    </a:p>
                  </a:txBody>
                  <a:tcPr/>
                </a:tc>
                <a:tc>
                  <a:txBody>
                    <a:bodyPr/>
                    <a:lstStyle/>
                    <a:p>
                      <a:pPr algn="r"/>
                      <a:r>
                        <a:rPr lang="en-US"/>
                        <a:t>2</a:t>
                      </a:r>
                    </a:p>
                  </a:txBody>
                  <a:tcPr/>
                </a:tc>
                <a:extLst>
                  <a:ext uri="{0D108BD9-81ED-4DB2-BD59-A6C34878D82A}">
                    <a16:rowId xmlns:a16="http://schemas.microsoft.com/office/drawing/2014/main" val="1576952310"/>
                  </a:ext>
                </a:extLst>
              </a:tr>
            </a:tbl>
          </a:graphicData>
        </a:graphic>
      </p:graphicFrame>
      <p:cxnSp>
        <p:nvCxnSpPr>
          <p:cNvPr id="12" name="Straight Arrow Connector 11">
            <a:extLst>
              <a:ext uri="{FF2B5EF4-FFF2-40B4-BE49-F238E27FC236}">
                <a16:creationId xmlns:a16="http://schemas.microsoft.com/office/drawing/2014/main" id="{FF767BB7-51C0-8B1F-68A0-798450D5ED3E}"/>
              </a:ext>
            </a:extLst>
          </p:cNvPr>
          <p:cNvCxnSpPr>
            <a:cxnSpLocks/>
            <a:stCxn id="8" idx="3"/>
            <a:endCxn id="10" idx="1"/>
          </p:cNvCxnSpPr>
          <p:nvPr/>
        </p:nvCxnSpPr>
        <p:spPr>
          <a:xfrm>
            <a:off x="4716016" y="4040827"/>
            <a:ext cx="115212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1ABA70AC-952B-1E9D-730E-A7EC856345B8}"/>
              </a:ext>
            </a:extLst>
          </p:cNvPr>
          <p:cNvSpPr txBox="1"/>
          <p:nvPr/>
        </p:nvSpPr>
        <p:spPr>
          <a:xfrm>
            <a:off x="6224269" y="2891889"/>
            <a:ext cx="1933799" cy="369332"/>
          </a:xfrm>
          <a:prstGeom prst="rect">
            <a:avLst/>
          </a:prstGeom>
          <a:noFill/>
        </p:spPr>
        <p:txBody>
          <a:bodyPr wrap="none" rtlCol="0">
            <a:spAutoFit/>
          </a:bodyPr>
          <a:lstStyle/>
          <a:p>
            <a:r>
              <a:rPr lang="en-US">
                <a:solidFill>
                  <a:srgbClr val="00B050"/>
                </a:solidFill>
              </a:rPr>
              <a:t>Tập mục phổ biến</a:t>
            </a:r>
          </a:p>
        </p:txBody>
      </p:sp>
      <p:sp>
        <p:nvSpPr>
          <p:cNvPr id="17" name="TextBox 16">
            <a:extLst>
              <a:ext uri="{FF2B5EF4-FFF2-40B4-BE49-F238E27FC236}">
                <a16:creationId xmlns:a16="http://schemas.microsoft.com/office/drawing/2014/main" id="{C60EA9F1-8CF5-EA21-AED4-4823EDC27F92}"/>
              </a:ext>
            </a:extLst>
          </p:cNvPr>
          <p:cNvSpPr txBox="1"/>
          <p:nvPr/>
        </p:nvSpPr>
        <p:spPr>
          <a:xfrm>
            <a:off x="4649590" y="3649909"/>
            <a:ext cx="1395170" cy="369332"/>
          </a:xfrm>
          <a:prstGeom prst="rect">
            <a:avLst/>
          </a:prstGeom>
          <a:noFill/>
        </p:spPr>
        <p:txBody>
          <a:bodyPr wrap="square">
            <a:spAutoFit/>
          </a:bodyPr>
          <a:lstStyle/>
          <a:p>
            <a:r>
              <a:rPr lang="en-US" sz="1800">
                <a:solidFill>
                  <a:srgbClr val="00B050"/>
                </a:solidFill>
                <a:latin typeface="Arial" panose="020B0604020202020204" pitchFamily="34" charset="0"/>
                <a:cs typeface="Arial" panose="020B0604020202020204" pitchFamily="34" charset="0"/>
              </a:rPr>
              <a:t>minsup = 2</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527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4365C-7E99-8F64-418E-E61AF0878162}"/>
              </a:ext>
            </a:extLst>
          </p:cNvPr>
          <p:cNvSpPr>
            <a:spLocks noGrp="1"/>
          </p:cNvSpPr>
          <p:nvPr>
            <p:ph type="title"/>
          </p:nvPr>
        </p:nvSpPr>
        <p:spPr>
          <a:xfrm>
            <a:off x="467544" y="27216"/>
            <a:ext cx="8676455" cy="857250"/>
          </a:xfrm>
        </p:spPr>
        <p:txBody>
          <a:bodyPr/>
          <a:lstStyle/>
          <a:p>
            <a:r>
              <a:rPr lang="en-US">
                <a:latin typeface="Arial" panose="020B0604020202020204" pitchFamily="34" charset="0"/>
                <a:cs typeface="Arial" panose="020B0604020202020204" pitchFamily="34" charset="0"/>
              </a:rPr>
              <a:t>Những cách khai thác tập phổ biến</a:t>
            </a:r>
          </a:p>
        </p:txBody>
      </p:sp>
      <p:sp>
        <p:nvSpPr>
          <p:cNvPr id="4" name="Slide Number Placeholder 3">
            <a:extLst>
              <a:ext uri="{FF2B5EF4-FFF2-40B4-BE49-F238E27FC236}">
                <a16:creationId xmlns:a16="http://schemas.microsoft.com/office/drawing/2014/main" id="{1B86885C-DB54-A5A1-9B26-DBABD487F2B4}"/>
              </a:ext>
            </a:extLst>
          </p:cNvPr>
          <p:cNvSpPr>
            <a:spLocks noGrp="1"/>
          </p:cNvSpPr>
          <p:nvPr>
            <p:ph type="sldNum" sz="quarter" idx="12"/>
          </p:nvPr>
        </p:nvSpPr>
        <p:spPr/>
        <p:txBody>
          <a:bodyPr/>
          <a:lstStyle/>
          <a:p>
            <a:fld id="{83B0A39C-9AA3-4A83-82D7-24ADE085033F}" type="slidenum">
              <a:rPr lang="ko-KR" altLang="en-US" smtClean="0"/>
              <a:t>33</a:t>
            </a:fld>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36C5BA5-8DB9-8E1F-1924-81081B7D090C}"/>
                  </a:ext>
                </a:extLst>
              </p:cNvPr>
              <p:cNvSpPr txBox="1"/>
              <p:nvPr/>
            </p:nvSpPr>
            <p:spPr>
              <a:xfrm>
                <a:off x="467544" y="847092"/>
                <a:ext cx="8381405" cy="2723823"/>
              </a:xfrm>
              <a:prstGeom prst="rect">
                <a:avLst/>
              </a:prstGeom>
              <a:noFill/>
            </p:spPr>
            <p:txBody>
              <a:bodyPr wrap="square" rtlCol="0">
                <a:spAutoFit/>
              </a:bodyPr>
              <a:lstStyle/>
              <a:p>
                <a:pPr>
                  <a:lnSpc>
                    <a:spcPct val="150000"/>
                  </a:lnSpc>
                </a:pPr>
                <a:r>
                  <a:rPr lang="en-US" b="1">
                    <a:latin typeface="Arial" panose="020B0604020202020204" pitchFamily="34" charset="0"/>
                    <a:cs typeface="Arial" panose="020B0604020202020204" pitchFamily="34" charset="0"/>
                  </a:rPr>
                  <a:t>“</a:t>
                </a:r>
                <a:r>
                  <a:rPr lang="vi-VN" b="1">
                    <a:latin typeface="Arial" panose="020B0604020202020204" pitchFamily="34" charset="0"/>
                    <a:cs typeface="Arial" panose="020B0604020202020204" pitchFamily="34" charset="0"/>
                  </a:rPr>
                  <a:t>Cách tiếp cận ngây thơ</a:t>
                </a:r>
                <a:r>
                  <a:rPr lang="en-US" b="1">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Q</a:t>
                </a:r>
                <a:r>
                  <a:rPr lang="vi-VN">
                    <a:latin typeface="Arial" panose="020B0604020202020204" pitchFamily="34" charset="0"/>
                    <a:cs typeface="Arial" panose="020B0604020202020204" pitchFamily="34" charset="0"/>
                  </a:rPr>
                  <a:t>uét cơ sở dữ liệu để đếm tần suất</a:t>
                </a:r>
                <a:r>
                  <a:rPr lang="en-US">
                    <a:latin typeface="Arial" panose="020B0604020202020204" pitchFamily="34" charset="0"/>
                    <a:cs typeface="Arial" panose="020B0604020202020204" pitchFamily="34" charset="0"/>
                  </a:rPr>
                  <a:t> xuất hiện</a:t>
                </a:r>
                <a:r>
                  <a:rPr lang="vi-VN">
                    <a:latin typeface="Arial" panose="020B0604020202020204" pitchFamily="34" charset="0"/>
                    <a:cs typeface="Arial" panose="020B0604020202020204" pitchFamily="34" charset="0"/>
                  </a:rPr>
                  <a:t> của từng tập mục</a:t>
                </a:r>
                <a:r>
                  <a:rPr lang="en-US">
                    <a:latin typeface="Arial" panose="020B0604020202020204" pitchFamily="34" charset="0"/>
                    <a:cs typeface="Arial" panose="020B0604020202020204" pitchFamily="34" charset="0"/>
                  </a:rPr>
                  <a:t> có khả năng.</a:t>
                </a:r>
              </a:p>
              <a:p>
                <a:pPr>
                  <a:lnSpc>
                    <a:spcPct val="150000"/>
                  </a:lnSpc>
                </a:pPr>
                <a:r>
                  <a:rPr lang="en-US">
                    <a:latin typeface="Arial" panose="020B0604020202020204" pitchFamily="34" charset="0"/>
                    <a:cs typeface="Arial" panose="020B0604020202020204" pitchFamily="34" charset="0"/>
                  </a:rPr>
                  <a:t>   Ví dụ: {a}, {a, b}, {a, c}, {a, d}, {a, b, c}, {a, b, d}, …, {b}, {b, c}, ….{a, b, c, d, e}</a:t>
                </a:r>
              </a:p>
              <a:p>
                <a:pPr marL="285750"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Nếu có </a:t>
                </a:r>
                <a:r>
                  <a:rPr lang="en-US" b="1" i="1">
                    <a:latin typeface="Arial" panose="020B0604020202020204" pitchFamily="34" charset="0"/>
                    <a:cs typeface="Arial" panose="020B0604020202020204" pitchFamily="34" charset="0"/>
                  </a:rPr>
                  <a:t>n</a:t>
                </a:r>
                <a:r>
                  <a:rPr lang="en-US">
                    <a:latin typeface="Arial" panose="020B0604020202020204" pitchFamily="34" charset="0"/>
                    <a:cs typeface="Arial" panose="020B0604020202020204" pitchFamily="34" charset="0"/>
                  </a:rPr>
                  <a:t> mặt hàng, thì sẽ có  </a:t>
                </a:r>
                <a14:m>
                  <m:oMath xmlns:m="http://schemas.openxmlformats.org/officeDocument/2006/math">
                    <m:sSup>
                      <m:sSupPr>
                        <m:ctrlPr>
                          <a:rPr lang="en-US" b="1"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𝟐</m:t>
                        </m:r>
                      </m:e>
                      <m:sup>
                        <m:r>
                          <a:rPr lang="en-US" b="1" i="1" smtClean="0">
                            <a:solidFill>
                              <a:srgbClr val="00B050"/>
                            </a:solidFill>
                            <a:latin typeface="Cambria Math" panose="02040503050406030204" pitchFamily="18" charset="0"/>
                          </a:rPr>
                          <m:t>𝒏</m:t>
                        </m:r>
                      </m:sup>
                    </m:sSup>
                  </m:oMath>
                </a14:m>
                <a:r>
                  <a:rPr lang="en-US" b="1" i="1">
                    <a:solidFill>
                      <a:srgbClr val="00B050"/>
                    </a:solidFill>
                    <a:latin typeface="Arial" panose="020B0604020202020204" pitchFamily="34" charset="0"/>
                    <a:cs typeface="Arial" panose="020B0604020202020204" pitchFamily="34" charset="0"/>
                  </a:rPr>
                  <a:t> - 1</a:t>
                </a:r>
                <a:r>
                  <a:rPr lang="en-US">
                    <a:latin typeface="Arial" panose="020B0604020202020204" pitchFamily="34" charset="0"/>
                    <a:cs typeface="Arial" panose="020B0604020202020204" pitchFamily="34" charset="0"/>
                  </a:rPr>
                  <a:t> các tập mục có khả năng.</a:t>
                </a:r>
              </a:p>
              <a:p>
                <a:pPr marL="285750" indent="-285750" algn="l">
                  <a:lnSpc>
                    <a:spcPct val="150000"/>
                  </a:lnSpc>
                  <a:buFont typeface="Arial" panose="020B0604020202020204" pitchFamily="34" charset="0"/>
                  <a:buChar char="•"/>
                </a:pPr>
                <a:r>
                  <a:rPr lang="en-US" b="0" i="0">
                    <a:solidFill>
                      <a:srgbClr val="252525"/>
                    </a:solidFill>
                    <a:effectLst/>
                    <a:latin typeface="Arial" panose="020B0604020202020204" pitchFamily="34" charset="0"/>
                    <a:cs typeface="Arial" panose="020B0604020202020204" pitchFamily="34" charset="0"/>
                  </a:rPr>
                  <a:t>Do đó các này không hiệu quả</a:t>
                </a:r>
              </a:p>
              <a:p>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A36C5BA5-8DB9-8E1F-1924-81081B7D090C}"/>
                  </a:ext>
                </a:extLst>
              </p:cNvPr>
              <p:cNvSpPr txBox="1">
                <a:spLocks noRot="1" noChangeAspect="1" noMove="1" noResize="1" noEditPoints="1" noAdjustHandles="1" noChangeArrowheads="1" noChangeShapeType="1" noTextEdit="1"/>
              </p:cNvSpPr>
              <p:nvPr/>
            </p:nvSpPr>
            <p:spPr>
              <a:xfrm>
                <a:off x="467544" y="847092"/>
                <a:ext cx="8381405" cy="2723823"/>
              </a:xfrm>
              <a:prstGeom prst="rect">
                <a:avLst/>
              </a:prstGeom>
              <a:blipFill>
                <a:blip r:embed="rId3"/>
                <a:stretch>
                  <a:fillRect l="-65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AB107D5-473C-6154-6F39-3A8850E74EB0}"/>
              </a:ext>
            </a:extLst>
          </p:cNvPr>
          <p:cNvSpPr txBox="1"/>
          <p:nvPr/>
        </p:nvSpPr>
        <p:spPr>
          <a:xfrm>
            <a:off x="628650" y="2959630"/>
            <a:ext cx="3198311" cy="2862322"/>
          </a:xfrm>
          <a:prstGeom prst="rect">
            <a:avLst/>
          </a:prstGeom>
          <a:noFill/>
        </p:spPr>
        <p:txBody>
          <a:bodyPr wrap="none" rtlCol="0">
            <a:spAutoFit/>
          </a:bodyPr>
          <a:lstStyle/>
          <a:p>
            <a:pPr>
              <a:lnSpc>
                <a:spcPct val="150000"/>
              </a:lnSpc>
            </a:pPr>
            <a:r>
              <a:rPr lang="en-US" b="1">
                <a:latin typeface="Arial" panose="020B0604020202020204" pitchFamily="34" charset="0"/>
                <a:cs typeface="Arial" panose="020B0604020202020204" pitchFamily="34" charset="0"/>
              </a:rPr>
              <a:t>Một số thuật toán hiệu quả</a:t>
            </a:r>
          </a:p>
          <a:p>
            <a:pPr marL="285750"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Apriori, </a:t>
            </a:r>
          </a:p>
          <a:p>
            <a:pPr marL="285750"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FPGrowth, </a:t>
            </a:r>
          </a:p>
          <a:p>
            <a:pPr marL="285750"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H-Mine</a:t>
            </a:r>
          </a:p>
          <a:p>
            <a:pPr marL="285750"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a:t>
            </a:r>
          </a:p>
          <a:p>
            <a:pPr>
              <a:lnSpc>
                <a:spcPct val="150000"/>
              </a:lnSpc>
            </a:pPr>
            <a:r>
              <a:rPr lang="en-US">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73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005B0-07B5-484F-186D-F19E5A682072}"/>
              </a:ext>
            </a:extLst>
          </p:cNvPr>
          <p:cNvSpPr>
            <a:spLocks noGrp="1"/>
          </p:cNvSpPr>
          <p:nvPr>
            <p:ph type="title"/>
          </p:nvPr>
        </p:nvSpPr>
        <p:spPr>
          <a:xfrm>
            <a:off x="467544" y="307777"/>
            <a:ext cx="7886700" cy="994172"/>
          </a:xfrm>
        </p:spPr>
        <p:txBody>
          <a:bodyPr/>
          <a:lstStyle/>
          <a:p>
            <a:r>
              <a:rPr lang="en-US"/>
              <a:t>Tính chất Apriori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A88BB3-171B-43C6-93DC-E9FE4F3EFB04}"/>
                  </a:ext>
                </a:extLst>
              </p:cNvPr>
              <p:cNvSpPr>
                <a:spLocks noGrp="1"/>
              </p:cNvSpPr>
              <p:nvPr>
                <p:ph idx="1"/>
              </p:nvPr>
            </p:nvSpPr>
            <p:spPr>
              <a:xfrm>
                <a:off x="467544" y="1242357"/>
                <a:ext cx="6552728" cy="3263504"/>
              </a:xfrm>
            </p:spPr>
            <p:txBody>
              <a:bodyPr>
                <a:normAutofit/>
              </a:bodyPr>
              <a:lstStyle/>
              <a:p>
                <a:pPr>
                  <a:lnSpc>
                    <a:spcPct val="150000"/>
                  </a:lnSpc>
                </a:pPr>
                <a:r>
                  <a:rPr lang="en-US" sz="1800" b="1"/>
                  <a:t>Tính</a:t>
                </a:r>
                <a:r>
                  <a:rPr lang="en-US" sz="1800" b="1">
                    <a:latin typeface="Arial" panose="020B0604020202020204" pitchFamily="34" charset="0"/>
                    <a:cs typeface="Arial" panose="020B0604020202020204" pitchFamily="34" charset="0"/>
                  </a:rPr>
                  <a:t> chống đơn điệu (tính tiên nghiệm):</a:t>
                </a:r>
              </a:p>
              <a:p>
                <a:pPr lvl="1">
                  <a:lnSpc>
                    <a:spcPct val="150000"/>
                  </a:lnSpc>
                  <a:buFont typeface="Wingdings" panose="05000000000000000000" pitchFamily="2" charset="2"/>
                  <a:buChar char="§"/>
                </a:pPr>
                <a:r>
                  <a:rPr lang="en-US">
                    <a:latin typeface="Arial" panose="020B0604020202020204" pitchFamily="34" charset="0"/>
                    <a:cs typeface="Arial" panose="020B0604020202020204" pitchFamily="34" charset="0"/>
                  </a:rPr>
                  <a:t>Với 2 tập mục </a:t>
                </a:r>
                <a14:m>
                  <m:oMath xmlns:m="http://schemas.openxmlformats.org/officeDocument/2006/math">
                    <m:r>
                      <a:rPr lang="en-US" i="1" smtClean="0">
                        <a:solidFill>
                          <a:srgbClr val="00B050"/>
                        </a:solidFill>
                        <a:latin typeface="Cambria Math" panose="02040503050406030204" pitchFamily="18" charset="0"/>
                        <a:cs typeface="Times New Roman" panose="02020603050405020304" pitchFamily="18" charset="0"/>
                      </a:rPr>
                      <m:t>𝑋</m:t>
                    </m:r>
                  </m:oMath>
                </a14:m>
                <a:r>
                  <a:rPr lang="en-US">
                    <a:latin typeface="Arial" panose="020B0604020202020204" pitchFamily="34" charset="0"/>
                    <a:cs typeface="Arial" panose="020B0604020202020204" pitchFamily="34" charset="0"/>
                  </a:rPr>
                  <a:t> và </a:t>
                </a:r>
                <a14:m>
                  <m:oMath xmlns:m="http://schemas.openxmlformats.org/officeDocument/2006/math">
                    <m:r>
                      <a:rPr lang="en-US" b="0" i="1" smtClean="0">
                        <a:solidFill>
                          <a:srgbClr val="00B050"/>
                        </a:solidFill>
                        <a:latin typeface="Cambria Math" panose="02040503050406030204" pitchFamily="18" charset="0"/>
                      </a:rPr>
                      <m:t>𝑌</m:t>
                    </m:r>
                  </m:oMath>
                </a14:m>
                <a:r>
                  <a:rPr lang="en-US">
                    <a:latin typeface="Arial" panose="020B0604020202020204" pitchFamily="34" charset="0"/>
                    <a:cs typeface="Arial" panose="020B0604020202020204" pitchFamily="34" charset="0"/>
                  </a:rPr>
                  <a:t>. Nếu </a:t>
                </a:r>
                <a14:m>
                  <m:oMath xmlns:m="http://schemas.openxmlformats.org/officeDocument/2006/math">
                    <m:r>
                      <a:rPr lang="en-US" b="0" i="1" smtClean="0">
                        <a:solidFill>
                          <a:srgbClr val="00B050"/>
                        </a:solidFill>
                        <a:latin typeface="Cambria Math" panose="02040503050406030204" pitchFamily="18" charset="0"/>
                        <a:cs typeface="Times New Roman" panose="02020603050405020304" pitchFamily="18" charset="0"/>
                      </a:rPr>
                      <m:t>𝑋</m:t>
                    </m:r>
                    <m:r>
                      <m:rPr>
                        <m:nor/>
                      </m:rPr>
                      <a:rPr lang="en-US" b="0" i="0" smtClean="0">
                        <a:solidFill>
                          <a:srgbClr val="00B050"/>
                        </a:solidFill>
                        <a:latin typeface="Arial" panose="020B0604020202020204" pitchFamily="34" charset="0"/>
                        <a:cs typeface="Arial" panose="020B0604020202020204" pitchFamily="34" charset="0"/>
                      </a:rPr>
                      <m:t> </m:t>
                    </m:r>
                    <m:r>
                      <m:rPr>
                        <m:nor/>
                      </m:rPr>
                      <a:rPr lang="en-US">
                        <a:solidFill>
                          <a:srgbClr val="00B050"/>
                        </a:solidFill>
                        <a:latin typeface="Arial" panose="020B0604020202020204" pitchFamily="34" charset="0"/>
                        <a:cs typeface="Arial" panose="020B0604020202020204" pitchFamily="34" charset="0"/>
                      </a:rPr>
                      <m:t>⸦</m:t>
                    </m:r>
                    <m:r>
                      <m:rPr>
                        <m:nor/>
                      </m:rPr>
                      <a:rPr lang="en-US" b="0" i="0" smtClean="0">
                        <a:solidFill>
                          <a:srgbClr val="00B050"/>
                        </a:solidFill>
                        <a:latin typeface="Arial" panose="020B0604020202020204" pitchFamily="34" charset="0"/>
                        <a:cs typeface="Arial" panose="020B0604020202020204" pitchFamily="34" charset="0"/>
                      </a:rPr>
                      <m:t> </m:t>
                    </m:r>
                    <m:r>
                      <m:rPr>
                        <m:nor/>
                      </m:rPr>
                      <a:rPr lang="en-US" b="0" i="1" smtClean="0">
                        <a:solidFill>
                          <a:srgbClr val="00B050"/>
                        </a:solidFill>
                        <a:latin typeface="Arial" panose="020B0604020202020204" pitchFamily="34" charset="0"/>
                        <a:cs typeface="Arial" panose="020B0604020202020204" pitchFamily="34" charset="0"/>
                      </a:rPr>
                      <m:t>Y</m:t>
                    </m:r>
                    <m:r>
                      <m:rPr>
                        <m:nor/>
                      </m:rPr>
                      <a:rPr lang="en-US" b="0" i="0" smtClean="0">
                        <a:latin typeface="Arial" panose="020B0604020202020204" pitchFamily="34" charset="0"/>
                        <a:cs typeface="Arial" panose="020B0604020202020204" pitchFamily="34" charset="0"/>
                      </a:rPr>
                      <m:t> </m:t>
                    </m:r>
                  </m:oMath>
                </a14:m>
                <a:r>
                  <a:rPr lang="en-US">
                    <a:latin typeface="Arial" panose="020B0604020202020204" pitchFamily="34" charset="0"/>
                    <a:cs typeface="Arial" panose="020B0604020202020204" pitchFamily="34" charset="0"/>
                  </a:rPr>
                  <a:t>, thì độ hỗ trợ của </a:t>
                </a:r>
                <a14:m>
                  <m:oMath xmlns:m="http://schemas.openxmlformats.org/officeDocument/2006/math">
                    <m:r>
                      <a:rPr lang="en-US" b="0" i="1" smtClean="0">
                        <a:latin typeface="Cambria Math" panose="02040503050406030204" pitchFamily="18" charset="0"/>
                      </a:rPr>
                      <m:t>𝑌</m:t>
                    </m:r>
                  </m:oMath>
                </a14:m>
                <a:r>
                  <a:rPr lang="en-US">
                    <a:latin typeface="Arial" panose="020B0604020202020204" pitchFamily="34" charset="0"/>
                    <a:cs typeface="Arial" panose="020B0604020202020204" pitchFamily="34" charset="0"/>
                  </a:rPr>
                  <a:t> luôn nhỏ hơn hoặc bằng độ hỗ trợ của </a:t>
                </a:r>
                <a14:m>
                  <m:oMath xmlns:m="http://schemas.openxmlformats.org/officeDocument/2006/math">
                    <m:r>
                      <a:rPr lang="en-US" i="1">
                        <a:latin typeface="Cambria Math" panose="02040503050406030204" pitchFamily="18" charset="0"/>
                        <a:cs typeface="Times New Roman" panose="02020603050405020304" pitchFamily="18" charset="0"/>
                      </a:rPr>
                      <m:t>𝑋</m:t>
                    </m:r>
                  </m:oMath>
                </a14:m>
                <a:r>
                  <a:rPr lang="en-US" sz="1500">
                    <a:latin typeface="Arial" panose="020B0604020202020204" pitchFamily="34" charset="0"/>
                    <a:cs typeface="Arial" panose="020B0604020202020204" pitchFamily="34" charset="0"/>
                  </a:rPr>
                  <a:t>.</a:t>
                </a:r>
              </a:p>
            </p:txBody>
          </p:sp>
        </mc:Choice>
        <mc:Fallback xmlns="">
          <p:sp>
            <p:nvSpPr>
              <p:cNvPr id="3" name="Content Placeholder 2">
                <a:extLst>
                  <a:ext uri="{FF2B5EF4-FFF2-40B4-BE49-F238E27FC236}">
                    <a16:creationId xmlns:a16="http://schemas.microsoft.com/office/drawing/2014/main" id="{76A88BB3-171B-43C6-93DC-E9FE4F3EFB04}"/>
                  </a:ext>
                </a:extLst>
              </p:cNvPr>
              <p:cNvSpPr>
                <a:spLocks noGrp="1" noRot="1" noChangeAspect="1" noMove="1" noResize="1" noEditPoints="1" noAdjustHandles="1" noChangeArrowheads="1" noChangeShapeType="1" noTextEdit="1"/>
              </p:cNvSpPr>
              <p:nvPr>
                <p:ph idx="1"/>
              </p:nvPr>
            </p:nvSpPr>
            <p:spPr>
              <a:xfrm>
                <a:off x="467544" y="1242357"/>
                <a:ext cx="6552728" cy="3263504"/>
              </a:xfrm>
              <a:blipFill>
                <a:blip r:embed="rId2"/>
                <a:stretch>
                  <a:fillRect l="-65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7459A16-99DF-725F-65A7-573C60DE175B}"/>
              </a:ext>
            </a:extLst>
          </p:cNvPr>
          <p:cNvSpPr>
            <a:spLocks noGrp="1"/>
          </p:cNvSpPr>
          <p:nvPr>
            <p:ph type="sldNum" sz="quarter" idx="12"/>
          </p:nvPr>
        </p:nvSpPr>
        <p:spPr/>
        <p:txBody>
          <a:bodyPr/>
          <a:lstStyle/>
          <a:p>
            <a:fld id="{83B0A39C-9AA3-4A83-82D7-24ADE085033F}" type="slidenum">
              <a:rPr lang="ko-KR" altLang="en-US" smtClean="0"/>
              <a:t>34</a:t>
            </a:fld>
            <a:endParaRPr lang="ko-KR" altLang="en-US"/>
          </a:p>
        </p:txBody>
      </p:sp>
      <p:sp>
        <p:nvSpPr>
          <p:cNvPr id="5" name="TextBox 4">
            <a:extLst>
              <a:ext uri="{FF2B5EF4-FFF2-40B4-BE49-F238E27FC236}">
                <a16:creationId xmlns:a16="http://schemas.microsoft.com/office/drawing/2014/main" id="{AF124184-EEE6-8565-F4E2-C6C1B3786A45}"/>
              </a:ext>
            </a:extLst>
          </p:cNvPr>
          <p:cNvSpPr txBox="1"/>
          <p:nvPr/>
        </p:nvSpPr>
        <p:spPr>
          <a:xfrm>
            <a:off x="484634" y="2787774"/>
            <a:ext cx="4087366" cy="17042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a:latin typeface="Arial" panose="020B0604020202020204" pitchFamily="34" charset="0"/>
                <a:cs typeface="Arial" panose="020B0604020202020204" pitchFamily="34" charset="0"/>
              </a:rPr>
              <a:t>Ví dụ</a:t>
            </a:r>
          </a:p>
          <a:p>
            <a:pPr marL="742950" lvl="1" indent="-285750">
              <a:lnSpc>
                <a:spcPct val="150000"/>
              </a:lnSpc>
              <a:buFont typeface="Wingdings" panose="05000000000000000000" pitchFamily="2" charset="2"/>
              <a:buChar char="§"/>
            </a:pPr>
            <a:r>
              <a:rPr lang="en-US">
                <a:latin typeface="Arial" panose="020B0604020202020204" pitchFamily="34" charset="0"/>
                <a:cs typeface="Arial" panose="020B0604020202020204" pitchFamily="34" charset="0"/>
              </a:rPr>
              <a:t>Độ hỗ trợ của {a, b} là 3</a:t>
            </a:r>
          </a:p>
          <a:p>
            <a:pPr marL="742950" lvl="1" indent="-285750">
              <a:lnSpc>
                <a:spcPct val="150000"/>
              </a:lnSpc>
              <a:buFont typeface="Wingdings" panose="05000000000000000000" pitchFamily="2" charset="2"/>
              <a:buChar char="§"/>
            </a:pPr>
            <a:r>
              <a:rPr lang="en-US">
                <a:latin typeface="Arial" panose="020B0604020202020204" pitchFamily="34" charset="0"/>
                <a:cs typeface="Arial" panose="020B0604020202020204" pitchFamily="34" charset="0"/>
              </a:rPr>
              <a:t>Do đó các tập mục mở rộng của {a, b} có độ hỗ trợ </a:t>
            </a:r>
            <a:r>
              <a:rPr lang="en-US">
                <a:latin typeface="Times New Roman" panose="02020603050405020304" pitchFamily="18" charset="0"/>
                <a:cs typeface="Times New Roman" panose="02020603050405020304" pitchFamily="18" charset="0"/>
              </a:rPr>
              <a:t>≤ 3</a:t>
            </a:r>
            <a:endParaRPr lang="en-US">
              <a:latin typeface="Arial" panose="020B0604020202020204" pitchFamily="34" charset="0"/>
              <a:cs typeface="Arial" panose="020B0604020202020204" pitchFamily="34" charset="0"/>
            </a:endParaRPr>
          </a:p>
        </p:txBody>
      </p:sp>
      <p:graphicFrame>
        <p:nvGraphicFramePr>
          <p:cNvPr id="6" name="Table 5">
            <a:extLst>
              <a:ext uri="{FF2B5EF4-FFF2-40B4-BE49-F238E27FC236}">
                <a16:creationId xmlns:a16="http://schemas.microsoft.com/office/drawing/2014/main" id="{19C60B1D-169E-D1DD-8262-2E46E93835EA}"/>
              </a:ext>
            </a:extLst>
          </p:cNvPr>
          <p:cNvGraphicFramePr>
            <a:graphicFrameLocks noGrp="1"/>
          </p:cNvGraphicFramePr>
          <p:nvPr>
            <p:extLst>
              <p:ext uri="{D42A27DB-BD31-4B8C-83A1-F6EECF244321}">
                <p14:modId xmlns:p14="http://schemas.microsoft.com/office/powerpoint/2010/main" val="3440756126"/>
              </p:ext>
            </p:extLst>
          </p:nvPr>
        </p:nvGraphicFramePr>
        <p:xfrm>
          <a:off x="5292080" y="2874109"/>
          <a:ext cx="2952328" cy="1828800"/>
        </p:xfrm>
        <a:graphic>
          <a:graphicData uri="http://schemas.openxmlformats.org/drawingml/2006/table">
            <a:tbl>
              <a:tblPr firstRow="1" bandRow="1">
                <a:tableStyleId>{21E4AEA4-8DFA-4A89-87EB-49C32662AFE0}</a:tableStyleId>
              </a:tblPr>
              <a:tblGrid>
                <a:gridCol w="1286912">
                  <a:extLst>
                    <a:ext uri="{9D8B030D-6E8A-4147-A177-3AD203B41FA5}">
                      <a16:colId xmlns:a16="http://schemas.microsoft.com/office/drawing/2014/main" val="1165162399"/>
                    </a:ext>
                  </a:extLst>
                </a:gridCol>
                <a:gridCol w="1665416">
                  <a:extLst>
                    <a:ext uri="{9D8B030D-6E8A-4147-A177-3AD203B41FA5}">
                      <a16:colId xmlns:a16="http://schemas.microsoft.com/office/drawing/2014/main" val="3251127945"/>
                    </a:ext>
                  </a:extLst>
                </a:gridCol>
              </a:tblGrid>
              <a:tr h="321896">
                <a:tc>
                  <a:txBody>
                    <a:bodyPr/>
                    <a:lstStyle/>
                    <a:p>
                      <a:r>
                        <a:rPr lang="en-US" sz="1800">
                          <a:latin typeface="Arial" panose="020B0604020202020204" pitchFamily="34" charset="0"/>
                          <a:cs typeface="Arial" panose="020B0604020202020204" pitchFamily="34" charset="0"/>
                        </a:rPr>
                        <a:t>Giao tác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latin typeface="Arial" panose="020B0604020202020204" pitchFamily="34" charset="0"/>
                          <a:cs typeface="Arial" panose="020B0604020202020204" pitchFamily="34" charset="0"/>
                        </a:rPr>
                        <a:t>Tập  mục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342789"/>
                  </a:ext>
                </a:extLst>
              </a:tr>
              <a:tr h="321896">
                <a:tc>
                  <a:txBody>
                    <a:bodyPr/>
                    <a:lstStyle/>
                    <a:p>
                      <a:r>
                        <a:rPr lang="en-US" sz="1800">
                          <a:latin typeface="Arial" panose="020B0604020202020204" pitchFamily="34" charset="0"/>
                          <a:cs typeface="Arial" panose="020B0604020202020204" pitchFamily="34" charset="0"/>
                        </a:rPr>
                        <a:t>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latin typeface="Arial" panose="020B0604020202020204" pitchFamily="34" charset="0"/>
                          <a:cs typeface="Arial" panose="020B0604020202020204" pitchFamily="34" charset="0"/>
                        </a:rPr>
                        <a:t>{a, b, c ,d, 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3769080"/>
                  </a:ext>
                </a:extLst>
              </a:tr>
              <a:tr h="321896">
                <a:tc>
                  <a:txBody>
                    <a:bodyPr/>
                    <a:lstStyle/>
                    <a:p>
                      <a:r>
                        <a:rPr lang="en-US" sz="1800">
                          <a:latin typeface="Arial" panose="020B0604020202020204" pitchFamily="34" charset="0"/>
                          <a:cs typeface="Arial" panose="020B0604020202020204" pitchFamily="34" charset="0"/>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latin typeface="Arial" panose="020B0604020202020204" pitchFamily="34" charset="0"/>
                          <a:cs typeface="Arial" panose="020B0604020202020204" pitchFamily="34" charset="0"/>
                        </a:rPr>
                        <a:t>{a, b, 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9432935"/>
                  </a:ext>
                </a:extLst>
              </a:tr>
              <a:tr h="321896">
                <a:tc>
                  <a:txBody>
                    <a:bodyPr/>
                    <a:lstStyle/>
                    <a:p>
                      <a:r>
                        <a:rPr lang="en-US" sz="1800">
                          <a:latin typeface="Arial" panose="020B0604020202020204" pitchFamily="34" charset="0"/>
                          <a:cs typeface="Arial" panose="020B0604020202020204" pitchFamily="34" charset="0"/>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latin typeface="Arial" panose="020B0604020202020204" pitchFamily="34" charset="0"/>
                          <a:cs typeface="Arial" panose="020B0604020202020204" pitchFamily="34" charset="0"/>
                        </a:rPr>
                        <a:t>{c, d, 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1506435"/>
                  </a:ext>
                </a:extLst>
              </a:tr>
              <a:tr h="321896">
                <a:tc>
                  <a:txBody>
                    <a:bodyPr/>
                    <a:lstStyle/>
                    <a:p>
                      <a:r>
                        <a:rPr lang="en-US" sz="1800">
                          <a:latin typeface="Arial" panose="020B0604020202020204" pitchFamily="34" charset="0"/>
                          <a:cs typeface="Arial" panose="020B0604020202020204" pitchFamily="34" charset="0"/>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latin typeface="Arial" panose="020B0604020202020204" pitchFamily="34" charset="0"/>
                          <a:cs typeface="Arial" panose="020B0604020202020204" pitchFamily="34" charset="0"/>
                        </a:rPr>
                        <a:t>{a, b, d, 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9350832"/>
                  </a:ext>
                </a:extLst>
              </a:tr>
            </a:tbl>
          </a:graphicData>
        </a:graphic>
      </p:graphicFrame>
    </p:spTree>
    <p:extLst>
      <p:ext uri="{BB962C8B-B14F-4D97-AF65-F5344CB8AC3E}">
        <p14:creationId xmlns:p14="http://schemas.microsoft.com/office/powerpoint/2010/main" val="1608741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C837B9-A894-B5DB-C618-F16DFC249CA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10839E-9CE8-94E2-6D12-05381F6AD1F8}"/>
              </a:ext>
            </a:extLst>
          </p:cNvPr>
          <p:cNvSpPr>
            <a:spLocks noGrp="1"/>
          </p:cNvSpPr>
          <p:nvPr>
            <p:ph type="title"/>
          </p:nvPr>
        </p:nvSpPr>
        <p:spPr>
          <a:xfrm>
            <a:off x="245258" y="898814"/>
            <a:ext cx="2400300" cy="3345872"/>
          </a:xfrm>
        </p:spPr>
        <p:txBody>
          <a:bodyPr vert="horz" lIns="91440" tIns="45720" rIns="91440" bIns="45720" rtlCol="0" anchor="ctr">
            <a:normAutofit fontScale="90000"/>
          </a:bodyPr>
          <a:lstStyle/>
          <a:p>
            <a:pPr defTabSz="914400">
              <a:lnSpc>
                <a:spcPct val="150000"/>
              </a:lnSpc>
            </a:pPr>
            <a:r>
              <a:rPr lang="en-US" sz="3500" kern="1200">
                <a:solidFill>
                  <a:srgbClr val="FFFFFF"/>
                </a:solidFill>
                <a:latin typeface="Arial" panose="020B0604020202020204" pitchFamily="34" charset="0"/>
                <a:cs typeface="Arial" panose="020B0604020202020204" pitchFamily="34" charset="0"/>
              </a:rPr>
              <a:t>Hạn chế của việc khai thác tập mục phổ biến</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CB8A605-1B69-1269-C3D6-EB2046F605EF}"/>
              </a:ext>
            </a:extLst>
          </p:cNvPr>
          <p:cNvSpPr txBox="1"/>
          <p:nvPr/>
        </p:nvSpPr>
        <p:spPr>
          <a:xfrm>
            <a:off x="3246196" y="102394"/>
            <a:ext cx="5293394" cy="4428530"/>
          </a:xfrm>
          <a:prstGeom prst="rect">
            <a:avLst/>
          </a:prstGeom>
        </p:spPr>
        <p:txBody>
          <a:bodyPr vert="horz" lIns="91440" tIns="45720" rIns="91440" bIns="45720" rtlCol="0" anchor="ctr">
            <a:normAutofit/>
          </a:bodyPr>
          <a:lstStyle/>
          <a:p>
            <a:pPr marL="57150" defTabSz="914400">
              <a:lnSpc>
                <a:spcPct val="150000"/>
              </a:lnSpc>
              <a:spcAft>
                <a:spcPts val="600"/>
              </a:spcAft>
            </a:pPr>
            <a:r>
              <a:rPr lang="en-US" b="0" i="0">
                <a:effectLst/>
                <a:latin typeface="Arial" panose="020B0604020202020204" pitchFamily="34" charset="0"/>
                <a:cs typeface="Arial" panose="020B0604020202020204" pitchFamily="34" charset="0"/>
              </a:rPr>
              <a:t>Khai thác mẫu thường xuyên có nhiều ứng dụng.</a:t>
            </a:r>
            <a:endParaRPr lang="en-US">
              <a:latin typeface="Arial" panose="020B0604020202020204" pitchFamily="34" charset="0"/>
              <a:cs typeface="Arial" panose="020B0604020202020204" pitchFamily="34" charset="0"/>
            </a:endParaRPr>
          </a:p>
          <a:p>
            <a:pPr marL="57150" defTabSz="914400">
              <a:lnSpc>
                <a:spcPct val="150000"/>
              </a:lnSpc>
              <a:spcAft>
                <a:spcPts val="600"/>
              </a:spcAft>
            </a:pPr>
            <a:r>
              <a:rPr lang="en-US">
                <a:latin typeface="Arial" panose="020B0604020202020204" pitchFamily="34" charset="0"/>
                <a:cs typeface="Arial" panose="020B0604020202020204" pitchFamily="34" charset="0"/>
              </a:rPr>
              <a:t>Tuy nhiên, nó có một số giới hạn sau</a:t>
            </a:r>
            <a:r>
              <a:rPr lang="en-US" b="1">
                <a:latin typeface="Arial" panose="020B0604020202020204" pitchFamily="34" charset="0"/>
                <a:cs typeface="Arial" panose="020B0604020202020204" pitchFamily="34" charset="0"/>
              </a:rPr>
              <a:t>: </a:t>
            </a:r>
          </a:p>
          <a:p>
            <a:pPr marL="742950" lvl="1" indent="-228600" defTabSz="914400">
              <a:lnSpc>
                <a:spcPct val="150000"/>
              </a:lnSpc>
              <a:spcAft>
                <a:spcPts val="600"/>
              </a:spcAft>
              <a:buFont typeface="Arial" panose="020B0604020202020204" pitchFamily="34" charset="0"/>
              <a:buChar char="•"/>
            </a:pPr>
            <a:r>
              <a:rPr lang="en-US" b="0" i="0">
                <a:effectLst/>
                <a:latin typeface="Arial" panose="020B0604020202020204" pitchFamily="34" charset="0"/>
                <a:cs typeface="Arial" panose="020B0604020202020204" pitchFamily="34" charset="0"/>
              </a:rPr>
              <a:t>Nhiều mẫu phổ biến không đem lại nhiều thú vị</a:t>
            </a:r>
            <a:r>
              <a:rPr lang="en-US">
                <a:latin typeface="Arial" panose="020B0604020202020204" pitchFamily="34" charset="0"/>
                <a:cs typeface="Arial" panose="020B0604020202020204" pitchFamily="34" charset="0"/>
              </a:rPr>
              <a:t>.</a:t>
            </a:r>
          </a:p>
          <a:p>
            <a:pPr marL="742950" lvl="1" indent="-228600" defTabSz="914400">
              <a:lnSpc>
                <a:spcPct val="150000"/>
              </a:lnSpc>
              <a:spcAft>
                <a:spcPts val="600"/>
              </a:spcAft>
              <a:buFont typeface="Arial" panose="020B0604020202020204" pitchFamily="34" charset="0"/>
              <a:buChar char="•"/>
            </a:pPr>
            <a:r>
              <a:rPr lang="en-US" b="0" i="0">
                <a:effectLst/>
                <a:latin typeface="Arial" panose="020B0604020202020204" pitchFamily="34" charset="0"/>
                <a:cs typeface="Arial" panose="020B0604020202020204" pitchFamily="34" charset="0"/>
              </a:rPr>
              <a:t>Số lượng mặt hàng trong giao dịch phải bằng 0 hoặc </a:t>
            </a:r>
            <a:r>
              <a:rPr lang="en-US">
                <a:latin typeface="Arial" panose="020B0604020202020204" pitchFamily="34" charset="0"/>
                <a:cs typeface="Arial" panose="020B0604020202020204" pitchFamily="34" charset="0"/>
              </a:rPr>
              <a:t>1.</a:t>
            </a:r>
          </a:p>
          <a:p>
            <a:pPr marL="742950" lvl="1" indent="-228600" defTabSz="914400">
              <a:lnSpc>
                <a:spcPct val="150000"/>
              </a:lnSpc>
              <a:spcAft>
                <a:spcPts val="600"/>
              </a:spcAft>
              <a:buFont typeface="Arial" panose="020B0604020202020204" pitchFamily="34" charset="0"/>
              <a:buChar char="•"/>
            </a:pPr>
            <a:r>
              <a:rPr lang="en-US" b="0" i="0">
                <a:effectLst/>
                <a:latin typeface="Arial" panose="020B0604020202020204" pitchFamily="34" charset="0"/>
                <a:cs typeface="Arial" panose="020B0604020202020204" pitchFamily="34" charset="0"/>
              </a:rPr>
              <a:t>Tất cả các mặt hàng đều được coi là quan trọng như nhau (có cùng trọng lượng).</a:t>
            </a:r>
            <a:endParaRPr lang="en-US">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89E5BB02-5331-87EE-7DAC-8ED21742D655}"/>
              </a:ext>
            </a:extLst>
          </p:cNvPr>
          <p:cNvSpPr>
            <a:spLocks noGrp="1"/>
          </p:cNvSpPr>
          <p:nvPr>
            <p:ph type="sldNum" sz="quarter" idx="12"/>
          </p:nvPr>
        </p:nvSpPr>
        <p:spPr>
          <a:xfrm>
            <a:off x="7156173" y="4767262"/>
            <a:ext cx="1359176" cy="273844"/>
          </a:xfrm>
        </p:spPr>
        <p:txBody>
          <a:bodyPr vert="horz" lIns="91440" tIns="45720" rIns="91440" bIns="45720" rtlCol="0" anchor="ctr">
            <a:normAutofit/>
          </a:bodyPr>
          <a:lstStyle/>
          <a:p>
            <a:pPr defTabSz="914400">
              <a:lnSpc>
                <a:spcPct val="90000"/>
              </a:lnSpc>
              <a:spcAft>
                <a:spcPts val="600"/>
              </a:spcAft>
            </a:pPr>
            <a:fld id="{83B0A39C-9AA3-4A83-82D7-24ADE085033F}" type="slidenum">
              <a:rPr lang="en-US" altLang="ko-KR" sz="1200" smtClean="0">
                <a:solidFill>
                  <a:schemeClr val="tx1">
                    <a:tint val="75000"/>
                  </a:schemeClr>
                </a:solidFill>
              </a:rPr>
              <a:pPr defTabSz="914400">
                <a:lnSpc>
                  <a:spcPct val="90000"/>
                </a:lnSpc>
                <a:spcAft>
                  <a:spcPts val="600"/>
                </a:spcAft>
              </a:pPr>
              <a:t>35</a:t>
            </a:fld>
            <a:endParaRPr lang="en-US" altLang="ko-KR" sz="1200">
              <a:solidFill>
                <a:schemeClr val="tx1">
                  <a:tint val="75000"/>
                </a:schemeClr>
              </a:solidFill>
            </a:endParaRPr>
          </a:p>
        </p:txBody>
      </p:sp>
    </p:spTree>
    <p:extLst>
      <p:ext uri="{BB962C8B-B14F-4D97-AF65-F5344CB8AC3E}">
        <p14:creationId xmlns:p14="http://schemas.microsoft.com/office/powerpoint/2010/main" val="1025191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E1C8E7-C3AE-1EB9-D4EC-41116EDC11E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7FBA1FB-F5FB-43FA-01E6-DE7DC0CA2892}"/>
              </a:ext>
            </a:extLst>
          </p:cNvPr>
          <p:cNvPicPr>
            <a:picLocks noChangeAspect="1"/>
          </p:cNvPicPr>
          <p:nvPr/>
        </p:nvPicPr>
        <p:blipFill rotWithShape="1">
          <a:blip r:embed="rId2"/>
          <a:srcRect l="2828" r="19034" b="9091"/>
          <a:stretch/>
        </p:blipFill>
        <p:spPr>
          <a:xfrm>
            <a:off x="2648237" y="-236562"/>
            <a:ext cx="6501384" cy="5143490"/>
          </a:xfrm>
          <a:prstGeom prst="rect">
            <a:avLst/>
          </a:prstGeom>
        </p:spPr>
      </p:pic>
      <p:sp>
        <p:nvSpPr>
          <p:cNvPr id="14" name="Rectangle 1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1">
            <a:extLst>
              <a:ext uri="{FF2B5EF4-FFF2-40B4-BE49-F238E27FC236}">
                <a16:creationId xmlns:a16="http://schemas.microsoft.com/office/drawing/2014/main" id="{BBD363C2-EF35-6064-66B8-11509BCEE5CB}"/>
              </a:ext>
            </a:extLst>
          </p:cNvPr>
          <p:cNvSpPr txBox="1">
            <a:spLocks noChangeArrowheads="1"/>
          </p:cNvSpPr>
          <p:nvPr/>
        </p:nvSpPr>
        <p:spPr bwMode="auto">
          <a:xfrm>
            <a:off x="361459" y="542695"/>
            <a:ext cx="4573556" cy="2768946"/>
          </a:xfrm>
          <a:prstGeom prst="rect">
            <a:avLst/>
          </a:prstGeom>
        </p:spPr>
        <p:txBody>
          <a:bodyPr vert="horz" lIns="91440" tIns="45720" rIns="91440" bIns="45720" rtlCol="0" anchor="b">
            <a:normAutofit/>
          </a:bodyPr>
          <a:lstStyle/>
          <a:p>
            <a:pPr defTabSz="914400">
              <a:lnSpc>
                <a:spcPct val="150000"/>
              </a:lnSpc>
              <a:spcBef>
                <a:spcPct val="0"/>
              </a:spcBef>
              <a:spcAft>
                <a:spcPts val="600"/>
              </a:spcAft>
            </a:pPr>
            <a:r>
              <a:rPr lang="en-US" sz="3100" b="1">
                <a:latin typeface="Arial" panose="020B0604020202020204" pitchFamily="34" charset="0"/>
                <a:ea typeface="+mj-ea"/>
                <a:cs typeface="Arial" panose="020B0604020202020204" pitchFamily="34" charset="0"/>
              </a:rPr>
              <a:t>H</a:t>
            </a:r>
            <a:r>
              <a:rPr lang="en-US" sz="3100" b="1" i="0">
                <a:effectLst/>
                <a:latin typeface="Arial" panose="020B0604020202020204" pitchFamily="34" charset="0"/>
                <a:ea typeface="+mj-ea"/>
                <a:cs typeface="Arial" panose="020B0604020202020204" pitchFamily="34" charset="0"/>
              </a:rPr>
              <a:t>igh Utility Itemset Mining (HUIM)</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76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B85AE2-5117-7E40-4078-4718DAB75453}"/>
              </a:ext>
            </a:extLst>
          </p:cNvPr>
          <p:cNvSpPr>
            <a:spLocks noGrp="1"/>
          </p:cNvSpPr>
          <p:nvPr>
            <p:ph type="title"/>
          </p:nvPr>
        </p:nvSpPr>
        <p:spPr>
          <a:xfrm>
            <a:off x="757148" y="78198"/>
            <a:ext cx="5858133" cy="843534"/>
          </a:xfrm>
        </p:spPr>
        <p:txBody>
          <a:bodyPr vert="horz" lIns="91440" tIns="45720" rIns="91440" bIns="45720" rtlCol="0" anchor="b">
            <a:noAutofit/>
          </a:bodyPr>
          <a:lstStyle/>
          <a:p>
            <a:pPr defTabSz="914400"/>
            <a:r>
              <a:rPr lang="en-US" sz="3100">
                <a:latin typeface="Arial" panose="020B0604020202020204" pitchFamily="34" charset="0"/>
                <a:cs typeface="Arial" panose="020B0604020202020204" pitchFamily="34" charset="0"/>
              </a:rPr>
              <a:t>Khai thác tập mục hữu ích cao</a:t>
            </a:r>
          </a:p>
        </p:txBody>
      </p:sp>
      <p:sp>
        <p:nvSpPr>
          <p:cNvPr id="29" name="Rectangle 2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C7F7537A-B522-8CA7-8A75-31B6F7F9570B}"/>
              </a:ext>
            </a:extLst>
          </p:cNvPr>
          <p:cNvSpPr>
            <a:spLocks noGrp="1"/>
          </p:cNvSpPr>
          <p:nvPr>
            <p:ph type="sldNum" sz="quarter" idx="12"/>
          </p:nvPr>
        </p:nvSpPr>
        <p:spPr>
          <a:xfrm>
            <a:off x="6808279" y="4767262"/>
            <a:ext cx="2057400" cy="273844"/>
          </a:xfrm>
        </p:spPr>
        <p:txBody>
          <a:bodyPr vert="horz" lIns="91440" tIns="45720" rIns="91440" bIns="45720" rtlCol="0" anchor="ctr">
            <a:normAutofit/>
          </a:bodyPr>
          <a:lstStyle/>
          <a:p>
            <a:pPr defTabSz="914400">
              <a:lnSpc>
                <a:spcPct val="90000"/>
              </a:lnSpc>
              <a:spcAft>
                <a:spcPts val="600"/>
              </a:spcAft>
              <a:defRPr/>
            </a:pPr>
            <a:fld id="{83B0A39C-9AA3-4A83-82D7-24ADE085033F}" type="slidenum">
              <a:rPr lang="en-US" altLang="ko-KR" sz="1200">
                <a:solidFill>
                  <a:schemeClr val="bg1"/>
                </a:solidFill>
                <a:latin typeface="Calibri" panose="020F0502020204030204"/>
              </a:rPr>
              <a:pPr defTabSz="914400">
                <a:lnSpc>
                  <a:spcPct val="90000"/>
                </a:lnSpc>
                <a:spcAft>
                  <a:spcPts val="600"/>
                </a:spcAft>
                <a:defRPr/>
              </a:pPr>
              <a:t>37</a:t>
            </a:fld>
            <a:endParaRPr lang="en-US" altLang="ko-KR" sz="1200">
              <a:solidFill>
                <a:schemeClr val="bg1"/>
              </a:solidFill>
              <a:latin typeface="Calibri" panose="020F0502020204030204"/>
            </a:endParaRPr>
          </a:p>
        </p:txBody>
      </p:sp>
      <p:sp>
        <p:nvSpPr>
          <p:cNvPr id="12" name="Rectangle 11">
            <a:extLst>
              <a:ext uri="{FF2B5EF4-FFF2-40B4-BE49-F238E27FC236}">
                <a16:creationId xmlns:a16="http://schemas.microsoft.com/office/drawing/2014/main" id="{1171E548-A96C-906F-0082-70A4A4CA43B5}"/>
              </a:ext>
            </a:extLst>
          </p:cNvPr>
          <p:cNvSpPr/>
          <p:nvPr/>
        </p:nvSpPr>
        <p:spPr>
          <a:xfrm>
            <a:off x="318611" y="1563638"/>
            <a:ext cx="2525197" cy="4766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7F2EADB-842F-88D8-0824-159580CC8703}"/>
              </a:ext>
            </a:extLst>
          </p:cNvPr>
          <p:cNvSpPr txBox="1"/>
          <p:nvPr/>
        </p:nvSpPr>
        <p:spPr>
          <a:xfrm>
            <a:off x="928947" y="1256411"/>
            <a:ext cx="7747307" cy="3552410"/>
          </a:xfrm>
          <a:prstGeom prst="rect">
            <a:avLst/>
          </a:prstGeom>
        </p:spPr>
        <p:txBody>
          <a:bodyPr vert="horz" lIns="91440" tIns="45720" rIns="91440" bIns="45720" rtlCol="0" anchor="t">
            <a:normAutofit/>
          </a:bodyPr>
          <a:lstStyle/>
          <a:p>
            <a:pPr marL="285750" indent="-228600" defTabSz="914400">
              <a:lnSpc>
                <a:spcPct val="150000"/>
              </a:lnSpc>
              <a:spcAft>
                <a:spcPts val="600"/>
              </a:spcAft>
              <a:buFont typeface="Arial" panose="020B0604020202020204" pitchFamily="34" charset="0"/>
              <a:buChar char="•"/>
            </a:pPr>
            <a:r>
              <a:rPr lang="en-US">
                <a:latin typeface="Arial" panose="020B0604020202020204" pitchFamily="34" charset="0"/>
                <a:cs typeface="Arial" panose="020B0604020202020204" pitchFamily="34" charset="0"/>
              </a:rPr>
              <a:t>Các mặt hàng có thể xuất hiện nhiều lần trong một giao dịch (ví dụ: một khách hàng có thể mua 3 chai sữa).</a:t>
            </a:r>
          </a:p>
          <a:p>
            <a:pPr marL="285750" indent="-228600" defTabSz="914400">
              <a:lnSpc>
                <a:spcPct val="150000"/>
              </a:lnSpc>
              <a:spcAft>
                <a:spcPts val="600"/>
              </a:spcAft>
              <a:buFont typeface="Arial" panose="020B0604020202020204" pitchFamily="34" charset="0"/>
              <a:buChar char="•"/>
            </a:pPr>
            <a:r>
              <a:rPr lang="en-US">
                <a:latin typeface="Arial" panose="020B0604020202020204" pitchFamily="34" charset="0"/>
                <a:cs typeface="Arial" panose="020B0604020202020204" pitchFamily="34" charset="0"/>
              </a:rPr>
              <a:t>Các mặt hàng có lợi nhuận đơn vị (ví dụ: một chai sữa tạo ra 1 đô la lợi nhuận).</a:t>
            </a:r>
          </a:p>
          <a:p>
            <a:pPr marL="285750" indent="-228600" defTabSz="914400">
              <a:lnSpc>
                <a:spcPct val="150000"/>
              </a:lnSpc>
              <a:spcAft>
                <a:spcPts val="600"/>
              </a:spcAft>
              <a:buFont typeface="Arial" panose="020B0604020202020204" pitchFamily="34" charset="0"/>
              <a:buChar char="•"/>
            </a:pPr>
            <a:r>
              <a:rPr lang="en-US">
                <a:latin typeface="Arial" panose="020B0604020202020204" pitchFamily="34" charset="0"/>
                <a:cs typeface="Arial" panose="020B0604020202020204" pitchFamily="34" charset="0"/>
              </a:rPr>
              <a:t>Mục tiêu là tìm ra các tập mục tạo ra lợi nhuận cao.</a:t>
            </a:r>
          </a:p>
          <a:p>
            <a:pPr marL="285750" indent="-228600" defTabSz="914400">
              <a:lnSpc>
                <a:spcPct val="150000"/>
              </a:lnSpc>
              <a:spcAft>
                <a:spcPts val="600"/>
              </a:spcAft>
              <a:buFont typeface="Arial" panose="020B0604020202020204" pitchFamily="34" charset="0"/>
              <a:buChar char="•"/>
            </a:pPr>
            <a:r>
              <a:rPr lang="en-US">
                <a:latin typeface="Arial" panose="020B0604020202020204" pitchFamily="34" charset="0"/>
                <a:cs typeface="Arial" panose="020B0604020202020204" pitchFamily="34" charset="0"/>
              </a:rPr>
              <a:t>Ví dụ: {ô tô, nước hoa} là tập mục ra lợi nhuận cao, mặc dù rất hiếm</a:t>
            </a:r>
          </a:p>
          <a:p>
            <a:pPr marL="285750" indent="-228600" defTabSz="914400">
              <a:lnSpc>
                <a:spcPct val="150000"/>
              </a:lnSpc>
              <a:spcAft>
                <a:spcPts val="600"/>
              </a:spcAft>
              <a:buFont typeface="Arial" panose="020B0604020202020204" pitchFamily="34" charset="0"/>
              <a:buChar char="•"/>
            </a:pPr>
            <a:endParaRPr lang="en-US" b="0" i="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608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5C6E5-9F84-8BFC-58D0-53A6F51FFA71}"/>
              </a:ext>
            </a:extLst>
          </p:cNvPr>
          <p:cNvSpPr>
            <a:spLocks noGrp="1"/>
          </p:cNvSpPr>
          <p:nvPr>
            <p:ph type="title"/>
          </p:nvPr>
        </p:nvSpPr>
        <p:spPr>
          <a:xfrm>
            <a:off x="179512" y="27216"/>
            <a:ext cx="8964488" cy="857250"/>
          </a:xfrm>
        </p:spPr>
        <p:txBody>
          <a:bodyPr/>
          <a:lstStyle/>
          <a:p>
            <a:r>
              <a:rPr lang="en-US">
                <a:latin typeface="Arial" panose="020B0604020202020204" pitchFamily="34" charset="0"/>
                <a:cs typeface="Arial" panose="020B0604020202020204" pitchFamily="34" charset="0"/>
              </a:rPr>
              <a:t>Khai thác tập mục hữu ích cao</a:t>
            </a:r>
            <a:endParaRPr lang="en-US"/>
          </a:p>
        </p:txBody>
      </p:sp>
      <p:sp>
        <p:nvSpPr>
          <p:cNvPr id="15" name="Slide Number Placeholder 14">
            <a:extLst>
              <a:ext uri="{FF2B5EF4-FFF2-40B4-BE49-F238E27FC236}">
                <a16:creationId xmlns:a16="http://schemas.microsoft.com/office/drawing/2014/main" id="{AAF4E2B0-10AF-850A-FC9D-454D992D4683}"/>
              </a:ext>
            </a:extLst>
          </p:cNvPr>
          <p:cNvSpPr>
            <a:spLocks noGrp="1"/>
          </p:cNvSpPr>
          <p:nvPr>
            <p:ph type="sldNum" sz="quarter" idx="12"/>
          </p:nvPr>
        </p:nvSpPr>
        <p:spPr/>
        <p:txBody>
          <a:bodyPr/>
          <a:lstStyle/>
          <a:p>
            <a:fld id="{83B0A39C-9AA3-4A83-82D7-24ADE085033F}" type="slidenum">
              <a:rPr lang="ko-KR" altLang="en-US" smtClean="0"/>
              <a:t>38</a:t>
            </a:fld>
            <a:endParaRPr lang="ko-KR" altLang="en-US"/>
          </a:p>
        </p:txBody>
      </p:sp>
      <p:sp>
        <p:nvSpPr>
          <p:cNvPr id="4" name="TextBox 3">
            <a:extLst>
              <a:ext uri="{FF2B5EF4-FFF2-40B4-BE49-F238E27FC236}">
                <a16:creationId xmlns:a16="http://schemas.microsoft.com/office/drawing/2014/main" id="{C2328FDC-A205-24F7-E21F-73C73B327E24}"/>
              </a:ext>
            </a:extLst>
          </p:cNvPr>
          <p:cNvSpPr txBox="1"/>
          <p:nvPr/>
        </p:nvSpPr>
        <p:spPr>
          <a:xfrm>
            <a:off x="755576" y="878386"/>
            <a:ext cx="7632848" cy="646331"/>
          </a:xfrm>
          <a:prstGeom prst="rect">
            <a:avLst/>
          </a:prstGeom>
          <a:noFill/>
        </p:spPr>
        <p:txBody>
          <a:bodyPr wrap="square" rtlCol="0">
            <a:spAutoFit/>
          </a:bodyPr>
          <a:lstStyle/>
          <a:p>
            <a:pPr algn="l"/>
            <a:r>
              <a:rPr lang="en-US" b="1"/>
              <a:t>Input: </a:t>
            </a:r>
            <a:r>
              <a:rPr lang="en-US">
                <a:solidFill>
                  <a:srgbClr val="00B050"/>
                </a:solidFill>
              </a:rPr>
              <a:t>Cơ sở dữ liệu giao tác với số lượng</a:t>
            </a:r>
            <a:endParaRPr lang="en-US" b="0" i="0">
              <a:solidFill>
                <a:srgbClr val="252525"/>
              </a:solidFill>
              <a:effectLst/>
              <a:latin typeface="Roboto" panose="02000000000000000000" pitchFamily="2" charset="0"/>
            </a:endParaRPr>
          </a:p>
          <a:p>
            <a:endParaRPr lang="en-US"/>
          </a:p>
        </p:txBody>
      </p:sp>
      <p:graphicFrame>
        <p:nvGraphicFramePr>
          <p:cNvPr id="5" name="Table 4">
            <a:extLst>
              <a:ext uri="{FF2B5EF4-FFF2-40B4-BE49-F238E27FC236}">
                <a16:creationId xmlns:a16="http://schemas.microsoft.com/office/drawing/2014/main" id="{65FCCDAC-646F-3B21-EBA4-61DC55230A90}"/>
              </a:ext>
            </a:extLst>
          </p:cNvPr>
          <p:cNvGraphicFramePr>
            <a:graphicFrameLocks noGrp="1"/>
          </p:cNvGraphicFramePr>
          <p:nvPr>
            <p:extLst>
              <p:ext uri="{D42A27DB-BD31-4B8C-83A1-F6EECF244321}">
                <p14:modId xmlns:p14="http://schemas.microsoft.com/office/powerpoint/2010/main" val="754503770"/>
              </p:ext>
            </p:extLst>
          </p:nvPr>
        </p:nvGraphicFramePr>
        <p:xfrm>
          <a:off x="863080" y="1315032"/>
          <a:ext cx="3744416" cy="2743200"/>
        </p:xfrm>
        <a:graphic>
          <a:graphicData uri="http://schemas.openxmlformats.org/drawingml/2006/table">
            <a:tbl>
              <a:tblPr firstRow="1" bandRow="1">
                <a:tableStyleId>{073A0DAA-6AF3-43AB-8588-CEC1D06C72B9}</a:tableStyleId>
              </a:tblPr>
              <a:tblGrid>
                <a:gridCol w="854835">
                  <a:extLst>
                    <a:ext uri="{9D8B030D-6E8A-4147-A177-3AD203B41FA5}">
                      <a16:colId xmlns:a16="http://schemas.microsoft.com/office/drawing/2014/main" val="2670552633"/>
                    </a:ext>
                  </a:extLst>
                </a:gridCol>
                <a:gridCol w="2889581">
                  <a:extLst>
                    <a:ext uri="{9D8B030D-6E8A-4147-A177-3AD203B41FA5}">
                      <a16:colId xmlns:a16="http://schemas.microsoft.com/office/drawing/2014/main" val="2747366810"/>
                    </a:ext>
                  </a:extLst>
                </a:gridCol>
              </a:tblGrid>
              <a:tr h="457200">
                <a:tc>
                  <a:txBody>
                    <a:bodyPr/>
                    <a:lstStyle/>
                    <a:p>
                      <a:pPr algn="ctr"/>
                      <a:r>
                        <a:rPr lang="en-US"/>
                        <a:t>Trans.</a:t>
                      </a:r>
                    </a:p>
                  </a:txBody>
                  <a:tcPr anchor="ctr"/>
                </a:tc>
                <a:tc>
                  <a:txBody>
                    <a:bodyPr/>
                    <a:lstStyle/>
                    <a:p>
                      <a:pPr algn="ctr"/>
                      <a:r>
                        <a:rPr lang="en-US"/>
                        <a:t>Items</a:t>
                      </a:r>
                    </a:p>
                  </a:txBody>
                  <a:tcPr anchor="ctr"/>
                </a:tc>
                <a:extLst>
                  <a:ext uri="{0D108BD9-81ED-4DB2-BD59-A6C34878D82A}">
                    <a16:rowId xmlns:a16="http://schemas.microsoft.com/office/drawing/2014/main" val="1364948772"/>
                  </a:ext>
                </a:extLst>
              </a:tr>
              <a:tr h="457200">
                <a:tc>
                  <a:txBody>
                    <a:bodyPr/>
                    <a:lstStyle/>
                    <a:p>
                      <a:r>
                        <a:rPr lang="en-US"/>
                        <a:t>T1</a:t>
                      </a:r>
                    </a:p>
                  </a:txBody>
                  <a:tcPr anchor="ctr"/>
                </a:tc>
                <a:tc>
                  <a:txBody>
                    <a:bodyPr/>
                    <a:lstStyle/>
                    <a:p>
                      <a:r>
                        <a:rPr lang="en-US"/>
                        <a:t>a(1), b(5), c(1), d(3), e(1)</a:t>
                      </a:r>
                    </a:p>
                  </a:txBody>
                  <a:tcPr anchor="ctr"/>
                </a:tc>
                <a:extLst>
                  <a:ext uri="{0D108BD9-81ED-4DB2-BD59-A6C34878D82A}">
                    <a16:rowId xmlns:a16="http://schemas.microsoft.com/office/drawing/2014/main" val="2267871492"/>
                  </a:ext>
                </a:extLst>
              </a:tr>
              <a:tr h="457200">
                <a:tc>
                  <a:txBody>
                    <a:bodyPr/>
                    <a:lstStyle/>
                    <a:p>
                      <a:r>
                        <a:rPr lang="en-US"/>
                        <a:t>T2</a:t>
                      </a:r>
                    </a:p>
                  </a:txBody>
                  <a:tcPr anchor="ctr"/>
                </a:tc>
                <a:tc>
                  <a:txBody>
                    <a:bodyPr/>
                    <a:lstStyle/>
                    <a:p>
                      <a:r>
                        <a:rPr lang="en-US"/>
                        <a:t>b(4), c(3), d(3), e(1)</a:t>
                      </a:r>
                    </a:p>
                  </a:txBody>
                  <a:tcPr anchor="ctr"/>
                </a:tc>
                <a:extLst>
                  <a:ext uri="{0D108BD9-81ED-4DB2-BD59-A6C34878D82A}">
                    <a16:rowId xmlns:a16="http://schemas.microsoft.com/office/drawing/2014/main" val="2402931697"/>
                  </a:ext>
                </a:extLst>
              </a:tr>
              <a:tr h="457200">
                <a:tc>
                  <a:txBody>
                    <a:bodyPr/>
                    <a:lstStyle/>
                    <a:p>
                      <a:r>
                        <a:rPr lang="en-US"/>
                        <a:t>T3</a:t>
                      </a:r>
                    </a:p>
                  </a:txBody>
                  <a:tcPr anchor="ctr"/>
                </a:tc>
                <a:tc>
                  <a:txBody>
                    <a:bodyPr/>
                    <a:lstStyle/>
                    <a:p>
                      <a:r>
                        <a:rPr lang="en-US"/>
                        <a:t>a(1), c(1), d(1)</a:t>
                      </a:r>
                    </a:p>
                  </a:txBody>
                  <a:tcPr anchor="ctr"/>
                </a:tc>
                <a:extLst>
                  <a:ext uri="{0D108BD9-81ED-4DB2-BD59-A6C34878D82A}">
                    <a16:rowId xmlns:a16="http://schemas.microsoft.com/office/drawing/2014/main" val="598501799"/>
                  </a:ext>
                </a:extLst>
              </a:tr>
              <a:tr h="457200">
                <a:tc>
                  <a:txBody>
                    <a:bodyPr/>
                    <a:lstStyle/>
                    <a:p>
                      <a:r>
                        <a:rPr lang="en-US"/>
                        <a:t>T4</a:t>
                      </a:r>
                    </a:p>
                  </a:txBody>
                  <a:tcPr anchor="ctr"/>
                </a:tc>
                <a:tc>
                  <a:txBody>
                    <a:bodyPr/>
                    <a:lstStyle/>
                    <a:p>
                      <a:r>
                        <a:rPr lang="en-US"/>
                        <a:t>a(2), c(6), e(2)</a:t>
                      </a:r>
                    </a:p>
                  </a:txBody>
                  <a:tcPr anchor="ctr"/>
                </a:tc>
                <a:extLst>
                  <a:ext uri="{0D108BD9-81ED-4DB2-BD59-A6C34878D82A}">
                    <a16:rowId xmlns:a16="http://schemas.microsoft.com/office/drawing/2014/main" val="1421931807"/>
                  </a:ext>
                </a:extLst>
              </a:tr>
              <a:tr h="457200">
                <a:tc>
                  <a:txBody>
                    <a:bodyPr/>
                    <a:lstStyle/>
                    <a:p>
                      <a:r>
                        <a:rPr lang="en-US"/>
                        <a:t>T5</a:t>
                      </a:r>
                    </a:p>
                  </a:txBody>
                  <a:tcPr anchor="ctr"/>
                </a:tc>
                <a:tc>
                  <a:txBody>
                    <a:bodyPr/>
                    <a:lstStyle/>
                    <a:p>
                      <a:r>
                        <a:rPr lang="en-US"/>
                        <a:t>b(2), c(2), e(1)</a:t>
                      </a:r>
                    </a:p>
                  </a:txBody>
                  <a:tcPr anchor="ctr"/>
                </a:tc>
                <a:extLst>
                  <a:ext uri="{0D108BD9-81ED-4DB2-BD59-A6C34878D82A}">
                    <a16:rowId xmlns:a16="http://schemas.microsoft.com/office/drawing/2014/main" val="1545739140"/>
                  </a:ext>
                </a:extLst>
              </a:tr>
            </a:tbl>
          </a:graphicData>
        </a:graphic>
      </p:graphicFrame>
      <p:graphicFrame>
        <p:nvGraphicFramePr>
          <p:cNvPr id="6" name="Table 5">
            <a:extLst>
              <a:ext uri="{FF2B5EF4-FFF2-40B4-BE49-F238E27FC236}">
                <a16:creationId xmlns:a16="http://schemas.microsoft.com/office/drawing/2014/main" id="{783CA7D7-0D41-7C7D-BA91-699FE780E862}"/>
              </a:ext>
            </a:extLst>
          </p:cNvPr>
          <p:cNvGraphicFramePr>
            <a:graphicFrameLocks noGrp="1"/>
          </p:cNvGraphicFramePr>
          <p:nvPr>
            <p:extLst>
              <p:ext uri="{D42A27DB-BD31-4B8C-83A1-F6EECF244321}">
                <p14:modId xmlns:p14="http://schemas.microsoft.com/office/powerpoint/2010/main" val="506645930"/>
              </p:ext>
            </p:extLst>
          </p:nvPr>
        </p:nvGraphicFramePr>
        <p:xfrm>
          <a:off x="5765852" y="1584318"/>
          <a:ext cx="2256304" cy="2743200"/>
        </p:xfrm>
        <a:graphic>
          <a:graphicData uri="http://schemas.openxmlformats.org/drawingml/2006/table">
            <a:tbl>
              <a:tblPr firstRow="1" bandRow="1">
                <a:tableStyleId>{073A0DAA-6AF3-43AB-8588-CEC1D06C72B9}</a:tableStyleId>
              </a:tblPr>
              <a:tblGrid>
                <a:gridCol w="780142">
                  <a:extLst>
                    <a:ext uri="{9D8B030D-6E8A-4147-A177-3AD203B41FA5}">
                      <a16:colId xmlns:a16="http://schemas.microsoft.com/office/drawing/2014/main" val="2670552633"/>
                    </a:ext>
                  </a:extLst>
                </a:gridCol>
                <a:gridCol w="1476162">
                  <a:extLst>
                    <a:ext uri="{9D8B030D-6E8A-4147-A177-3AD203B41FA5}">
                      <a16:colId xmlns:a16="http://schemas.microsoft.com/office/drawing/2014/main" val="2747366810"/>
                    </a:ext>
                  </a:extLst>
                </a:gridCol>
              </a:tblGrid>
              <a:tr h="457200">
                <a:tc>
                  <a:txBody>
                    <a:bodyPr/>
                    <a:lstStyle/>
                    <a:p>
                      <a:pPr algn="ctr"/>
                      <a:r>
                        <a:rPr lang="en-US"/>
                        <a:t>Item</a:t>
                      </a:r>
                    </a:p>
                  </a:txBody>
                  <a:tcPr anchor="ctr"/>
                </a:tc>
                <a:tc>
                  <a:txBody>
                    <a:bodyPr/>
                    <a:lstStyle/>
                    <a:p>
                      <a:pPr algn="ctr"/>
                      <a:r>
                        <a:rPr lang="en-US"/>
                        <a:t>Unit Profit</a:t>
                      </a:r>
                    </a:p>
                  </a:txBody>
                  <a:tcPr anchor="ctr"/>
                </a:tc>
                <a:extLst>
                  <a:ext uri="{0D108BD9-81ED-4DB2-BD59-A6C34878D82A}">
                    <a16:rowId xmlns:a16="http://schemas.microsoft.com/office/drawing/2014/main" val="1364948772"/>
                  </a:ext>
                </a:extLst>
              </a:tr>
              <a:tr h="457200">
                <a:tc>
                  <a:txBody>
                    <a:bodyPr/>
                    <a:lstStyle/>
                    <a:p>
                      <a:r>
                        <a:rPr lang="en-US"/>
                        <a:t>a</a:t>
                      </a:r>
                    </a:p>
                  </a:txBody>
                  <a:tcPr anchor="ctr"/>
                </a:tc>
                <a:tc>
                  <a:txBody>
                    <a:bodyPr/>
                    <a:lstStyle/>
                    <a:p>
                      <a:pPr algn="r"/>
                      <a:r>
                        <a:rPr lang="en-US"/>
                        <a:t>5$</a:t>
                      </a:r>
                    </a:p>
                  </a:txBody>
                  <a:tcPr anchor="ctr"/>
                </a:tc>
                <a:extLst>
                  <a:ext uri="{0D108BD9-81ED-4DB2-BD59-A6C34878D82A}">
                    <a16:rowId xmlns:a16="http://schemas.microsoft.com/office/drawing/2014/main" val="2267871492"/>
                  </a:ext>
                </a:extLst>
              </a:tr>
              <a:tr h="457200">
                <a:tc>
                  <a:txBody>
                    <a:bodyPr/>
                    <a:lstStyle/>
                    <a:p>
                      <a:r>
                        <a:rPr lang="en-US"/>
                        <a:t>b</a:t>
                      </a:r>
                    </a:p>
                  </a:txBody>
                  <a:tcPr anchor="ctr"/>
                </a:tc>
                <a:tc>
                  <a:txBody>
                    <a:bodyPr/>
                    <a:lstStyle/>
                    <a:p>
                      <a:pPr algn="r"/>
                      <a:r>
                        <a:rPr lang="en-US"/>
                        <a:t>2$</a:t>
                      </a:r>
                    </a:p>
                  </a:txBody>
                  <a:tcPr anchor="ctr"/>
                </a:tc>
                <a:extLst>
                  <a:ext uri="{0D108BD9-81ED-4DB2-BD59-A6C34878D82A}">
                    <a16:rowId xmlns:a16="http://schemas.microsoft.com/office/drawing/2014/main" val="2402931697"/>
                  </a:ext>
                </a:extLst>
              </a:tr>
              <a:tr h="457200">
                <a:tc>
                  <a:txBody>
                    <a:bodyPr/>
                    <a:lstStyle/>
                    <a:p>
                      <a:r>
                        <a:rPr lang="en-US"/>
                        <a:t>c</a:t>
                      </a:r>
                    </a:p>
                  </a:txBody>
                  <a:tcPr anchor="ctr"/>
                </a:tc>
                <a:tc>
                  <a:txBody>
                    <a:bodyPr/>
                    <a:lstStyle/>
                    <a:p>
                      <a:pPr algn="r"/>
                      <a:r>
                        <a:rPr lang="en-US"/>
                        <a:t>1$</a:t>
                      </a:r>
                    </a:p>
                  </a:txBody>
                  <a:tcPr anchor="ctr"/>
                </a:tc>
                <a:extLst>
                  <a:ext uri="{0D108BD9-81ED-4DB2-BD59-A6C34878D82A}">
                    <a16:rowId xmlns:a16="http://schemas.microsoft.com/office/drawing/2014/main" val="598501799"/>
                  </a:ext>
                </a:extLst>
              </a:tr>
              <a:tr h="457200">
                <a:tc>
                  <a:txBody>
                    <a:bodyPr/>
                    <a:lstStyle/>
                    <a:p>
                      <a:r>
                        <a:rPr lang="en-US"/>
                        <a:t>d</a:t>
                      </a:r>
                    </a:p>
                  </a:txBody>
                  <a:tcPr anchor="ctr"/>
                </a:tc>
                <a:tc>
                  <a:txBody>
                    <a:bodyPr/>
                    <a:lstStyle/>
                    <a:p>
                      <a:pPr algn="r"/>
                      <a:r>
                        <a:rPr lang="en-US"/>
                        <a:t>2$</a:t>
                      </a:r>
                    </a:p>
                  </a:txBody>
                  <a:tcPr anchor="ctr"/>
                </a:tc>
                <a:extLst>
                  <a:ext uri="{0D108BD9-81ED-4DB2-BD59-A6C34878D82A}">
                    <a16:rowId xmlns:a16="http://schemas.microsoft.com/office/drawing/2014/main" val="1421931807"/>
                  </a:ext>
                </a:extLst>
              </a:tr>
              <a:tr h="457200">
                <a:tc>
                  <a:txBody>
                    <a:bodyPr/>
                    <a:lstStyle/>
                    <a:p>
                      <a:r>
                        <a:rPr lang="en-US"/>
                        <a:t>e</a:t>
                      </a:r>
                    </a:p>
                  </a:txBody>
                  <a:tcPr anchor="ctr"/>
                </a:tc>
                <a:tc>
                  <a:txBody>
                    <a:bodyPr/>
                    <a:lstStyle/>
                    <a:p>
                      <a:pPr algn="r"/>
                      <a:r>
                        <a:rPr lang="en-US"/>
                        <a:t>3$</a:t>
                      </a:r>
                    </a:p>
                  </a:txBody>
                  <a:tcPr anchor="ctr"/>
                </a:tc>
                <a:extLst>
                  <a:ext uri="{0D108BD9-81ED-4DB2-BD59-A6C34878D82A}">
                    <a16:rowId xmlns:a16="http://schemas.microsoft.com/office/drawing/2014/main" val="1545739140"/>
                  </a:ext>
                </a:extLst>
              </a:tr>
            </a:tbl>
          </a:graphicData>
        </a:graphic>
      </p:graphicFrame>
      <p:sp>
        <p:nvSpPr>
          <p:cNvPr id="7" name="TextBox 6">
            <a:extLst>
              <a:ext uri="{FF2B5EF4-FFF2-40B4-BE49-F238E27FC236}">
                <a16:creationId xmlns:a16="http://schemas.microsoft.com/office/drawing/2014/main" id="{9AB8F0AE-D13A-4B8A-32FD-23B4B5CCB26E}"/>
              </a:ext>
            </a:extLst>
          </p:cNvPr>
          <p:cNvSpPr txBox="1"/>
          <p:nvPr/>
        </p:nvSpPr>
        <p:spPr>
          <a:xfrm>
            <a:off x="5615608" y="1207458"/>
            <a:ext cx="2556792" cy="369332"/>
          </a:xfrm>
          <a:prstGeom prst="rect">
            <a:avLst/>
          </a:prstGeom>
          <a:noFill/>
        </p:spPr>
        <p:txBody>
          <a:bodyPr wrap="square" rtlCol="0">
            <a:spAutoFit/>
          </a:bodyPr>
          <a:lstStyle/>
          <a:p>
            <a:pPr algn="ctr"/>
            <a:r>
              <a:rPr lang="en-US">
                <a:solidFill>
                  <a:srgbClr val="00B050"/>
                </a:solidFill>
              </a:rPr>
              <a:t>Bảng đơn vị lợi nhuận</a:t>
            </a:r>
          </a:p>
        </p:txBody>
      </p:sp>
      <p:sp>
        <p:nvSpPr>
          <p:cNvPr id="8" name="TextBox 7">
            <a:extLst>
              <a:ext uri="{FF2B5EF4-FFF2-40B4-BE49-F238E27FC236}">
                <a16:creationId xmlns:a16="http://schemas.microsoft.com/office/drawing/2014/main" id="{F401CA0A-7D70-D6D6-5941-5FCB8B17EB23}"/>
              </a:ext>
            </a:extLst>
          </p:cNvPr>
          <p:cNvSpPr txBox="1"/>
          <p:nvPr/>
        </p:nvSpPr>
        <p:spPr>
          <a:xfrm>
            <a:off x="863081" y="4168662"/>
            <a:ext cx="3744416" cy="369332"/>
          </a:xfrm>
          <a:prstGeom prst="rect">
            <a:avLst/>
          </a:prstGeom>
          <a:noFill/>
        </p:spPr>
        <p:txBody>
          <a:bodyPr wrap="square" rtlCol="0">
            <a:spAutoFit/>
          </a:bodyPr>
          <a:lstStyle/>
          <a:p>
            <a:pPr algn="ctr"/>
            <a:r>
              <a:rPr lang="en-US"/>
              <a:t>Và một </a:t>
            </a:r>
            <a:r>
              <a:rPr lang="en-US">
                <a:solidFill>
                  <a:srgbClr val="00B050"/>
                </a:solidFill>
              </a:rPr>
              <a:t>ngưỡng tối thiểu</a:t>
            </a:r>
          </a:p>
        </p:txBody>
      </p:sp>
      <p:sp>
        <p:nvSpPr>
          <p:cNvPr id="10" name="TextBox 9">
            <a:extLst>
              <a:ext uri="{FF2B5EF4-FFF2-40B4-BE49-F238E27FC236}">
                <a16:creationId xmlns:a16="http://schemas.microsoft.com/office/drawing/2014/main" id="{7F6DA4BA-EF6A-F1AB-7E41-5C7CB770B08B}"/>
              </a:ext>
            </a:extLst>
          </p:cNvPr>
          <p:cNvSpPr txBox="1"/>
          <p:nvPr/>
        </p:nvSpPr>
        <p:spPr>
          <a:xfrm>
            <a:off x="251520" y="4575134"/>
            <a:ext cx="3528392" cy="369332"/>
          </a:xfrm>
          <a:prstGeom prst="rect">
            <a:avLst/>
          </a:prstGeom>
          <a:noFill/>
        </p:spPr>
        <p:txBody>
          <a:bodyPr wrap="square">
            <a:spAutoFit/>
          </a:bodyPr>
          <a:lstStyle/>
          <a:p>
            <a:pPr algn="l"/>
            <a:r>
              <a:rPr lang="en-US" b="1"/>
              <a:t>Output: </a:t>
            </a:r>
            <a:r>
              <a:rPr lang="en-US">
                <a:solidFill>
                  <a:srgbClr val="00B050"/>
                </a:solidFill>
              </a:rPr>
              <a:t>Các tập mục hữu ích cao</a:t>
            </a:r>
            <a:endParaRPr lang="en-US" b="0" i="0">
              <a:solidFill>
                <a:srgbClr val="252525"/>
              </a:solidFill>
              <a:effectLst/>
              <a:latin typeface="Roboto" panose="02000000000000000000" pitchFamily="2" charset="0"/>
            </a:endParaRPr>
          </a:p>
        </p:txBody>
      </p:sp>
      <p:sp>
        <p:nvSpPr>
          <p:cNvPr id="3" name="Rectangle 2">
            <a:extLst>
              <a:ext uri="{FF2B5EF4-FFF2-40B4-BE49-F238E27FC236}">
                <a16:creationId xmlns:a16="http://schemas.microsoft.com/office/drawing/2014/main" id="{CDB78F2E-C0D5-E138-ED47-CBE308F5EACD}"/>
              </a:ext>
            </a:extLst>
          </p:cNvPr>
          <p:cNvSpPr/>
          <p:nvPr/>
        </p:nvSpPr>
        <p:spPr>
          <a:xfrm>
            <a:off x="3851920" y="1735636"/>
            <a:ext cx="611674" cy="510999"/>
          </a:xfrm>
          <a:prstGeom prst="rect">
            <a:avLst/>
          </a:prstGeom>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a:t>e(1)</a:t>
            </a:r>
            <a:endParaRPr lang="en-US"/>
          </a:p>
        </p:txBody>
      </p:sp>
      <p:cxnSp>
        <p:nvCxnSpPr>
          <p:cNvPr id="11" name="Straight Arrow Connector 10">
            <a:extLst>
              <a:ext uri="{FF2B5EF4-FFF2-40B4-BE49-F238E27FC236}">
                <a16:creationId xmlns:a16="http://schemas.microsoft.com/office/drawing/2014/main" id="{52D48643-505D-E4C8-F97F-C52E4BACCFB2}"/>
              </a:ext>
            </a:extLst>
          </p:cNvPr>
          <p:cNvCxnSpPr>
            <a:cxnSpLocks/>
            <a:stCxn id="12" idx="0"/>
            <a:endCxn id="3" idx="2"/>
          </p:cNvCxnSpPr>
          <p:nvPr/>
        </p:nvCxnSpPr>
        <p:spPr>
          <a:xfrm flipH="1" flipV="1">
            <a:off x="4157757" y="2246635"/>
            <a:ext cx="1340327" cy="23284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06AE772C-1FF2-2CC8-DDC8-0FC8DABF0C0E}"/>
              </a:ext>
            </a:extLst>
          </p:cNvPr>
          <p:cNvSpPr txBox="1"/>
          <p:nvPr/>
        </p:nvSpPr>
        <p:spPr>
          <a:xfrm>
            <a:off x="4461357" y="4575134"/>
            <a:ext cx="2073453" cy="369332"/>
          </a:xfrm>
          <a:prstGeom prst="rect">
            <a:avLst/>
          </a:prstGeom>
          <a:noFill/>
        </p:spPr>
        <p:txBody>
          <a:bodyPr wrap="none" rtlCol="0">
            <a:spAutoFit/>
          </a:bodyPr>
          <a:lstStyle/>
          <a:p>
            <a:r>
              <a:rPr lang="en-US">
                <a:solidFill>
                  <a:srgbClr val="FF0000"/>
                </a:solidFill>
              </a:rPr>
              <a:t>item</a:t>
            </a:r>
            <a:r>
              <a:rPr lang="vi-VN">
                <a:solidFill>
                  <a:srgbClr val="FF0000"/>
                </a:solidFill>
              </a:rPr>
              <a:t>(</a:t>
            </a:r>
            <a:r>
              <a:rPr lang="en-US">
                <a:solidFill>
                  <a:srgbClr val="FF0000"/>
                </a:solidFill>
              </a:rPr>
              <a:t>số lượng</a:t>
            </a:r>
            <a:r>
              <a:rPr lang="vi-VN">
                <a:solidFill>
                  <a:srgbClr val="FF0000"/>
                </a:solidFill>
              </a:rPr>
              <a:t>) - IU</a:t>
            </a:r>
            <a:endParaRPr lang="en-US">
              <a:solidFill>
                <a:srgbClr val="FF0000"/>
              </a:solidFill>
            </a:endParaRPr>
          </a:p>
        </p:txBody>
      </p:sp>
      <p:sp>
        <p:nvSpPr>
          <p:cNvPr id="13" name="Rectangle 12">
            <a:extLst>
              <a:ext uri="{FF2B5EF4-FFF2-40B4-BE49-F238E27FC236}">
                <a16:creationId xmlns:a16="http://schemas.microsoft.com/office/drawing/2014/main" id="{A8BD379E-D0FF-C4A3-A650-9D739B507B02}"/>
              </a:ext>
            </a:extLst>
          </p:cNvPr>
          <p:cNvSpPr/>
          <p:nvPr/>
        </p:nvSpPr>
        <p:spPr>
          <a:xfrm>
            <a:off x="7410482" y="1991135"/>
            <a:ext cx="611674" cy="510999"/>
          </a:xfrm>
          <a:prstGeom prst="rect">
            <a:avLst/>
          </a:prstGeom>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vi-VN"/>
              <a:t>5$</a:t>
            </a:r>
            <a:endParaRPr lang="en-US"/>
          </a:p>
        </p:txBody>
      </p:sp>
      <p:cxnSp>
        <p:nvCxnSpPr>
          <p:cNvPr id="14" name="Straight Arrow Connector 13">
            <a:extLst>
              <a:ext uri="{FF2B5EF4-FFF2-40B4-BE49-F238E27FC236}">
                <a16:creationId xmlns:a16="http://schemas.microsoft.com/office/drawing/2014/main" id="{CF67895A-EF45-42E6-9E09-A3DCBC52C21B}"/>
              </a:ext>
            </a:extLst>
          </p:cNvPr>
          <p:cNvCxnSpPr>
            <a:cxnSpLocks/>
            <a:stCxn id="16" idx="2"/>
            <a:endCxn id="13" idx="3"/>
          </p:cNvCxnSpPr>
          <p:nvPr/>
        </p:nvCxnSpPr>
        <p:spPr>
          <a:xfrm flipH="1">
            <a:off x="8022156" y="1814843"/>
            <a:ext cx="546411" cy="431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4112914F-322E-0926-A1A7-DFEB00F1DF35}"/>
              </a:ext>
            </a:extLst>
          </p:cNvPr>
          <p:cNvSpPr txBox="1"/>
          <p:nvPr/>
        </p:nvSpPr>
        <p:spPr>
          <a:xfrm>
            <a:off x="8315933" y="1445511"/>
            <a:ext cx="505267" cy="369332"/>
          </a:xfrm>
          <a:prstGeom prst="rect">
            <a:avLst/>
          </a:prstGeom>
          <a:noFill/>
        </p:spPr>
        <p:txBody>
          <a:bodyPr wrap="none" rtlCol="0">
            <a:spAutoFit/>
          </a:bodyPr>
          <a:lstStyle/>
          <a:p>
            <a:r>
              <a:rPr lang="vi-VN">
                <a:solidFill>
                  <a:srgbClr val="FF0000"/>
                </a:solidFill>
              </a:rPr>
              <a:t>EU</a:t>
            </a:r>
            <a:endParaRPr lang="en-US">
              <a:solidFill>
                <a:srgbClr val="FF0000"/>
              </a:solidFill>
            </a:endParaRPr>
          </a:p>
        </p:txBody>
      </p:sp>
    </p:spTree>
    <p:extLst>
      <p:ext uri="{BB962C8B-B14F-4D97-AF65-F5344CB8AC3E}">
        <p14:creationId xmlns:p14="http://schemas.microsoft.com/office/powerpoint/2010/main" val="41374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0" grpId="0"/>
      <p:bldP spid="3" grpId="0" animBg="1"/>
      <p:bldP spid="12" grpId="0"/>
      <p:bldP spid="13" grpId="0" animBg="1"/>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3AF706-CC2F-7A54-EA49-7DC178C336FF}"/>
              </a:ext>
            </a:extLst>
          </p:cNvPr>
          <p:cNvSpPr>
            <a:spLocks noGrp="1"/>
          </p:cNvSpPr>
          <p:nvPr>
            <p:ph type="title"/>
          </p:nvPr>
        </p:nvSpPr>
        <p:spPr>
          <a:xfrm>
            <a:off x="628650" y="273843"/>
            <a:ext cx="7886700" cy="994173"/>
          </a:xfrm>
        </p:spPr>
        <p:txBody>
          <a:bodyPr>
            <a:normAutofit/>
          </a:bodyPr>
          <a:lstStyle/>
          <a:p>
            <a:r>
              <a:rPr lang="en-US">
                <a:latin typeface="Arial" panose="020B0604020202020204" pitchFamily="34" charset="0"/>
                <a:cs typeface="Arial" panose="020B0604020202020204" pitchFamily="34" charset="0"/>
              </a:rPr>
              <a:t>Các định nghĩa</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258029"/>
            <a:ext cx="8140446" cy="13716"/>
          </a:xfrm>
          <a:custGeom>
            <a:avLst/>
            <a:gdLst>
              <a:gd name="connsiteX0" fmla="*/ 0 w 8140446"/>
              <a:gd name="connsiteY0" fmla="*/ 0 h 13716"/>
              <a:gd name="connsiteX1" fmla="*/ 434157 w 8140446"/>
              <a:gd name="connsiteY1" fmla="*/ 0 h 13716"/>
              <a:gd name="connsiteX2" fmla="*/ 1193932 w 8140446"/>
              <a:gd name="connsiteY2" fmla="*/ 0 h 13716"/>
              <a:gd name="connsiteX3" fmla="*/ 1628089 w 8140446"/>
              <a:gd name="connsiteY3" fmla="*/ 0 h 13716"/>
              <a:gd name="connsiteX4" fmla="*/ 2225055 w 8140446"/>
              <a:gd name="connsiteY4" fmla="*/ 0 h 13716"/>
              <a:gd name="connsiteX5" fmla="*/ 3066235 w 8140446"/>
              <a:gd name="connsiteY5" fmla="*/ 0 h 13716"/>
              <a:gd name="connsiteX6" fmla="*/ 3744605 w 8140446"/>
              <a:gd name="connsiteY6" fmla="*/ 0 h 13716"/>
              <a:gd name="connsiteX7" fmla="*/ 4504380 w 8140446"/>
              <a:gd name="connsiteY7" fmla="*/ 0 h 13716"/>
              <a:gd name="connsiteX8" fmla="*/ 5101346 w 8140446"/>
              <a:gd name="connsiteY8" fmla="*/ 0 h 13716"/>
              <a:gd name="connsiteX9" fmla="*/ 5779717 w 8140446"/>
              <a:gd name="connsiteY9" fmla="*/ 0 h 13716"/>
              <a:gd name="connsiteX10" fmla="*/ 6620896 w 8140446"/>
              <a:gd name="connsiteY10" fmla="*/ 0 h 13716"/>
              <a:gd name="connsiteX11" fmla="*/ 7136458 w 8140446"/>
              <a:gd name="connsiteY11" fmla="*/ 0 h 13716"/>
              <a:gd name="connsiteX12" fmla="*/ 8140446 w 8140446"/>
              <a:gd name="connsiteY12" fmla="*/ 0 h 13716"/>
              <a:gd name="connsiteX13" fmla="*/ 8140446 w 8140446"/>
              <a:gd name="connsiteY13" fmla="*/ 13716 h 13716"/>
              <a:gd name="connsiteX14" fmla="*/ 7543480 w 8140446"/>
              <a:gd name="connsiteY14" fmla="*/ 13716 h 13716"/>
              <a:gd name="connsiteX15" fmla="*/ 7109323 w 8140446"/>
              <a:gd name="connsiteY15" fmla="*/ 13716 h 13716"/>
              <a:gd name="connsiteX16" fmla="*/ 6430952 w 8140446"/>
              <a:gd name="connsiteY16" fmla="*/ 13716 h 13716"/>
              <a:gd name="connsiteX17" fmla="*/ 5915391 w 8140446"/>
              <a:gd name="connsiteY17" fmla="*/ 13716 h 13716"/>
              <a:gd name="connsiteX18" fmla="*/ 5237020 w 8140446"/>
              <a:gd name="connsiteY18" fmla="*/ 13716 h 13716"/>
              <a:gd name="connsiteX19" fmla="*/ 4558650 w 8140446"/>
              <a:gd name="connsiteY19" fmla="*/ 13716 h 13716"/>
              <a:gd name="connsiteX20" fmla="*/ 3880279 w 8140446"/>
              <a:gd name="connsiteY20" fmla="*/ 13716 h 13716"/>
              <a:gd name="connsiteX21" fmla="*/ 3201909 w 8140446"/>
              <a:gd name="connsiteY21" fmla="*/ 13716 h 13716"/>
              <a:gd name="connsiteX22" fmla="*/ 2604943 w 8140446"/>
              <a:gd name="connsiteY22" fmla="*/ 13716 h 13716"/>
              <a:gd name="connsiteX23" fmla="*/ 1845168 w 8140446"/>
              <a:gd name="connsiteY23" fmla="*/ 13716 h 13716"/>
              <a:gd name="connsiteX24" fmla="*/ 1166797 w 8140446"/>
              <a:gd name="connsiteY24" fmla="*/ 13716 h 13716"/>
              <a:gd name="connsiteX25" fmla="*/ 0 w 8140446"/>
              <a:gd name="connsiteY25" fmla="*/ 13716 h 13716"/>
              <a:gd name="connsiteX26" fmla="*/ 0 w 8140446"/>
              <a:gd name="connsiteY2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3716"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543" y="2784"/>
                  <a:pt x="8140462" y="9558"/>
                  <a:pt x="8140446" y="13716"/>
                </a:cubicBezTo>
                <a:cubicBezTo>
                  <a:pt x="7906329" y="-7615"/>
                  <a:pt x="7681180" y="22893"/>
                  <a:pt x="7543480" y="13716"/>
                </a:cubicBezTo>
                <a:cubicBezTo>
                  <a:pt x="7405780" y="4539"/>
                  <a:pt x="7216607" y="-912"/>
                  <a:pt x="7109323" y="13716"/>
                </a:cubicBezTo>
                <a:cubicBezTo>
                  <a:pt x="7002039" y="28344"/>
                  <a:pt x="6576231" y="38120"/>
                  <a:pt x="6430952" y="13716"/>
                </a:cubicBezTo>
                <a:cubicBezTo>
                  <a:pt x="6285673" y="-10688"/>
                  <a:pt x="6138840" y="29949"/>
                  <a:pt x="5915391" y="13716"/>
                </a:cubicBezTo>
                <a:cubicBezTo>
                  <a:pt x="5691942" y="-2517"/>
                  <a:pt x="5459460" y="47094"/>
                  <a:pt x="5237020" y="13716"/>
                </a:cubicBezTo>
                <a:cubicBezTo>
                  <a:pt x="5014580" y="-19662"/>
                  <a:pt x="4747677" y="35877"/>
                  <a:pt x="4558650" y="13716"/>
                </a:cubicBezTo>
                <a:cubicBezTo>
                  <a:pt x="4369623" y="-8445"/>
                  <a:pt x="4146061" y="7996"/>
                  <a:pt x="3880279" y="13716"/>
                </a:cubicBezTo>
                <a:cubicBezTo>
                  <a:pt x="3614497" y="19436"/>
                  <a:pt x="3473808" y="-17480"/>
                  <a:pt x="3201909" y="13716"/>
                </a:cubicBezTo>
                <a:cubicBezTo>
                  <a:pt x="2930010" y="44912"/>
                  <a:pt x="2728175" y="-8002"/>
                  <a:pt x="2604943" y="13716"/>
                </a:cubicBezTo>
                <a:cubicBezTo>
                  <a:pt x="2481711" y="35434"/>
                  <a:pt x="2004334" y="22380"/>
                  <a:pt x="1845168" y="13716"/>
                </a:cubicBezTo>
                <a:cubicBezTo>
                  <a:pt x="1686003" y="5052"/>
                  <a:pt x="1375070" y="33008"/>
                  <a:pt x="1166797" y="13716"/>
                </a:cubicBezTo>
                <a:cubicBezTo>
                  <a:pt x="958524" y="-5576"/>
                  <a:pt x="342846" y="4308"/>
                  <a:pt x="0" y="13716"/>
                </a:cubicBezTo>
                <a:cubicBezTo>
                  <a:pt x="-100" y="9589"/>
                  <a:pt x="468" y="2983"/>
                  <a:pt x="0" y="0"/>
                </a:cubicBezTo>
                <a:close/>
              </a:path>
              <a:path w="8140446" h="13716"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39772" y="5682"/>
                  <a:pt x="8139843" y="9439"/>
                  <a:pt x="8140446" y="13716"/>
                </a:cubicBezTo>
                <a:cubicBezTo>
                  <a:pt x="7959314" y="-1227"/>
                  <a:pt x="7870113" y="5865"/>
                  <a:pt x="7706289" y="13716"/>
                </a:cubicBezTo>
                <a:cubicBezTo>
                  <a:pt x="7542465" y="21567"/>
                  <a:pt x="7157940" y="12910"/>
                  <a:pt x="6865109" y="13716"/>
                </a:cubicBezTo>
                <a:cubicBezTo>
                  <a:pt x="6572278" y="14522"/>
                  <a:pt x="6524256" y="33479"/>
                  <a:pt x="6349548" y="13716"/>
                </a:cubicBezTo>
                <a:cubicBezTo>
                  <a:pt x="6174840" y="-6047"/>
                  <a:pt x="5951624" y="-4398"/>
                  <a:pt x="5671177" y="13716"/>
                </a:cubicBezTo>
                <a:cubicBezTo>
                  <a:pt x="5390730" y="31830"/>
                  <a:pt x="5222992" y="55486"/>
                  <a:pt x="4829998" y="13716"/>
                </a:cubicBezTo>
                <a:cubicBezTo>
                  <a:pt x="4437004" y="-28054"/>
                  <a:pt x="4344181" y="34515"/>
                  <a:pt x="4151627" y="13716"/>
                </a:cubicBezTo>
                <a:cubicBezTo>
                  <a:pt x="3959073" y="-7083"/>
                  <a:pt x="3886970" y="28303"/>
                  <a:pt x="3717470" y="13716"/>
                </a:cubicBezTo>
                <a:cubicBezTo>
                  <a:pt x="3547970" y="-871"/>
                  <a:pt x="3451521" y="27300"/>
                  <a:pt x="3201909" y="13716"/>
                </a:cubicBezTo>
                <a:cubicBezTo>
                  <a:pt x="2952297" y="132"/>
                  <a:pt x="2543413" y="1457"/>
                  <a:pt x="2360729" y="13716"/>
                </a:cubicBezTo>
                <a:cubicBezTo>
                  <a:pt x="2178045" y="25975"/>
                  <a:pt x="1906056" y="21275"/>
                  <a:pt x="1682359" y="13716"/>
                </a:cubicBezTo>
                <a:cubicBezTo>
                  <a:pt x="1458662" y="6158"/>
                  <a:pt x="1330405" y="3474"/>
                  <a:pt x="1166797" y="13716"/>
                </a:cubicBezTo>
                <a:cubicBezTo>
                  <a:pt x="1003189" y="23958"/>
                  <a:pt x="278098" y="14961"/>
                  <a:pt x="0" y="13716"/>
                </a:cubicBezTo>
                <a:cubicBezTo>
                  <a:pt x="303" y="7982"/>
                  <a:pt x="182" y="5202"/>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827DC6-2704-C3E7-7DA5-0AAB1AAC8CFE}"/>
              </a:ext>
            </a:extLst>
          </p:cNvPr>
          <p:cNvSpPr>
            <a:spLocks noGrp="1"/>
          </p:cNvSpPr>
          <p:nvPr>
            <p:ph idx="1"/>
          </p:nvPr>
        </p:nvSpPr>
        <p:spPr>
          <a:xfrm>
            <a:off x="628650" y="1447038"/>
            <a:ext cx="7886700" cy="3188970"/>
          </a:xfrm>
        </p:spPr>
        <p:txBody>
          <a:bodyPr>
            <a:normAutofit/>
          </a:bodyPr>
          <a:lstStyle/>
          <a:p>
            <a:pPr algn="just">
              <a:lnSpc>
                <a:spcPct val="150000"/>
              </a:lnSpc>
            </a:pPr>
            <a:r>
              <a:rPr lang="en-US" sz="1800">
                <a:latin typeface="Arial" panose="020B0604020202020204" pitchFamily="34" charset="0"/>
                <a:cs typeface="Arial" panose="020B0604020202020204" pitchFamily="34" charset="0"/>
              </a:rPr>
              <a:t>Định nghĩa 1:  Hữu ích ngoại của một item </a:t>
            </a:r>
            <a:r>
              <a:rPr lang="en-US" sz="1800">
                <a:latin typeface="Arial" panose="020B0604020202020204" pitchFamily="34" charset="0"/>
                <a:ea typeface="Cambria Math" panose="02040503050406030204" pitchFamily="18" charset="0"/>
                <a:cs typeface="Arial" panose="020B0604020202020204" pitchFamily="34" charset="0"/>
              </a:rPr>
              <a:t>i</a:t>
            </a:r>
            <a:r>
              <a:rPr lang="en-US" sz="1800">
                <a:latin typeface="Arial" panose="020B0604020202020204" pitchFamily="34" charset="0"/>
                <a:cs typeface="Arial" panose="020B0604020202020204" pitchFamily="34" charset="0"/>
              </a:rPr>
              <a:t>, được ký hiệu là EU(i), là giá trị tiện ích của i ở trong bảng đơn vị lợi nhuận của CSDL. </a:t>
            </a:r>
            <a:endParaRPr lang="en-US" sz="1700"/>
          </a:p>
          <a:p>
            <a:pPr>
              <a:lnSpc>
                <a:spcPct val="150000"/>
              </a:lnSpc>
            </a:pPr>
            <a:r>
              <a:rPr lang="en-US" sz="1800">
                <a:latin typeface="Arial" panose="020B0604020202020204" pitchFamily="34" charset="0"/>
                <a:cs typeface="Arial" panose="020B0604020202020204" pitchFamily="34" charset="0"/>
              </a:rPr>
              <a:t>Định nghĩa 2. Tiện ích nội tại của mục i trong giao dịch T, ký hiệu IU(i,T), là giá trị đếm gắn với i trong T trong bảng giao dịch của CSDL.</a:t>
            </a:r>
          </a:p>
          <a:p>
            <a:pPr>
              <a:lnSpc>
                <a:spcPct val="150000"/>
              </a:lnSpc>
            </a:pPr>
            <a:r>
              <a:rPr lang="en-US" sz="1800">
                <a:latin typeface="Arial" panose="020B0604020202020204" pitchFamily="34" charset="0"/>
                <a:cs typeface="Arial" panose="020B0604020202020204" pitchFamily="34" charset="0"/>
              </a:rPr>
              <a:t>Định nghĩa 3: </a:t>
            </a:r>
            <a:r>
              <a:rPr lang="en-US" sz="1800" b="0" i="0">
                <a:solidFill>
                  <a:srgbClr val="252525"/>
                </a:solidFill>
                <a:effectLst/>
                <a:latin typeface="Arial" panose="020B0604020202020204" pitchFamily="34" charset="0"/>
                <a:cs typeface="Arial" panose="020B0604020202020204" pitchFamily="34" charset="0"/>
              </a:rPr>
              <a:t>Tiện ích của hạng mục i trong giao dịch T, ký hiệu U(i, T), là tích của IU(i, T) và EU(i), trong đó U(i, T) = IU(i, T) × EU(i).</a:t>
            </a:r>
            <a:r>
              <a:rPr lang="en-US" sz="1700"/>
              <a:t> </a:t>
            </a:r>
          </a:p>
        </p:txBody>
      </p:sp>
      <p:sp>
        <p:nvSpPr>
          <p:cNvPr id="5" name="Slide Number Placeholder 4">
            <a:extLst>
              <a:ext uri="{FF2B5EF4-FFF2-40B4-BE49-F238E27FC236}">
                <a16:creationId xmlns:a16="http://schemas.microsoft.com/office/drawing/2014/main" id="{9C276D5D-6A85-01FD-0671-D9338B73DAA9}"/>
              </a:ext>
            </a:extLst>
          </p:cNvPr>
          <p:cNvSpPr>
            <a:spLocks noGrp="1"/>
          </p:cNvSpPr>
          <p:nvPr>
            <p:ph type="sldNum" sz="quarter" idx="12"/>
          </p:nvPr>
        </p:nvSpPr>
        <p:spPr>
          <a:xfrm>
            <a:off x="6457950" y="4767262"/>
            <a:ext cx="2057400" cy="273844"/>
          </a:xfrm>
        </p:spPr>
        <p:txBody>
          <a:bodyPr>
            <a:normAutofit/>
          </a:bodyPr>
          <a:lstStyle/>
          <a:p>
            <a:pPr>
              <a:spcAft>
                <a:spcPts val="600"/>
              </a:spcAft>
            </a:pPr>
            <a:fld id="{83B0A39C-9AA3-4A83-82D7-24ADE085033F}" type="slidenum">
              <a:rPr lang="ko-KR" altLang="en-US" smtClean="0"/>
              <a:pPr>
                <a:spcAft>
                  <a:spcPts val="600"/>
                </a:spcAft>
              </a:pPr>
              <a:t>39</a:t>
            </a:fld>
            <a:endParaRPr lang="ko-KR" altLang="en-US"/>
          </a:p>
        </p:txBody>
      </p:sp>
    </p:spTree>
    <p:extLst>
      <p:ext uri="{BB962C8B-B14F-4D97-AF65-F5344CB8AC3E}">
        <p14:creationId xmlns:p14="http://schemas.microsoft.com/office/powerpoint/2010/main" val="4217988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1829A-DF8A-55C0-3F97-536A90B4DFC5}"/>
              </a:ext>
            </a:extLst>
          </p:cNvPr>
          <p:cNvSpPr>
            <a:spLocks noGrp="1"/>
          </p:cNvSpPr>
          <p:nvPr>
            <p:ph type="title"/>
          </p:nvPr>
        </p:nvSpPr>
        <p:spPr>
          <a:xfrm>
            <a:off x="480060" y="240030"/>
            <a:ext cx="4091940" cy="2919501"/>
          </a:xfrm>
        </p:spPr>
        <p:txBody>
          <a:bodyPr vert="horz" lIns="91440" tIns="45720" rIns="91440" bIns="45720" rtlCol="0" anchor="b">
            <a:normAutofit/>
          </a:bodyPr>
          <a:lstStyle/>
          <a:p>
            <a:pPr latinLnBrk="0">
              <a:lnSpc>
                <a:spcPct val="90000"/>
              </a:lnSpc>
            </a:pPr>
            <a:r>
              <a:rPr lang="en-US" sz="4000" kern="1200">
                <a:solidFill>
                  <a:schemeClr val="tx1"/>
                </a:solidFill>
              </a:rPr>
              <a:t>Luật di truyền của Mendel</a:t>
            </a:r>
          </a:p>
        </p:txBody>
      </p:sp>
      <p:pic>
        <p:nvPicPr>
          <p:cNvPr id="19" name="Picture 18">
            <a:extLst>
              <a:ext uri="{FF2B5EF4-FFF2-40B4-BE49-F238E27FC236}">
                <a16:creationId xmlns:a16="http://schemas.microsoft.com/office/drawing/2014/main" id="{4D4D7FBE-8B40-7F07-BB94-0AA7E03DEB35}"/>
              </a:ext>
            </a:extLst>
          </p:cNvPr>
          <p:cNvPicPr>
            <a:picLocks noChangeAspect="1"/>
          </p:cNvPicPr>
          <p:nvPr/>
        </p:nvPicPr>
        <p:blipFill>
          <a:blip r:embed="rId2"/>
          <a:stretch>
            <a:fillRect/>
          </a:stretch>
        </p:blipFill>
        <p:spPr>
          <a:xfrm>
            <a:off x="4403961" y="102394"/>
            <a:ext cx="3732837" cy="5027390"/>
          </a:xfrm>
          <a:prstGeom prst="rect">
            <a:avLst/>
          </a:prstGeom>
        </p:spPr>
      </p:pic>
      <p:sp>
        <p:nvSpPr>
          <p:cNvPr id="3" name="Slide Number Placeholder 3">
            <a:extLst>
              <a:ext uri="{FF2B5EF4-FFF2-40B4-BE49-F238E27FC236}">
                <a16:creationId xmlns:a16="http://schemas.microsoft.com/office/drawing/2014/main" id="{4C8D56C3-4B92-5EBA-F7F7-923993B44766}"/>
              </a:ext>
            </a:extLst>
          </p:cNvPr>
          <p:cNvSpPr txBox="1">
            <a:spLocks/>
          </p:cNvSpPr>
          <p:nvPr/>
        </p:nvSpPr>
        <p:spPr>
          <a:xfrm>
            <a:off x="6907088" y="4767263"/>
            <a:ext cx="2057400" cy="273844"/>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0A39C-9AA3-4A83-82D7-24ADE085033F}" type="slidenum">
              <a:rPr lang="ko-KR" altLang="en-US" smtClean="0"/>
              <a:pPr/>
              <a:t>4</a:t>
            </a:fld>
            <a:endParaRPr lang="ko-KR" altLang="en-US"/>
          </a:p>
        </p:txBody>
      </p:sp>
    </p:spTree>
    <p:extLst>
      <p:ext uri="{BB962C8B-B14F-4D97-AF65-F5344CB8AC3E}">
        <p14:creationId xmlns:p14="http://schemas.microsoft.com/office/powerpoint/2010/main" val="13483761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1D818AD-B401-B632-6F17-45F57F306B74}"/>
              </a:ext>
            </a:extLst>
          </p:cNvPr>
          <p:cNvGraphicFramePr>
            <a:graphicFrameLocks noGrp="1"/>
          </p:cNvGraphicFramePr>
          <p:nvPr>
            <p:extLst>
              <p:ext uri="{D42A27DB-BD31-4B8C-83A1-F6EECF244321}">
                <p14:modId xmlns:p14="http://schemas.microsoft.com/office/powerpoint/2010/main" val="2350525758"/>
              </p:ext>
            </p:extLst>
          </p:nvPr>
        </p:nvGraphicFramePr>
        <p:xfrm>
          <a:off x="444298" y="934995"/>
          <a:ext cx="3744416" cy="2743200"/>
        </p:xfrm>
        <a:graphic>
          <a:graphicData uri="http://schemas.openxmlformats.org/drawingml/2006/table">
            <a:tbl>
              <a:tblPr firstRow="1" bandRow="1">
                <a:tableStyleId>{073A0DAA-6AF3-43AB-8588-CEC1D06C72B9}</a:tableStyleId>
              </a:tblPr>
              <a:tblGrid>
                <a:gridCol w="1031358">
                  <a:extLst>
                    <a:ext uri="{9D8B030D-6E8A-4147-A177-3AD203B41FA5}">
                      <a16:colId xmlns:a16="http://schemas.microsoft.com/office/drawing/2014/main" val="2670552633"/>
                    </a:ext>
                  </a:extLst>
                </a:gridCol>
                <a:gridCol w="2713058">
                  <a:extLst>
                    <a:ext uri="{9D8B030D-6E8A-4147-A177-3AD203B41FA5}">
                      <a16:colId xmlns:a16="http://schemas.microsoft.com/office/drawing/2014/main" val="2747366810"/>
                    </a:ext>
                  </a:extLst>
                </a:gridCol>
              </a:tblGrid>
              <a:tr h="457200">
                <a:tc>
                  <a:txBody>
                    <a:bodyPr/>
                    <a:lstStyle/>
                    <a:p>
                      <a:pPr algn="ctr"/>
                      <a:r>
                        <a:rPr lang="en-US" sz="1800">
                          <a:latin typeface="Arial" panose="020B0604020202020204" pitchFamily="34" charset="0"/>
                          <a:cs typeface="Arial" panose="020B0604020202020204" pitchFamily="34" charset="0"/>
                        </a:rPr>
                        <a:t>Trans.</a:t>
                      </a:r>
                    </a:p>
                  </a:txBody>
                  <a:tcPr anchor="ctr"/>
                </a:tc>
                <a:tc>
                  <a:txBody>
                    <a:bodyPr/>
                    <a:lstStyle/>
                    <a:p>
                      <a:pPr algn="ctr"/>
                      <a:r>
                        <a:rPr lang="en-US" sz="1800">
                          <a:latin typeface="Arial" panose="020B0604020202020204" pitchFamily="34" charset="0"/>
                          <a:cs typeface="Arial" panose="020B0604020202020204" pitchFamily="34" charset="0"/>
                        </a:rPr>
                        <a:t>Items</a:t>
                      </a:r>
                    </a:p>
                  </a:txBody>
                  <a:tcPr anchor="ctr"/>
                </a:tc>
                <a:extLst>
                  <a:ext uri="{0D108BD9-81ED-4DB2-BD59-A6C34878D82A}">
                    <a16:rowId xmlns:a16="http://schemas.microsoft.com/office/drawing/2014/main" val="1364948772"/>
                  </a:ext>
                </a:extLst>
              </a:tr>
              <a:tr h="457200">
                <a:tc>
                  <a:txBody>
                    <a:bodyPr/>
                    <a:lstStyle/>
                    <a:p>
                      <a:r>
                        <a:rPr lang="en-US" sz="1800">
                          <a:latin typeface="Arial" panose="020B0604020202020204" pitchFamily="34" charset="0"/>
                          <a:cs typeface="Arial" panose="020B0604020202020204" pitchFamily="34" charset="0"/>
                        </a:rPr>
                        <a:t>T1</a:t>
                      </a:r>
                    </a:p>
                  </a:txBody>
                  <a:tcPr anchor="ctr"/>
                </a:tc>
                <a:tc>
                  <a:txBody>
                    <a:bodyPr/>
                    <a:lstStyle/>
                    <a:p>
                      <a:r>
                        <a:rPr lang="en-US" sz="1800">
                          <a:latin typeface="Arial" panose="020B0604020202020204" pitchFamily="34" charset="0"/>
                          <a:cs typeface="Arial" panose="020B0604020202020204" pitchFamily="34" charset="0"/>
                        </a:rPr>
                        <a:t>a(1), b(5), c(1), d(3), e(1)</a:t>
                      </a:r>
                    </a:p>
                  </a:txBody>
                  <a:tcPr anchor="ctr"/>
                </a:tc>
                <a:extLst>
                  <a:ext uri="{0D108BD9-81ED-4DB2-BD59-A6C34878D82A}">
                    <a16:rowId xmlns:a16="http://schemas.microsoft.com/office/drawing/2014/main" val="2267871492"/>
                  </a:ext>
                </a:extLst>
              </a:tr>
              <a:tr h="457200">
                <a:tc>
                  <a:txBody>
                    <a:bodyPr/>
                    <a:lstStyle/>
                    <a:p>
                      <a:r>
                        <a:rPr lang="en-US" sz="1800">
                          <a:latin typeface="Arial" panose="020B0604020202020204" pitchFamily="34" charset="0"/>
                          <a:cs typeface="Arial" panose="020B0604020202020204" pitchFamily="34" charset="0"/>
                        </a:rPr>
                        <a:t>T2</a:t>
                      </a:r>
                    </a:p>
                  </a:txBody>
                  <a:tcPr anchor="ctr"/>
                </a:tc>
                <a:tc>
                  <a:txBody>
                    <a:bodyPr/>
                    <a:lstStyle/>
                    <a:p>
                      <a:r>
                        <a:rPr lang="en-US" sz="1800">
                          <a:latin typeface="Arial" panose="020B0604020202020204" pitchFamily="34" charset="0"/>
                          <a:cs typeface="Arial" panose="020B0604020202020204" pitchFamily="34" charset="0"/>
                        </a:rPr>
                        <a:t>b(4), c(3), d(3), e(1)</a:t>
                      </a:r>
                    </a:p>
                  </a:txBody>
                  <a:tcPr anchor="ctr"/>
                </a:tc>
                <a:extLst>
                  <a:ext uri="{0D108BD9-81ED-4DB2-BD59-A6C34878D82A}">
                    <a16:rowId xmlns:a16="http://schemas.microsoft.com/office/drawing/2014/main" val="2402931697"/>
                  </a:ext>
                </a:extLst>
              </a:tr>
              <a:tr h="457200">
                <a:tc>
                  <a:txBody>
                    <a:bodyPr/>
                    <a:lstStyle/>
                    <a:p>
                      <a:r>
                        <a:rPr lang="en-US" sz="1800">
                          <a:latin typeface="Arial" panose="020B0604020202020204" pitchFamily="34" charset="0"/>
                          <a:cs typeface="Arial" panose="020B0604020202020204" pitchFamily="34" charset="0"/>
                        </a:rPr>
                        <a:t>T3</a:t>
                      </a:r>
                    </a:p>
                  </a:txBody>
                  <a:tcPr anchor="ctr"/>
                </a:tc>
                <a:tc>
                  <a:txBody>
                    <a:bodyPr/>
                    <a:lstStyle/>
                    <a:p>
                      <a:r>
                        <a:rPr lang="en-US" sz="1800">
                          <a:latin typeface="Arial" panose="020B0604020202020204" pitchFamily="34" charset="0"/>
                          <a:cs typeface="Arial" panose="020B0604020202020204" pitchFamily="34" charset="0"/>
                        </a:rPr>
                        <a:t>a(1), c(1), d(1)</a:t>
                      </a:r>
                    </a:p>
                  </a:txBody>
                  <a:tcPr anchor="ctr"/>
                </a:tc>
                <a:extLst>
                  <a:ext uri="{0D108BD9-81ED-4DB2-BD59-A6C34878D82A}">
                    <a16:rowId xmlns:a16="http://schemas.microsoft.com/office/drawing/2014/main" val="598501799"/>
                  </a:ext>
                </a:extLst>
              </a:tr>
              <a:tr h="457200">
                <a:tc>
                  <a:txBody>
                    <a:bodyPr/>
                    <a:lstStyle/>
                    <a:p>
                      <a:r>
                        <a:rPr lang="en-US" sz="1800">
                          <a:latin typeface="Arial" panose="020B0604020202020204" pitchFamily="34" charset="0"/>
                          <a:cs typeface="Arial" panose="020B0604020202020204" pitchFamily="34" charset="0"/>
                        </a:rPr>
                        <a:t>T4</a:t>
                      </a:r>
                    </a:p>
                  </a:txBody>
                  <a:tcPr anchor="ctr"/>
                </a:tc>
                <a:tc>
                  <a:txBody>
                    <a:bodyPr/>
                    <a:lstStyle/>
                    <a:p>
                      <a:r>
                        <a:rPr lang="en-US" sz="1800">
                          <a:latin typeface="Arial" panose="020B0604020202020204" pitchFamily="34" charset="0"/>
                          <a:cs typeface="Arial" panose="020B0604020202020204" pitchFamily="34" charset="0"/>
                        </a:rPr>
                        <a:t>a(2), c(6), e(2)</a:t>
                      </a:r>
                    </a:p>
                  </a:txBody>
                  <a:tcPr anchor="ctr"/>
                </a:tc>
                <a:extLst>
                  <a:ext uri="{0D108BD9-81ED-4DB2-BD59-A6C34878D82A}">
                    <a16:rowId xmlns:a16="http://schemas.microsoft.com/office/drawing/2014/main" val="1421931807"/>
                  </a:ext>
                </a:extLst>
              </a:tr>
              <a:tr h="457200">
                <a:tc>
                  <a:txBody>
                    <a:bodyPr/>
                    <a:lstStyle/>
                    <a:p>
                      <a:r>
                        <a:rPr lang="en-US" sz="1800">
                          <a:latin typeface="Arial" panose="020B0604020202020204" pitchFamily="34" charset="0"/>
                          <a:cs typeface="Arial" panose="020B0604020202020204" pitchFamily="34" charset="0"/>
                        </a:rPr>
                        <a:t>T5</a:t>
                      </a:r>
                    </a:p>
                  </a:txBody>
                  <a:tcPr anchor="ctr"/>
                </a:tc>
                <a:tc>
                  <a:txBody>
                    <a:bodyPr/>
                    <a:lstStyle/>
                    <a:p>
                      <a:r>
                        <a:rPr lang="en-US" sz="1800">
                          <a:latin typeface="Arial" panose="020B0604020202020204" pitchFamily="34" charset="0"/>
                          <a:cs typeface="Arial" panose="020B0604020202020204" pitchFamily="34" charset="0"/>
                        </a:rPr>
                        <a:t>b(2), c(2), e(1)</a:t>
                      </a:r>
                    </a:p>
                  </a:txBody>
                  <a:tcPr anchor="ctr"/>
                </a:tc>
                <a:extLst>
                  <a:ext uri="{0D108BD9-81ED-4DB2-BD59-A6C34878D82A}">
                    <a16:rowId xmlns:a16="http://schemas.microsoft.com/office/drawing/2014/main" val="1545739140"/>
                  </a:ext>
                </a:extLst>
              </a:tr>
            </a:tbl>
          </a:graphicData>
        </a:graphic>
      </p:graphicFrame>
      <p:sp>
        <p:nvSpPr>
          <p:cNvPr id="6" name="Title 1">
            <a:extLst>
              <a:ext uri="{FF2B5EF4-FFF2-40B4-BE49-F238E27FC236}">
                <a16:creationId xmlns:a16="http://schemas.microsoft.com/office/drawing/2014/main" id="{4B7F542E-97A8-4B0E-B257-9CAEC602F8AC}"/>
              </a:ext>
            </a:extLst>
          </p:cNvPr>
          <p:cNvSpPr>
            <a:spLocks noGrp="1"/>
          </p:cNvSpPr>
          <p:nvPr>
            <p:ph type="title"/>
          </p:nvPr>
        </p:nvSpPr>
        <p:spPr>
          <a:xfrm>
            <a:off x="107504" y="27216"/>
            <a:ext cx="9036496" cy="857250"/>
          </a:xfrm>
        </p:spPr>
        <p:txBody>
          <a:bodyPr/>
          <a:lstStyle/>
          <a:p>
            <a:r>
              <a:rPr lang="en-US"/>
              <a:t>Cách tính giá trị hữu ích của item</a:t>
            </a:r>
          </a:p>
        </p:txBody>
      </p:sp>
      <p:sp>
        <p:nvSpPr>
          <p:cNvPr id="3" name="Slide Number Placeholder 2">
            <a:extLst>
              <a:ext uri="{FF2B5EF4-FFF2-40B4-BE49-F238E27FC236}">
                <a16:creationId xmlns:a16="http://schemas.microsoft.com/office/drawing/2014/main" id="{1C214FAC-8762-494C-97ED-F2D653BC770D}"/>
              </a:ext>
            </a:extLst>
          </p:cNvPr>
          <p:cNvSpPr>
            <a:spLocks noGrp="1"/>
          </p:cNvSpPr>
          <p:nvPr>
            <p:ph type="sldNum" sz="quarter" idx="12"/>
          </p:nvPr>
        </p:nvSpPr>
        <p:spPr/>
        <p:txBody>
          <a:bodyPr/>
          <a:lstStyle/>
          <a:p>
            <a:fld id="{83B0A39C-9AA3-4A83-82D7-24ADE085033F}" type="slidenum">
              <a:rPr lang="ko-KR" altLang="en-US" smtClean="0"/>
              <a:t>40</a:t>
            </a:fld>
            <a:endParaRPr lang="ko-KR" altLang="en-US"/>
          </a:p>
        </p:txBody>
      </p:sp>
      <p:graphicFrame>
        <p:nvGraphicFramePr>
          <p:cNvPr id="7" name="Table 6">
            <a:extLst>
              <a:ext uri="{FF2B5EF4-FFF2-40B4-BE49-F238E27FC236}">
                <a16:creationId xmlns:a16="http://schemas.microsoft.com/office/drawing/2014/main" id="{9878FC11-8977-49A9-7F95-E6C84C6D08FE}"/>
              </a:ext>
            </a:extLst>
          </p:cNvPr>
          <p:cNvGraphicFramePr>
            <a:graphicFrameLocks noGrp="1"/>
          </p:cNvGraphicFramePr>
          <p:nvPr>
            <p:extLst>
              <p:ext uri="{D42A27DB-BD31-4B8C-83A1-F6EECF244321}">
                <p14:modId xmlns:p14="http://schemas.microsoft.com/office/powerpoint/2010/main" val="3708879189"/>
              </p:ext>
            </p:extLst>
          </p:nvPr>
        </p:nvGraphicFramePr>
        <p:xfrm>
          <a:off x="5538205" y="934995"/>
          <a:ext cx="2256304" cy="2743200"/>
        </p:xfrm>
        <a:graphic>
          <a:graphicData uri="http://schemas.openxmlformats.org/drawingml/2006/table">
            <a:tbl>
              <a:tblPr firstRow="1" bandRow="1">
                <a:tableStyleId>{073A0DAA-6AF3-43AB-8588-CEC1D06C72B9}</a:tableStyleId>
              </a:tblPr>
              <a:tblGrid>
                <a:gridCol w="780142">
                  <a:extLst>
                    <a:ext uri="{9D8B030D-6E8A-4147-A177-3AD203B41FA5}">
                      <a16:colId xmlns:a16="http://schemas.microsoft.com/office/drawing/2014/main" val="2670552633"/>
                    </a:ext>
                  </a:extLst>
                </a:gridCol>
                <a:gridCol w="1476162">
                  <a:extLst>
                    <a:ext uri="{9D8B030D-6E8A-4147-A177-3AD203B41FA5}">
                      <a16:colId xmlns:a16="http://schemas.microsoft.com/office/drawing/2014/main" val="2747366810"/>
                    </a:ext>
                  </a:extLst>
                </a:gridCol>
              </a:tblGrid>
              <a:tr h="457200">
                <a:tc>
                  <a:txBody>
                    <a:bodyPr/>
                    <a:lstStyle/>
                    <a:p>
                      <a:pPr algn="ctr"/>
                      <a:r>
                        <a:rPr lang="en-US" sz="1800">
                          <a:latin typeface="Arial" panose="020B0604020202020204" pitchFamily="34" charset="0"/>
                          <a:cs typeface="Arial" panose="020B0604020202020204" pitchFamily="34" charset="0"/>
                        </a:rPr>
                        <a:t>Item</a:t>
                      </a:r>
                    </a:p>
                  </a:txBody>
                  <a:tcPr anchor="ctr"/>
                </a:tc>
                <a:tc>
                  <a:txBody>
                    <a:bodyPr/>
                    <a:lstStyle/>
                    <a:p>
                      <a:pPr algn="ctr"/>
                      <a:r>
                        <a:rPr lang="en-US" sz="1800">
                          <a:latin typeface="Arial" panose="020B0604020202020204" pitchFamily="34" charset="0"/>
                          <a:cs typeface="Arial" panose="020B0604020202020204" pitchFamily="34" charset="0"/>
                        </a:rPr>
                        <a:t>Unit Profit</a:t>
                      </a:r>
                    </a:p>
                  </a:txBody>
                  <a:tcPr anchor="ctr"/>
                </a:tc>
                <a:extLst>
                  <a:ext uri="{0D108BD9-81ED-4DB2-BD59-A6C34878D82A}">
                    <a16:rowId xmlns:a16="http://schemas.microsoft.com/office/drawing/2014/main" val="1364948772"/>
                  </a:ext>
                </a:extLst>
              </a:tr>
              <a:tr h="457200">
                <a:tc>
                  <a:txBody>
                    <a:bodyPr/>
                    <a:lstStyle/>
                    <a:p>
                      <a:r>
                        <a:rPr lang="en-US" sz="1800">
                          <a:latin typeface="Arial" panose="020B0604020202020204" pitchFamily="34" charset="0"/>
                          <a:cs typeface="Arial" panose="020B0604020202020204" pitchFamily="34" charset="0"/>
                        </a:rPr>
                        <a:t>a</a:t>
                      </a:r>
                    </a:p>
                  </a:txBody>
                  <a:tcPr anchor="ctr"/>
                </a:tc>
                <a:tc>
                  <a:txBody>
                    <a:bodyPr/>
                    <a:lstStyle/>
                    <a:p>
                      <a:pPr algn="r"/>
                      <a:r>
                        <a:rPr lang="en-US" sz="180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267871492"/>
                  </a:ext>
                </a:extLst>
              </a:tr>
              <a:tr h="457200">
                <a:tc>
                  <a:txBody>
                    <a:bodyPr/>
                    <a:lstStyle/>
                    <a:p>
                      <a:r>
                        <a:rPr lang="en-US" sz="1800">
                          <a:latin typeface="Arial" panose="020B0604020202020204" pitchFamily="34" charset="0"/>
                          <a:cs typeface="Arial" panose="020B0604020202020204" pitchFamily="34" charset="0"/>
                        </a:rPr>
                        <a:t>b</a:t>
                      </a:r>
                    </a:p>
                  </a:txBody>
                  <a:tcPr anchor="ctr"/>
                </a:tc>
                <a:tc>
                  <a:txBody>
                    <a:bodyPr/>
                    <a:lstStyle/>
                    <a:p>
                      <a:pPr algn="r"/>
                      <a:r>
                        <a:rPr lang="en-US" sz="180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402931697"/>
                  </a:ext>
                </a:extLst>
              </a:tr>
              <a:tr h="457200">
                <a:tc>
                  <a:txBody>
                    <a:bodyPr/>
                    <a:lstStyle/>
                    <a:p>
                      <a:r>
                        <a:rPr lang="en-US" sz="1800">
                          <a:latin typeface="Arial" panose="020B0604020202020204" pitchFamily="34" charset="0"/>
                          <a:cs typeface="Arial" panose="020B0604020202020204" pitchFamily="34" charset="0"/>
                        </a:rPr>
                        <a:t>c</a:t>
                      </a:r>
                    </a:p>
                  </a:txBody>
                  <a:tcPr anchor="ctr"/>
                </a:tc>
                <a:tc>
                  <a:txBody>
                    <a:bodyPr/>
                    <a:lstStyle/>
                    <a:p>
                      <a:pPr algn="r"/>
                      <a:r>
                        <a:rPr lang="en-US" sz="180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8501799"/>
                  </a:ext>
                </a:extLst>
              </a:tr>
              <a:tr h="457200">
                <a:tc>
                  <a:txBody>
                    <a:bodyPr/>
                    <a:lstStyle/>
                    <a:p>
                      <a:r>
                        <a:rPr lang="en-US" sz="1800">
                          <a:latin typeface="Arial" panose="020B0604020202020204" pitchFamily="34" charset="0"/>
                          <a:cs typeface="Arial" panose="020B0604020202020204" pitchFamily="34" charset="0"/>
                        </a:rPr>
                        <a:t>d</a:t>
                      </a:r>
                    </a:p>
                  </a:txBody>
                  <a:tcPr anchor="ctr"/>
                </a:tc>
                <a:tc>
                  <a:txBody>
                    <a:bodyPr/>
                    <a:lstStyle/>
                    <a:p>
                      <a:pPr algn="r"/>
                      <a:r>
                        <a:rPr lang="en-US" sz="180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1421931807"/>
                  </a:ext>
                </a:extLst>
              </a:tr>
              <a:tr h="457200">
                <a:tc>
                  <a:txBody>
                    <a:bodyPr/>
                    <a:lstStyle/>
                    <a:p>
                      <a:r>
                        <a:rPr lang="en-US" sz="1800">
                          <a:latin typeface="Arial" panose="020B0604020202020204" pitchFamily="34" charset="0"/>
                          <a:cs typeface="Arial" panose="020B0604020202020204" pitchFamily="34" charset="0"/>
                        </a:rPr>
                        <a:t>e</a:t>
                      </a:r>
                    </a:p>
                  </a:txBody>
                  <a:tcPr anchor="ctr"/>
                </a:tc>
                <a:tc>
                  <a:txBody>
                    <a:bodyPr/>
                    <a:lstStyle/>
                    <a:p>
                      <a:pPr algn="r"/>
                      <a:r>
                        <a:rPr lang="en-US" sz="180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1545739140"/>
                  </a:ext>
                </a:extLst>
              </a:tr>
            </a:tbl>
          </a:graphicData>
        </a:graphic>
      </p:graphicFrame>
      <p:sp>
        <p:nvSpPr>
          <p:cNvPr id="18" name="TextBox 17">
            <a:extLst>
              <a:ext uri="{FF2B5EF4-FFF2-40B4-BE49-F238E27FC236}">
                <a16:creationId xmlns:a16="http://schemas.microsoft.com/office/drawing/2014/main" id="{9626446A-6815-174F-5BF9-669BEA68466B}"/>
              </a:ext>
            </a:extLst>
          </p:cNvPr>
          <p:cNvSpPr txBox="1"/>
          <p:nvPr/>
        </p:nvSpPr>
        <p:spPr>
          <a:xfrm>
            <a:off x="8324068" y="3323792"/>
            <a:ext cx="861133" cy="369332"/>
          </a:xfrm>
          <a:prstGeom prst="rect">
            <a:avLst/>
          </a:prstGeom>
          <a:noFill/>
        </p:spPr>
        <p:txBody>
          <a:bodyPr wrap="none" rtlCol="0">
            <a:spAutoFit/>
          </a:bodyPr>
          <a:lstStyle/>
          <a:p>
            <a:r>
              <a:rPr lang="en-US">
                <a:solidFill>
                  <a:srgbClr val="00B050"/>
                </a:solidFill>
              </a:rPr>
              <a:t>EU({e})</a:t>
            </a:r>
          </a:p>
        </p:txBody>
      </p:sp>
      <p:cxnSp>
        <p:nvCxnSpPr>
          <p:cNvPr id="20" name="Straight Arrow Connector 19">
            <a:extLst>
              <a:ext uri="{FF2B5EF4-FFF2-40B4-BE49-F238E27FC236}">
                <a16:creationId xmlns:a16="http://schemas.microsoft.com/office/drawing/2014/main" id="{E2BBEAE7-1786-D3F0-D1E4-3C39CAF156D7}"/>
              </a:ext>
            </a:extLst>
          </p:cNvPr>
          <p:cNvCxnSpPr>
            <a:cxnSpLocks/>
            <a:stCxn id="18" idx="1"/>
          </p:cNvCxnSpPr>
          <p:nvPr/>
        </p:nvCxnSpPr>
        <p:spPr>
          <a:xfrm flipH="1" flipV="1">
            <a:off x="7740352" y="3435412"/>
            <a:ext cx="583716" cy="730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6209AD-3171-F033-C3FA-021E9477EE82}"/>
                  </a:ext>
                </a:extLst>
              </p:cNvPr>
              <p:cNvSpPr txBox="1"/>
              <p:nvPr/>
            </p:nvSpPr>
            <p:spPr>
              <a:xfrm>
                <a:off x="4243455" y="3362367"/>
                <a:ext cx="1124795" cy="369332"/>
              </a:xfrm>
              <a:prstGeom prst="rect">
                <a:avLst/>
              </a:prstGeom>
              <a:noFill/>
            </p:spPr>
            <p:txBody>
              <a:bodyPr wrap="none" rtlCol="0">
                <a:spAutoFit/>
              </a:bodyPr>
              <a:lstStyle/>
              <a:p>
                <a:r>
                  <a:rPr lang="en-US">
                    <a:solidFill>
                      <a:srgbClr val="00B050"/>
                    </a:solidFill>
                  </a:rPr>
                  <a:t>IU({e}, </a:t>
                </a: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𝑇</m:t>
                        </m:r>
                      </m:e>
                      <m:sub>
                        <m:r>
                          <a:rPr lang="en-US" b="0" i="1" smtClean="0">
                            <a:solidFill>
                              <a:srgbClr val="00B050"/>
                            </a:solidFill>
                            <a:latin typeface="Cambria Math" panose="02040503050406030204" pitchFamily="18" charset="0"/>
                          </a:rPr>
                          <m:t>5</m:t>
                        </m:r>
                      </m:sub>
                    </m:sSub>
                  </m:oMath>
                </a14:m>
                <a:r>
                  <a:rPr lang="en-US">
                    <a:solidFill>
                      <a:srgbClr val="00B050"/>
                    </a:solidFill>
                  </a:rPr>
                  <a:t>)</a:t>
                </a:r>
              </a:p>
            </p:txBody>
          </p:sp>
        </mc:Choice>
        <mc:Fallback xmlns="">
          <p:sp>
            <p:nvSpPr>
              <p:cNvPr id="22" name="TextBox 21">
                <a:extLst>
                  <a:ext uri="{FF2B5EF4-FFF2-40B4-BE49-F238E27FC236}">
                    <a16:creationId xmlns:a16="http://schemas.microsoft.com/office/drawing/2014/main" id="{9C6209AD-3171-F033-C3FA-021E9477EE82}"/>
                  </a:ext>
                </a:extLst>
              </p:cNvPr>
              <p:cNvSpPr txBox="1">
                <a:spLocks noRot="1" noChangeAspect="1" noMove="1" noResize="1" noEditPoints="1" noAdjustHandles="1" noChangeArrowheads="1" noChangeShapeType="1" noTextEdit="1"/>
              </p:cNvSpPr>
              <p:nvPr/>
            </p:nvSpPr>
            <p:spPr>
              <a:xfrm>
                <a:off x="4243455" y="3362367"/>
                <a:ext cx="1124795" cy="369332"/>
              </a:xfrm>
              <a:prstGeom prst="rect">
                <a:avLst/>
              </a:prstGeom>
              <a:blipFill>
                <a:blip r:embed="rId3"/>
                <a:stretch>
                  <a:fillRect l="-4324" t="-8333" r="-3784" b="-28333"/>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4D200E71-B59E-CDE3-9E91-3563402C897D}"/>
              </a:ext>
            </a:extLst>
          </p:cNvPr>
          <p:cNvCxnSpPr>
            <a:cxnSpLocks/>
          </p:cNvCxnSpPr>
          <p:nvPr/>
        </p:nvCxnSpPr>
        <p:spPr>
          <a:xfrm flipH="1" flipV="1">
            <a:off x="2987824" y="3435412"/>
            <a:ext cx="1296144" cy="1144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15374DA-64E7-8AC7-8ED1-FAE560F7DD50}"/>
                  </a:ext>
                </a:extLst>
              </p:cNvPr>
              <p:cNvSpPr txBox="1"/>
              <p:nvPr/>
            </p:nvSpPr>
            <p:spPr>
              <a:xfrm>
                <a:off x="5542822" y="4146634"/>
                <a:ext cx="3117648" cy="369332"/>
              </a:xfrm>
              <a:prstGeom prst="rect">
                <a:avLst/>
              </a:prstGeom>
              <a:solidFill>
                <a:srgbClr val="92D050"/>
              </a:solidFill>
            </p:spPr>
            <p:style>
              <a:lnRef idx="2">
                <a:schemeClr val="accent3"/>
              </a:lnRef>
              <a:fillRef idx="1">
                <a:schemeClr val="lt1"/>
              </a:fillRef>
              <a:effectRef idx="0">
                <a:schemeClr val="accent3"/>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𝑈</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 </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𝑇</m:t>
                              </m:r>
                            </m:e>
                            <m:sub>
                              <m:r>
                                <a:rPr lang="en-US" b="0" i="1" smtClean="0">
                                  <a:solidFill>
                                    <a:schemeClr val="bg1"/>
                                  </a:solidFill>
                                  <a:latin typeface="Cambria Math" panose="02040503050406030204" pitchFamily="18" charset="0"/>
                                </a:rPr>
                                <m:t>𝑛</m:t>
                              </m:r>
                            </m:sub>
                          </m:sSub>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𝐼𝑈</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𝑇</m:t>
                              </m:r>
                            </m:e>
                            <m:sub>
                              <m:r>
                                <a:rPr lang="en-US" b="0" i="1" smtClean="0">
                                  <a:solidFill>
                                    <a:schemeClr val="bg1"/>
                                  </a:solidFill>
                                  <a:latin typeface="Cambria Math" panose="02040503050406030204" pitchFamily="18" charset="0"/>
                                </a:rPr>
                                <m:t>𝑛</m:t>
                              </m:r>
                            </m:sub>
                          </m:sSub>
                        </m:e>
                      </m:d>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𝐸𝑈</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𝑥</m:t>
                      </m:r>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a:solidFill>
                    <a:schemeClr val="bg1"/>
                  </a:solidFill>
                </a:endParaRPr>
              </a:p>
            </p:txBody>
          </p:sp>
        </mc:Choice>
        <mc:Fallback xmlns="">
          <p:sp>
            <p:nvSpPr>
              <p:cNvPr id="30" name="TextBox 29">
                <a:extLst>
                  <a:ext uri="{FF2B5EF4-FFF2-40B4-BE49-F238E27FC236}">
                    <a16:creationId xmlns:a16="http://schemas.microsoft.com/office/drawing/2014/main" id="{E15374DA-64E7-8AC7-8ED1-FAE560F7DD50}"/>
                  </a:ext>
                </a:extLst>
              </p:cNvPr>
              <p:cNvSpPr txBox="1">
                <a:spLocks noRot="1" noChangeAspect="1" noMove="1" noResize="1" noEditPoints="1" noAdjustHandles="1" noChangeArrowheads="1" noChangeShapeType="1" noTextEdit="1"/>
              </p:cNvSpPr>
              <p:nvPr/>
            </p:nvSpPr>
            <p:spPr>
              <a:xfrm>
                <a:off x="5542822" y="4146634"/>
                <a:ext cx="3117648" cy="369332"/>
              </a:xfrm>
              <a:prstGeom prst="rect">
                <a:avLst/>
              </a:prstGeom>
              <a:blipFill>
                <a:blip r:embed="rId4"/>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BD8F7B5-CB39-BE52-98FD-E6920D8FAD98}"/>
                  </a:ext>
                </a:extLst>
              </p:cNvPr>
              <p:cNvSpPr txBox="1"/>
              <p:nvPr/>
            </p:nvSpPr>
            <p:spPr>
              <a:xfrm>
                <a:off x="386134" y="3886381"/>
                <a:ext cx="4761930" cy="880882"/>
              </a:xfrm>
              <a:prstGeom prst="rect">
                <a:avLst/>
              </a:prstGeom>
              <a:noFill/>
            </p:spPr>
            <p:txBody>
              <a:bodyPr wrap="square">
                <a:spAutoFit/>
              </a:bodyPr>
              <a:lstStyle/>
              <a:p>
                <a:pPr>
                  <a:lnSpc>
                    <a:spcPct val="150000"/>
                  </a:lnSpc>
                </a:pPr>
                <a:r>
                  <a:rPr lang="pt-BR" b="1"/>
                  <a:t>Ví dụ:</a:t>
                </a:r>
                <a:r>
                  <a:rPr lang="pt-BR"/>
                  <a:t> </a:t>
                </a:r>
                <a14:m>
                  <m:oMath xmlns:m="http://schemas.openxmlformats.org/officeDocument/2006/math">
                    <m:r>
                      <a:rPr lang="en-US" i="1">
                        <a:latin typeface="Cambria Math" panose="02040503050406030204" pitchFamily="18" charset="0"/>
                      </a:rPr>
                      <m:t>𝐼𝑈</m:t>
                    </m:r>
                    <m:d>
                      <m:dPr>
                        <m:ctrlPr>
                          <a:rPr lang="en-US" i="1">
                            <a:latin typeface="Cambria Math" panose="02040503050406030204" pitchFamily="18" charset="0"/>
                          </a:rPr>
                        </m:ctrlPr>
                      </m:dPr>
                      <m:e>
                        <m:r>
                          <a:rPr lang="en-US" i="1">
                            <a:latin typeface="Cambria Math" panose="02040503050406030204" pitchFamily="18" charset="0"/>
                          </a:rPr>
                          <m:t>𝑒</m:t>
                        </m:r>
                        <m:r>
                          <a:rPr lang="en-US" i="1">
                            <a:latin typeface="Cambria Math" panose="02040503050406030204" pitchFamily="18" charset="0"/>
                          </a:rPr>
                          <m:t>, </m:t>
                        </m:r>
                        <m:r>
                          <a:rPr lang="en-US" i="1">
                            <a:latin typeface="Cambria Math" panose="02040503050406030204" pitchFamily="18" charset="0"/>
                          </a:rPr>
                          <m:t>𝑇</m:t>
                        </m:r>
                        <m:r>
                          <a:rPr lang="en-US" i="1">
                            <a:latin typeface="Cambria Math" panose="02040503050406030204" pitchFamily="18" charset="0"/>
                          </a:rPr>
                          <m:t>5</m:t>
                        </m:r>
                      </m:e>
                    </m:d>
                    <m:r>
                      <a:rPr lang="en-US" b="0" i="1" smtClean="0">
                        <a:latin typeface="Cambria Math" panose="02040503050406030204" pitchFamily="18" charset="0"/>
                      </a:rPr>
                      <m:t>=1</m:t>
                    </m:r>
                  </m:oMath>
                </a14:m>
                <a:r>
                  <a:rPr lang="pt-BR"/>
                  <a:t> và </a:t>
                </a:r>
                <a14:m>
                  <m:oMath xmlns:m="http://schemas.openxmlformats.org/officeDocument/2006/math">
                    <m:r>
                      <a:rPr lang="en-US" i="1">
                        <a:latin typeface="Cambria Math" panose="02040503050406030204" pitchFamily="18" charset="0"/>
                      </a:rPr>
                      <m:t>𝐸</m:t>
                    </m:r>
                    <m:r>
                      <a:rPr lang="en-US" i="1" smtClean="0">
                        <a:latin typeface="Cambria Math" panose="02040503050406030204" pitchFamily="18" charset="0"/>
                      </a:rPr>
                      <m:t>𝑈</m:t>
                    </m:r>
                    <m:d>
                      <m:dPr>
                        <m:ctrlPr>
                          <a:rPr lang="en-US" i="1">
                            <a:latin typeface="Cambria Math" panose="02040503050406030204" pitchFamily="18" charset="0"/>
                          </a:rPr>
                        </m:ctrlPr>
                      </m:dPr>
                      <m:e>
                        <m:r>
                          <a:rPr lang="en-US" i="1">
                            <a:latin typeface="Cambria Math" panose="02040503050406030204" pitchFamily="18" charset="0"/>
                          </a:rPr>
                          <m:t>𝑒</m:t>
                        </m:r>
                      </m:e>
                    </m:d>
                    <m:r>
                      <a:rPr lang="en-US" b="0" i="1" smtClean="0">
                        <a:latin typeface="Cambria Math" panose="02040503050406030204" pitchFamily="18" charset="0"/>
                      </a:rPr>
                      <m:t>=3$</m:t>
                    </m:r>
                  </m:oMath>
                </a14:m>
                <a:r>
                  <a:rPr lang="pt-BR"/>
                  <a:t> </a:t>
                </a:r>
              </a:p>
              <a:p>
                <a:pPr>
                  <a:lnSpc>
                    <a:spcPct val="150000"/>
                  </a:lnSpc>
                </a:pPr>
                <a:r>
                  <a:rPr lang="pt-BR">
                    <a:sym typeface="Wingdings" panose="05000000000000000000" pitchFamily="2" charset="2"/>
                  </a:rPr>
                  <a:t></a:t>
                </a:r>
                <a:r>
                  <a:rPr lang="pt-BR"/>
                  <a:t> </a:t>
                </a:r>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m:t>
                    </m:r>
                    <m:r>
                      <a:rPr lang="en-US" b="0" i="1" smtClean="0">
                        <a:latin typeface="Cambria Math" panose="02040503050406030204" pitchFamily="18" charset="0"/>
                      </a:rPr>
                      <m:t>𝐼𝑈</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5</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𝐸𝑈</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𝑒</m:t>
                        </m:r>
                      </m:e>
                    </m:d>
                    <m:r>
                      <a:rPr lang="en-US" b="0" i="1" smtClean="0">
                        <a:latin typeface="Cambria Math" panose="02040503050406030204" pitchFamily="18" charset="0"/>
                        <a:ea typeface="Cambria Math" panose="02040503050406030204" pitchFamily="18" charset="0"/>
                      </a:rPr>
                      <m:t>=1 ×3=3$</m:t>
                    </m:r>
                  </m:oMath>
                </a14:m>
                <a:r>
                  <a:rPr lang="pt-BR"/>
                  <a:t>.</a:t>
                </a:r>
                <a:endParaRPr lang="en-US"/>
              </a:p>
            </p:txBody>
          </p:sp>
        </mc:Choice>
        <mc:Fallback xmlns="">
          <p:sp>
            <p:nvSpPr>
              <p:cNvPr id="32" name="TextBox 31">
                <a:extLst>
                  <a:ext uri="{FF2B5EF4-FFF2-40B4-BE49-F238E27FC236}">
                    <a16:creationId xmlns:a16="http://schemas.microsoft.com/office/drawing/2014/main" id="{DBD8F7B5-CB39-BE52-98FD-E6920D8FAD98}"/>
                  </a:ext>
                </a:extLst>
              </p:cNvPr>
              <p:cNvSpPr txBox="1">
                <a:spLocks noRot="1" noChangeAspect="1" noMove="1" noResize="1" noEditPoints="1" noAdjustHandles="1" noChangeArrowheads="1" noChangeShapeType="1" noTextEdit="1"/>
              </p:cNvSpPr>
              <p:nvPr/>
            </p:nvSpPr>
            <p:spPr>
              <a:xfrm>
                <a:off x="386134" y="3886381"/>
                <a:ext cx="4761930" cy="880882"/>
              </a:xfrm>
              <a:prstGeom prst="rect">
                <a:avLst/>
              </a:prstGeom>
              <a:blipFill>
                <a:blip r:embed="rId5"/>
                <a:stretch>
                  <a:fillRect l="-1024" b="-11111"/>
                </a:stretch>
              </a:blipFill>
            </p:spPr>
            <p:txBody>
              <a:bodyPr/>
              <a:lstStyle/>
              <a:p>
                <a:r>
                  <a:rPr lang="en-US">
                    <a:noFill/>
                  </a:rPr>
                  <a:t> </a:t>
                </a:r>
              </a:p>
            </p:txBody>
          </p:sp>
        </mc:Fallback>
      </mc:AlternateContent>
    </p:spTree>
    <p:extLst>
      <p:ext uri="{BB962C8B-B14F-4D97-AF65-F5344CB8AC3E}">
        <p14:creationId xmlns:p14="http://schemas.microsoft.com/office/powerpoint/2010/main" val="265368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xEl>
                                              <p:pRg st="0" end="0"/>
                                            </p:txEl>
                                          </p:spTgt>
                                        </p:tgtEl>
                                        <p:attrNameLst>
                                          <p:attrName>style.visibility</p:attrName>
                                        </p:attrNameLst>
                                      </p:cBhvr>
                                      <p:to>
                                        <p:strVal val="visible"/>
                                      </p:to>
                                    </p:set>
                                    <p:animEffect transition="in" filter="fade">
                                      <p:cBhvr>
                                        <p:cTn id="32" dur="500"/>
                                        <p:tgtEl>
                                          <p:spTgt spid="3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
                                            <p:txEl>
                                              <p:pRg st="1" end="1"/>
                                            </p:txEl>
                                          </p:spTgt>
                                        </p:tgtEl>
                                        <p:attrNameLst>
                                          <p:attrName>style.visibility</p:attrName>
                                        </p:attrNameLst>
                                      </p:cBhvr>
                                      <p:to>
                                        <p:strVal val="visible"/>
                                      </p:to>
                                    </p:set>
                                    <p:animEffect transition="in" filter="fade">
                                      <p:cBhvr>
                                        <p:cTn id="37" dur="500"/>
                                        <p:tgtEl>
                                          <p:spTgt spid="3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3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829F436-2211-1119-92F1-42B3955E59AB}"/>
              </a:ext>
            </a:extLst>
          </p:cNvPr>
          <p:cNvSpPr>
            <a:spLocks noGrp="1"/>
          </p:cNvSpPr>
          <p:nvPr>
            <p:ph type="title"/>
          </p:nvPr>
        </p:nvSpPr>
        <p:spPr>
          <a:xfrm>
            <a:off x="467544" y="295386"/>
            <a:ext cx="8208913" cy="857250"/>
          </a:xfrm>
        </p:spPr>
        <p:txBody>
          <a:bodyPr>
            <a:noAutofit/>
          </a:bodyPr>
          <a:lstStyle/>
          <a:p>
            <a:r>
              <a:rPr lang="en-US">
                <a:latin typeface="Arial" panose="020B0604020202020204" pitchFamily="34" charset="0"/>
                <a:cs typeface="Arial" panose="020B0604020202020204" pitchFamily="34" charset="0"/>
              </a:rPr>
              <a:t>Định nghĩa 4: Tiện ích của một itemset trong một giao tác</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CB43388-FD4A-3BE0-7576-98E6B865DE27}"/>
                  </a:ext>
                </a:extLst>
              </p:cNvPr>
              <p:cNvSpPr>
                <a:spLocks noGrp="1"/>
              </p:cNvSpPr>
              <p:nvPr>
                <p:ph idx="1"/>
              </p:nvPr>
            </p:nvSpPr>
            <p:spPr>
              <a:xfrm>
                <a:off x="432452" y="1477975"/>
                <a:ext cx="6479651" cy="1909845"/>
              </a:xfrm>
            </p:spPr>
            <p:txBody>
              <a:bodyPr>
                <a:normAutofit/>
              </a:bodyPr>
              <a:lstStyle/>
              <a:p>
                <a:pPr algn="just">
                  <a:lnSpc>
                    <a:spcPct val="150000"/>
                  </a:lnSpc>
                </a:pPr>
                <a:r>
                  <a:rPr lang="vi-VN" sz="1800"/>
                  <a:t>Tiện ích của tập mục X trong giao dịch T, ký hiệu là u(X, T), là tổng tiện ích của tất cả ∑ mục trong X </a:t>
                </a:r>
                <a:r>
                  <a:rPr lang="en-US" sz="1800">
                    <a:latin typeface="Arial" panose="020B0604020202020204" pitchFamily="34" charset="0"/>
                    <a:cs typeface="Arial" panose="020B0604020202020204" pitchFamily="34" charset="0"/>
                  </a:rPr>
                  <a:t>thuộc</a:t>
                </a:r>
                <a:r>
                  <a:rPr lang="vi-VN" sz="1800"/>
                  <a:t> T </a:t>
                </a:r>
                <a:r>
                  <a:rPr lang="en-US" sz="1800"/>
                  <a:t>mà</a:t>
                </a:r>
                <a:r>
                  <a:rPr lang="vi-VN" sz="1800"/>
                  <a:t> X được chứa, </a:t>
                </a:r>
                <a:endParaRPr lang="en-US" sz="1800"/>
              </a:p>
              <a:p>
                <a:pPr algn="just">
                  <a:lnSpc>
                    <a:spcPct val="150000"/>
                  </a:lnSpc>
                </a:pPr>
                <a:r>
                  <a:rPr lang="en-US" sz="1800"/>
                  <a:t>T</a:t>
                </a:r>
                <a:r>
                  <a:rPr lang="vi-VN" sz="1800"/>
                  <a:t>rong đó</a:t>
                </a:r>
                <a:r>
                  <a:rPr lang="en-US" sz="1800"/>
                  <a:t> </a:t>
                </a:r>
                <a14:m>
                  <m:oMath xmlns:m="http://schemas.openxmlformats.org/officeDocument/2006/math">
                    <m:r>
                      <m:rPr>
                        <m:sty m:val="p"/>
                      </m:rPr>
                      <a:rPr lang="en-US" sz="1800" b="0" i="0" smtClean="0">
                        <a:solidFill>
                          <a:srgbClr val="00B050"/>
                        </a:solidFill>
                        <a:latin typeface="Cambria Math" panose="02040503050406030204" pitchFamily="18" charset="0"/>
                      </a:rPr>
                      <m:t>U</m:t>
                    </m:r>
                    <m:r>
                      <a:rPr lang="en-US" sz="1800" b="0" i="0" smtClean="0">
                        <a:solidFill>
                          <a:srgbClr val="00B050"/>
                        </a:solidFill>
                        <a:latin typeface="Cambria Math" panose="02040503050406030204" pitchFamily="18" charset="0"/>
                      </a:rPr>
                      <m:t>(</m:t>
                    </m:r>
                    <m:r>
                      <m:rPr>
                        <m:sty m:val="p"/>
                      </m:rPr>
                      <a:rPr lang="en-US" sz="1800" b="0" i="0" smtClean="0">
                        <a:solidFill>
                          <a:srgbClr val="00B050"/>
                        </a:solidFill>
                        <a:latin typeface="Cambria Math" panose="02040503050406030204" pitchFamily="18" charset="0"/>
                      </a:rPr>
                      <m:t>X</m:t>
                    </m:r>
                    <m:r>
                      <a:rPr lang="en-US" sz="1800" b="0" i="0" smtClean="0">
                        <a:solidFill>
                          <a:srgbClr val="00B050"/>
                        </a:solidFill>
                        <a:latin typeface="Cambria Math" panose="02040503050406030204" pitchFamily="18" charset="0"/>
                      </a:rPr>
                      <m:t>, </m:t>
                    </m:r>
                    <m:sSub>
                      <m:sSubPr>
                        <m:ctrlPr>
                          <a:rPr lang="en-US" sz="1800" b="0" i="1" smtClean="0">
                            <a:solidFill>
                              <a:srgbClr val="00B050"/>
                            </a:solidFill>
                            <a:latin typeface="Cambria Math" panose="02040503050406030204" pitchFamily="18" charset="0"/>
                          </a:rPr>
                        </m:ctrlPr>
                      </m:sSubPr>
                      <m:e>
                        <m:r>
                          <a:rPr lang="en-US" sz="1800" b="0" i="1" smtClean="0">
                            <a:solidFill>
                              <a:srgbClr val="00B050"/>
                            </a:solidFill>
                            <a:latin typeface="Cambria Math" panose="02040503050406030204" pitchFamily="18" charset="0"/>
                          </a:rPr>
                          <m:t>𝑇</m:t>
                        </m:r>
                      </m:e>
                      <m:sub>
                        <m:r>
                          <a:rPr lang="en-US" sz="1800" b="0" i="1" smtClean="0">
                            <a:solidFill>
                              <a:srgbClr val="00B050"/>
                            </a:solidFill>
                            <a:latin typeface="Cambria Math" panose="02040503050406030204" pitchFamily="18" charset="0"/>
                          </a:rPr>
                          <m:t>𝑛</m:t>
                        </m:r>
                      </m:sub>
                    </m:sSub>
                    <m:r>
                      <a:rPr lang="en-US" sz="1800" b="0" i="0" smtClean="0">
                        <a:solidFill>
                          <a:srgbClr val="00B050"/>
                        </a:solidFill>
                        <a:latin typeface="Cambria Math" panose="02040503050406030204" pitchFamily="18" charset="0"/>
                      </a:rPr>
                      <m:t>)=</m:t>
                    </m:r>
                    <m:nary>
                      <m:naryPr>
                        <m:chr m:val="∑"/>
                        <m:limLoc m:val="subSup"/>
                        <m:supHide m:val="on"/>
                        <m:ctrlPr>
                          <a:rPr lang="en-US" sz="1800" i="1" smtClean="0">
                            <a:solidFill>
                              <a:srgbClr val="00B050"/>
                            </a:solidFill>
                            <a:latin typeface="Cambria Math" panose="02040503050406030204" pitchFamily="18" charset="0"/>
                          </a:rPr>
                        </m:ctrlPr>
                      </m:naryPr>
                      <m:sub>
                        <m:r>
                          <m:rPr>
                            <m:brk m:alnAt="9"/>
                          </m:rPr>
                          <a:rPr lang="en-US" sz="1800" b="0" i="1" smtClean="0">
                            <a:solidFill>
                              <a:srgbClr val="00B050"/>
                            </a:solidFill>
                            <a:latin typeface="Cambria Math" panose="02040503050406030204" pitchFamily="18" charset="0"/>
                          </a:rPr>
                          <m:t> </m:t>
                        </m:r>
                        <m:r>
                          <m:rPr>
                            <m:nor/>
                          </m:rPr>
                          <a:rPr lang="en-US" sz="1800">
                            <a:solidFill>
                              <a:srgbClr val="00B050"/>
                            </a:solidFill>
                          </a:rPr>
                          <m:t>i</m:t>
                        </m:r>
                        <m:r>
                          <m:rPr>
                            <m:nor/>
                          </m:rPr>
                          <a:rPr lang="en-US" sz="1800">
                            <a:solidFill>
                              <a:srgbClr val="00B050"/>
                            </a:solidFill>
                          </a:rPr>
                          <m:t> ∈ </m:t>
                        </m:r>
                        <m:r>
                          <a:rPr lang="en-US" sz="1800" i="1" smtClean="0">
                            <a:solidFill>
                              <a:srgbClr val="00B050"/>
                            </a:solidFill>
                            <a:latin typeface="Cambria Math" panose="02040503050406030204" pitchFamily="18" charset="0"/>
                            <a:ea typeface="Cambria Math" panose="02040503050406030204" pitchFamily="18" charset="0"/>
                          </a:rPr>
                          <m:t>×</m:t>
                        </m:r>
                        <m:r>
                          <m:rPr>
                            <m:nor/>
                          </m:rPr>
                          <a:rPr lang="en-US" sz="1800">
                            <a:solidFill>
                              <a:srgbClr val="00B050"/>
                            </a:solidFill>
                          </a:rPr>
                          <m:t> ∧ </m:t>
                        </m:r>
                        <m:r>
                          <m:rPr>
                            <m:nor/>
                          </m:rPr>
                          <a:rPr lang="en-US" sz="1800">
                            <a:solidFill>
                              <a:srgbClr val="00B050"/>
                            </a:solidFill>
                          </a:rPr>
                          <m:t>X</m:t>
                        </m:r>
                        <m:r>
                          <m:rPr>
                            <m:nor/>
                          </m:rPr>
                          <a:rPr lang="en-US" sz="1800">
                            <a:solidFill>
                              <a:srgbClr val="00B050"/>
                            </a:solidFill>
                          </a:rPr>
                          <m:t> ⊆ </m:t>
                        </m:r>
                        <m:r>
                          <m:rPr>
                            <m:nor/>
                          </m:rPr>
                          <a:rPr lang="en-US" sz="1800">
                            <a:solidFill>
                              <a:srgbClr val="00B050"/>
                            </a:solidFill>
                          </a:rPr>
                          <m:t>T</m:t>
                        </m:r>
                      </m:sub>
                      <m:sup/>
                      <m:e>
                        <m:r>
                          <m:rPr>
                            <m:nor/>
                          </m:rPr>
                          <a:rPr lang="en-US" sz="1800" b="0" i="0" smtClean="0">
                            <a:solidFill>
                              <a:srgbClr val="00B050"/>
                            </a:solidFill>
                            <a:latin typeface="Cambria Math" panose="02040503050406030204" pitchFamily="18" charset="0"/>
                          </a:rPr>
                          <m:t> </m:t>
                        </m:r>
                        <m:r>
                          <m:rPr>
                            <m:nor/>
                          </m:rPr>
                          <a:rPr lang="en-US" sz="1800" b="0" i="0" smtClean="0">
                            <a:solidFill>
                              <a:srgbClr val="00B050"/>
                            </a:solidFill>
                            <a:latin typeface="Cambria Math" panose="02040503050406030204" pitchFamily="18" charset="0"/>
                          </a:rPr>
                          <m:t>U</m:t>
                        </m:r>
                        <m:r>
                          <m:rPr>
                            <m:nor/>
                          </m:rPr>
                          <a:rPr lang="en-US" sz="1800">
                            <a:solidFill>
                              <a:srgbClr val="00B050"/>
                            </a:solidFill>
                          </a:rPr>
                          <m:t>(</m:t>
                        </m:r>
                        <m:r>
                          <m:rPr>
                            <m:nor/>
                          </m:rPr>
                          <a:rPr lang="en-US" sz="1800">
                            <a:solidFill>
                              <a:srgbClr val="00B050"/>
                            </a:solidFill>
                          </a:rPr>
                          <m:t>i</m:t>
                        </m:r>
                        <m:r>
                          <m:rPr>
                            <m:nor/>
                          </m:rPr>
                          <a:rPr lang="en-US" sz="1800">
                            <a:solidFill>
                              <a:srgbClr val="00B050"/>
                            </a:solidFill>
                          </a:rPr>
                          <m:t>, </m:t>
                        </m:r>
                        <m:r>
                          <m:rPr>
                            <m:nor/>
                          </m:rPr>
                          <a:rPr lang="en-US" sz="1800">
                            <a:solidFill>
                              <a:srgbClr val="00B050"/>
                            </a:solidFill>
                          </a:rPr>
                          <m:t>T</m:t>
                        </m:r>
                        <m:r>
                          <m:rPr>
                            <m:nor/>
                          </m:rPr>
                          <a:rPr lang="en-US" sz="1800">
                            <a:solidFill>
                              <a:srgbClr val="00B050"/>
                            </a:solidFill>
                          </a:rPr>
                          <m:t>)</m:t>
                        </m:r>
                      </m:e>
                    </m:nary>
                  </m:oMath>
                </a14:m>
                <a:endParaRPr lang="en-US" sz="1800">
                  <a:solidFill>
                    <a:srgbClr val="00B050"/>
                  </a:solidFill>
                </a:endParaRPr>
              </a:p>
            </p:txBody>
          </p:sp>
        </mc:Choice>
        <mc:Fallback xmlns="">
          <p:sp>
            <p:nvSpPr>
              <p:cNvPr id="7" name="Content Placeholder 2">
                <a:extLst>
                  <a:ext uri="{FF2B5EF4-FFF2-40B4-BE49-F238E27FC236}">
                    <a16:creationId xmlns:a16="http://schemas.microsoft.com/office/drawing/2014/main" id="{BCB43388-FD4A-3BE0-7576-98E6B865DE27}"/>
                  </a:ext>
                </a:extLst>
              </p:cNvPr>
              <p:cNvSpPr>
                <a:spLocks noGrp="1" noRot="1" noChangeAspect="1" noMove="1" noResize="1" noEditPoints="1" noAdjustHandles="1" noChangeArrowheads="1" noChangeShapeType="1" noTextEdit="1"/>
              </p:cNvSpPr>
              <p:nvPr>
                <p:ph idx="1"/>
              </p:nvPr>
            </p:nvSpPr>
            <p:spPr>
              <a:xfrm>
                <a:off x="432452" y="1477975"/>
                <a:ext cx="6479651" cy="1909845"/>
              </a:xfrm>
              <a:blipFill>
                <a:blip r:embed="rId3"/>
                <a:stretch>
                  <a:fillRect l="-659" r="-753" b="-3121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CD9A5380-AD6B-CAAA-E8F1-1304219F4878}"/>
              </a:ext>
            </a:extLst>
          </p:cNvPr>
          <p:cNvSpPr>
            <a:spLocks noGrp="1"/>
          </p:cNvSpPr>
          <p:nvPr>
            <p:ph type="sldNum" sz="quarter" idx="12"/>
          </p:nvPr>
        </p:nvSpPr>
        <p:spPr/>
        <p:txBody>
          <a:bodyPr/>
          <a:lstStyle/>
          <a:p>
            <a:fld id="{83B0A39C-9AA3-4A83-82D7-24ADE085033F}" type="slidenum">
              <a:rPr lang="ko-KR" altLang="en-US" smtClean="0"/>
              <a:t>41</a:t>
            </a:fld>
            <a:endParaRPr lang="ko-KR" alt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5E9544C-0DB0-EB75-9D85-73D5D81372BE}"/>
                  </a:ext>
                </a:extLst>
              </p:cNvPr>
              <p:cNvSpPr txBox="1"/>
              <p:nvPr/>
            </p:nvSpPr>
            <p:spPr>
              <a:xfrm>
                <a:off x="433446" y="3410771"/>
                <a:ext cx="3851704" cy="88197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t-BR" b="1"/>
                  <a:t>Ví dụ:</a:t>
                </a:r>
                <a:r>
                  <a:rPr lang="pt-BR"/>
                  <a:t> </a:t>
                </a:r>
              </a:p>
              <a:p>
                <a:pPr>
                  <a:lnSpc>
                    <a:spcPct val="150000"/>
                  </a:lnSpc>
                </a:pPr>
                <a:r>
                  <a:rPr lang="pt-BR"/>
                  <a:t>     U({a, e},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oMath>
                </a14:m>
                <a:r>
                  <a:rPr lang="pt-BR"/>
                  <a:t>)</a:t>
                </a:r>
                <a:endParaRPr lang="en-US">
                  <a:solidFill>
                    <a:srgbClr val="00B050"/>
                  </a:solidFill>
                </a:endParaRPr>
              </a:p>
            </p:txBody>
          </p:sp>
        </mc:Choice>
        <mc:Fallback xmlns="">
          <p:sp>
            <p:nvSpPr>
              <p:cNvPr id="9" name="TextBox 8">
                <a:extLst>
                  <a:ext uri="{FF2B5EF4-FFF2-40B4-BE49-F238E27FC236}">
                    <a16:creationId xmlns:a16="http://schemas.microsoft.com/office/drawing/2014/main" id="{A5E9544C-0DB0-EB75-9D85-73D5D81372BE}"/>
                  </a:ext>
                </a:extLst>
              </p:cNvPr>
              <p:cNvSpPr txBox="1">
                <a:spLocks noRot="1" noChangeAspect="1" noMove="1" noResize="1" noEditPoints="1" noAdjustHandles="1" noChangeArrowheads="1" noChangeShapeType="1" noTextEdit="1"/>
              </p:cNvSpPr>
              <p:nvPr/>
            </p:nvSpPr>
            <p:spPr>
              <a:xfrm>
                <a:off x="433446" y="3410771"/>
                <a:ext cx="3851704" cy="881973"/>
              </a:xfrm>
              <a:prstGeom prst="rect">
                <a:avLst/>
              </a:prstGeom>
              <a:blipFill>
                <a:blip r:embed="rId4"/>
                <a:stretch>
                  <a:fillRect l="-949" b="-11111"/>
                </a:stretch>
              </a:blipFill>
            </p:spPr>
            <p:txBody>
              <a:bodyPr/>
              <a:lstStyle/>
              <a:p>
                <a:r>
                  <a:rPr lang="en-US">
                    <a:noFill/>
                  </a:rPr>
                  <a:t> </a:t>
                </a:r>
              </a:p>
            </p:txBody>
          </p:sp>
        </mc:Fallback>
      </mc:AlternateContent>
      <p:graphicFrame>
        <p:nvGraphicFramePr>
          <p:cNvPr id="10" name="Table 9">
            <a:extLst>
              <a:ext uri="{FF2B5EF4-FFF2-40B4-BE49-F238E27FC236}">
                <a16:creationId xmlns:a16="http://schemas.microsoft.com/office/drawing/2014/main" id="{81BD45E1-1929-D20F-91DE-570EA8AA393D}"/>
              </a:ext>
            </a:extLst>
          </p:cNvPr>
          <p:cNvGraphicFramePr>
            <a:graphicFrameLocks noGrp="1"/>
          </p:cNvGraphicFramePr>
          <p:nvPr>
            <p:extLst>
              <p:ext uri="{D42A27DB-BD31-4B8C-83A1-F6EECF244321}">
                <p14:modId xmlns:p14="http://schemas.microsoft.com/office/powerpoint/2010/main" val="3525784520"/>
              </p:ext>
            </p:extLst>
          </p:nvPr>
        </p:nvGraphicFramePr>
        <p:xfrm>
          <a:off x="5444305" y="2505704"/>
          <a:ext cx="3043694" cy="2286000"/>
        </p:xfrm>
        <a:graphic>
          <a:graphicData uri="http://schemas.openxmlformats.org/drawingml/2006/table">
            <a:tbl>
              <a:tblPr firstRow="1" bandRow="1">
                <a:tableStyleId>{073A0DAA-6AF3-43AB-8588-CEC1D06C72B9}</a:tableStyleId>
              </a:tblPr>
              <a:tblGrid>
                <a:gridCol w="694863">
                  <a:extLst>
                    <a:ext uri="{9D8B030D-6E8A-4147-A177-3AD203B41FA5}">
                      <a16:colId xmlns:a16="http://schemas.microsoft.com/office/drawing/2014/main" val="2670552633"/>
                    </a:ext>
                  </a:extLst>
                </a:gridCol>
                <a:gridCol w="2348831">
                  <a:extLst>
                    <a:ext uri="{9D8B030D-6E8A-4147-A177-3AD203B41FA5}">
                      <a16:colId xmlns:a16="http://schemas.microsoft.com/office/drawing/2014/main" val="2747366810"/>
                    </a:ext>
                  </a:extLst>
                </a:gridCol>
              </a:tblGrid>
              <a:tr h="457200">
                <a:tc>
                  <a:txBody>
                    <a:bodyPr/>
                    <a:lstStyle/>
                    <a:p>
                      <a:pPr algn="ctr"/>
                      <a:r>
                        <a:rPr lang="en-US"/>
                        <a:t>Trans.</a:t>
                      </a:r>
                    </a:p>
                  </a:txBody>
                  <a:tcPr anchor="ctr"/>
                </a:tc>
                <a:tc>
                  <a:txBody>
                    <a:bodyPr/>
                    <a:lstStyle/>
                    <a:p>
                      <a:pPr algn="ctr"/>
                      <a:r>
                        <a:rPr lang="en-US"/>
                        <a:t>Items</a:t>
                      </a:r>
                    </a:p>
                  </a:txBody>
                  <a:tcPr anchor="ctr"/>
                </a:tc>
                <a:extLst>
                  <a:ext uri="{0D108BD9-81ED-4DB2-BD59-A6C34878D82A}">
                    <a16:rowId xmlns:a16="http://schemas.microsoft.com/office/drawing/2014/main" val="1364948772"/>
                  </a:ext>
                </a:extLst>
              </a:tr>
              <a:tr h="457200">
                <a:tc>
                  <a:txBody>
                    <a:bodyPr/>
                    <a:lstStyle/>
                    <a:p>
                      <a:r>
                        <a:rPr lang="en-US">
                          <a:solidFill>
                            <a:schemeClr val="bg1"/>
                          </a:solidFill>
                        </a:rPr>
                        <a:t>T1</a:t>
                      </a:r>
                    </a:p>
                  </a:txBody>
                  <a:tcPr anchor="ctr">
                    <a:solidFill>
                      <a:srgbClr val="00B050"/>
                    </a:solidFill>
                  </a:tcPr>
                </a:tc>
                <a:tc>
                  <a:txBody>
                    <a:bodyPr/>
                    <a:lstStyle/>
                    <a:p>
                      <a:r>
                        <a:rPr lang="en-US">
                          <a:solidFill>
                            <a:schemeClr val="bg1"/>
                          </a:solidFill>
                        </a:rPr>
                        <a:t>a(1), b(5), c(1), d(3), e(1)</a:t>
                      </a:r>
                    </a:p>
                  </a:txBody>
                  <a:tcPr anchor="ctr">
                    <a:solidFill>
                      <a:srgbClr val="00B050"/>
                    </a:solidFill>
                  </a:tcPr>
                </a:tc>
                <a:extLst>
                  <a:ext uri="{0D108BD9-81ED-4DB2-BD59-A6C34878D82A}">
                    <a16:rowId xmlns:a16="http://schemas.microsoft.com/office/drawing/2014/main" val="2267871492"/>
                  </a:ext>
                </a:extLst>
              </a:tr>
              <a:tr h="457200">
                <a:tc>
                  <a:txBody>
                    <a:bodyPr/>
                    <a:lstStyle/>
                    <a:p>
                      <a:r>
                        <a:rPr lang="en-US"/>
                        <a:t>T2</a:t>
                      </a:r>
                    </a:p>
                  </a:txBody>
                  <a:tcPr anchor="ctr">
                    <a:solidFill>
                      <a:schemeClr val="bg1">
                        <a:lumMod val="95000"/>
                      </a:schemeClr>
                    </a:solidFill>
                  </a:tcPr>
                </a:tc>
                <a:tc>
                  <a:txBody>
                    <a:bodyPr/>
                    <a:lstStyle/>
                    <a:p>
                      <a:r>
                        <a:rPr lang="en-US"/>
                        <a:t>b(4), c(3), d(3), e(1)</a:t>
                      </a:r>
                    </a:p>
                  </a:txBody>
                  <a:tcPr anchor="ctr">
                    <a:solidFill>
                      <a:schemeClr val="bg1">
                        <a:lumMod val="95000"/>
                      </a:schemeClr>
                    </a:solidFill>
                  </a:tcPr>
                </a:tc>
                <a:extLst>
                  <a:ext uri="{0D108BD9-81ED-4DB2-BD59-A6C34878D82A}">
                    <a16:rowId xmlns:a16="http://schemas.microsoft.com/office/drawing/2014/main" val="2402931697"/>
                  </a:ext>
                </a:extLst>
              </a:tr>
              <a:tr h="457200">
                <a:tc>
                  <a:txBody>
                    <a:bodyPr/>
                    <a:lstStyle/>
                    <a:p>
                      <a:r>
                        <a:rPr lang="en-US"/>
                        <a:t>T3</a:t>
                      </a:r>
                    </a:p>
                  </a:txBody>
                  <a:tcPr anchor="ctr">
                    <a:solidFill>
                      <a:schemeClr val="bg1">
                        <a:lumMod val="95000"/>
                      </a:schemeClr>
                    </a:solidFill>
                  </a:tcPr>
                </a:tc>
                <a:tc>
                  <a:txBody>
                    <a:bodyPr/>
                    <a:lstStyle/>
                    <a:p>
                      <a:r>
                        <a:rPr lang="en-US"/>
                        <a:t>a(1), c(1), d(1)</a:t>
                      </a:r>
                    </a:p>
                  </a:txBody>
                  <a:tcPr anchor="ctr">
                    <a:solidFill>
                      <a:schemeClr val="bg1">
                        <a:lumMod val="95000"/>
                      </a:schemeClr>
                    </a:solidFill>
                  </a:tcPr>
                </a:tc>
                <a:extLst>
                  <a:ext uri="{0D108BD9-81ED-4DB2-BD59-A6C34878D82A}">
                    <a16:rowId xmlns:a16="http://schemas.microsoft.com/office/drawing/2014/main" val="598501799"/>
                  </a:ext>
                </a:extLst>
              </a:tr>
              <a:tr h="457200">
                <a:tc>
                  <a:txBody>
                    <a:bodyPr/>
                    <a:lstStyle/>
                    <a:p>
                      <a:r>
                        <a:rPr lang="en-US">
                          <a:solidFill>
                            <a:schemeClr val="bg1"/>
                          </a:solidFill>
                        </a:rPr>
                        <a:t>T4</a:t>
                      </a:r>
                    </a:p>
                  </a:txBody>
                  <a:tcPr anchor="ctr">
                    <a:solidFill>
                      <a:srgbClr val="00B050"/>
                    </a:solidFill>
                  </a:tcPr>
                </a:tc>
                <a:tc>
                  <a:txBody>
                    <a:bodyPr/>
                    <a:lstStyle/>
                    <a:p>
                      <a:r>
                        <a:rPr lang="en-US">
                          <a:solidFill>
                            <a:schemeClr val="bg1"/>
                          </a:solidFill>
                        </a:rPr>
                        <a:t>a(2), c(6), e(2)</a:t>
                      </a:r>
                    </a:p>
                  </a:txBody>
                  <a:tcPr anchor="ctr">
                    <a:solidFill>
                      <a:srgbClr val="00B050"/>
                    </a:solidFill>
                  </a:tcPr>
                </a:tc>
                <a:extLst>
                  <a:ext uri="{0D108BD9-81ED-4DB2-BD59-A6C34878D82A}">
                    <a16:rowId xmlns:a16="http://schemas.microsoft.com/office/drawing/2014/main" val="1421931807"/>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B15B581-FCF3-89B3-5ACF-27CEB158A9FC}"/>
                  </a:ext>
                </a:extLst>
              </p:cNvPr>
              <p:cNvSpPr txBox="1"/>
              <p:nvPr/>
            </p:nvSpPr>
            <p:spPr>
              <a:xfrm>
                <a:off x="1785109" y="3947675"/>
                <a:ext cx="4664362" cy="369332"/>
              </a:xfrm>
              <a:prstGeom prst="rect">
                <a:avLst/>
              </a:prstGeom>
              <a:noFill/>
            </p:spPr>
            <p:txBody>
              <a:bodyPr wrap="square">
                <a:spAutoFit/>
              </a:bodyPr>
              <a:lstStyle/>
              <a:p>
                <a:r>
                  <a:rPr lang="pt-BR"/>
                  <a:t>= U({a, e}, </a:t>
                </a:r>
                <a14:m>
                  <m:oMath xmlns:m="http://schemas.openxmlformats.org/officeDocument/2006/math">
                    <m:sSub>
                      <m:sSubPr>
                        <m:ctrlPr>
                          <a:rPr lang="pt-BR"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a14:m>
                <a:r>
                  <a:rPr lang="pt-BR"/>
                  <a:t>) = 8$  </a:t>
                </a:r>
                <a:endParaRPr lang="en-US"/>
              </a:p>
            </p:txBody>
          </p:sp>
        </mc:Choice>
        <mc:Fallback xmlns="">
          <p:sp>
            <p:nvSpPr>
              <p:cNvPr id="12" name="TextBox 11">
                <a:extLst>
                  <a:ext uri="{FF2B5EF4-FFF2-40B4-BE49-F238E27FC236}">
                    <a16:creationId xmlns:a16="http://schemas.microsoft.com/office/drawing/2014/main" id="{1B15B581-FCF3-89B3-5ACF-27CEB158A9FC}"/>
                  </a:ext>
                </a:extLst>
              </p:cNvPr>
              <p:cNvSpPr txBox="1">
                <a:spLocks noRot="1" noChangeAspect="1" noMove="1" noResize="1" noEditPoints="1" noAdjustHandles="1" noChangeArrowheads="1" noChangeShapeType="1" noTextEdit="1"/>
              </p:cNvSpPr>
              <p:nvPr/>
            </p:nvSpPr>
            <p:spPr>
              <a:xfrm>
                <a:off x="1785109" y="3947675"/>
                <a:ext cx="4664362" cy="369332"/>
              </a:xfrm>
              <a:prstGeom prst="rect">
                <a:avLst/>
              </a:prstGeom>
              <a:blipFill>
                <a:blip r:embed="rId5"/>
                <a:stretch>
                  <a:fillRect l="-1176" t="-8333"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6FE8187-384A-228A-25B1-423206764ED8}"/>
                  </a:ext>
                </a:extLst>
              </p:cNvPr>
              <p:cNvSpPr txBox="1"/>
              <p:nvPr/>
            </p:nvSpPr>
            <p:spPr>
              <a:xfrm>
                <a:off x="649470" y="4422372"/>
                <a:ext cx="1440160" cy="369332"/>
              </a:xfrm>
              <a:prstGeom prst="rect">
                <a:avLst/>
              </a:prstGeom>
              <a:noFill/>
            </p:spPr>
            <p:txBody>
              <a:bodyPr wrap="square">
                <a:spAutoFit/>
              </a:bodyPr>
              <a:lstStyle/>
              <a:p>
                <a:r>
                  <a:rPr lang="pt-BR"/>
                  <a:t>U({a, e}, </a:t>
                </a:r>
                <a14:m>
                  <m:oMath xmlns:m="http://schemas.openxmlformats.org/officeDocument/2006/math">
                    <m:sSub>
                      <m:sSubPr>
                        <m:ctrlPr>
                          <a:rPr lang="pt-BR"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4</m:t>
                        </m:r>
                      </m:sub>
                    </m:sSub>
                  </m:oMath>
                </a14:m>
                <a:r>
                  <a:rPr lang="pt-BR"/>
                  <a:t>) </a:t>
                </a:r>
                <a:endParaRPr lang="en-US"/>
              </a:p>
            </p:txBody>
          </p:sp>
        </mc:Choice>
        <mc:Fallback xmlns="">
          <p:sp>
            <p:nvSpPr>
              <p:cNvPr id="13" name="TextBox 12">
                <a:extLst>
                  <a:ext uri="{FF2B5EF4-FFF2-40B4-BE49-F238E27FC236}">
                    <a16:creationId xmlns:a16="http://schemas.microsoft.com/office/drawing/2014/main" id="{76FE8187-384A-228A-25B1-423206764ED8}"/>
                  </a:ext>
                </a:extLst>
              </p:cNvPr>
              <p:cNvSpPr txBox="1">
                <a:spLocks noRot="1" noChangeAspect="1" noMove="1" noResize="1" noEditPoints="1" noAdjustHandles="1" noChangeArrowheads="1" noChangeShapeType="1" noTextEdit="1"/>
              </p:cNvSpPr>
              <p:nvPr/>
            </p:nvSpPr>
            <p:spPr>
              <a:xfrm>
                <a:off x="649470" y="4422372"/>
                <a:ext cx="1440160" cy="369332"/>
              </a:xfrm>
              <a:prstGeom prst="rect">
                <a:avLst/>
              </a:prstGeom>
              <a:blipFill>
                <a:blip r:embed="rId6"/>
                <a:stretch>
                  <a:fillRect l="-3814" t="-655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DF4AC35-6282-BCCC-54A7-18C20419B9B3}"/>
                  </a:ext>
                </a:extLst>
              </p:cNvPr>
              <p:cNvSpPr txBox="1"/>
              <p:nvPr/>
            </p:nvSpPr>
            <p:spPr>
              <a:xfrm>
                <a:off x="1785109" y="4446635"/>
                <a:ext cx="4664362" cy="369332"/>
              </a:xfrm>
              <a:prstGeom prst="rect">
                <a:avLst/>
              </a:prstGeom>
              <a:noFill/>
            </p:spPr>
            <p:txBody>
              <a:bodyPr wrap="square">
                <a:spAutoFit/>
              </a:bodyPr>
              <a:lstStyle/>
              <a:p>
                <a:r>
                  <a:rPr lang="pt-BR"/>
                  <a:t>= U({a, e}, </a:t>
                </a:r>
                <a14:m>
                  <m:oMath xmlns:m="http://schemas.openxmlformats.org/officeDocument/2006/math">
                    <m:sSub>
                      <m:sSubPr>
                        <m:ctrlPr>
                          <a:rPr lang="pt-BR"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4</m:t>
                        </m:r>
                      </m:sub>
                    </m:sSub>
                  </m:oMath>
                </a14:m>
                <a:r>
                  <a:rPr lang="pt-BR"/>
                  <a:t>) = 16$</a:t>
                </a:r>
                <a:endParaRPr lang="en-US"/>
              </a:p>
            </p:txBody>
          </p:sp>
        </mc:Choice>
        <mc:Fallback xmlns="">
          <p:sp>
            <p:nvSpPr>
              <p:cNvPr id="14" name="TextBox 13">
                <a:extLst>
                  <a:ext uri="{FF2B5EF4-FFF2-40B4-BE49-F238E27FC236}">
                    <a16:creationId xmlns:a16="http://schemas.microsoft.com/office/drawing/2014/main" id="{4DF4AC35-6282-BCCC-54A7-18C20419B9B3}"/>
                  </a:ext>
                </a:extLst>
              </p:cNvPr>
              <p:cNvSpPr txBox="1">
                <a:spLocks noRot="1" noChangeAspect="1" noMove="1" noResize="1" noEditPoints="1" noAdjustHandles="1" noChangeArrowheads="1" noChangeShapeType="1" noTextEdit="1"/>
              </p:cNvSpPr>
              <p:nvPr/>
            </p:nvSpPr>
            <p:spPr>
              <a:xfrm>
                <a:off x="1785109" y="4446635"/>
                <a:ext cx="4664362" cy="369332"/>
              </a:xfrm>
              <a:prstGeom prst="rect">
                <a:avLst/>
              </a:prstGeom>
              <a:blipFill>
                <a:blip r:embed="rId7"/>
                <a:stretch>
                  <a:fillRect l="-1176" t="-6557" b="-26230"/>
                </a:stretch>
              </a:blipFill>
            </p:spPr>
            <p:txBody>
              <a:bodyPr/>
              <a:lstStyle/>
              <a:p>
                <a:r>
                  <a:rPr lang="en-US">
                    <a:noFill/>
                  </a:rPr>
                  <a:t> </a:t>
                </a:r>
              </a:p>
            </p:txBody>
          </p:sp>
        </mc:Fallback>
      </mc:AlternateContent>
    </p:spTree>
    <p:extLst>
      <p:ext uri="{BB962C8B-B14F-4D97-AF65-F5344CB8AC3E}">
        <p14:creationId xmlns:p14="http://schemas.microsoft.com/office/powerpoint/2010/main" val="422030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829F436-2211-1119-92F1-42B3955E59AB}"/>
              </a:ext>
            </a:extLst>
          </p:cNvPr>
          <p:cNvSpPr>
            <a:spLocks noGrp="1"/>
          </p:cNvSpPr>
          <p:nvPr>
            <p:ph type="title"/>
          </p:nvPr>
        </p:nvSpPr>
        <p:spPr>
          <a:xfrm>
            <a:off x="538640" y="78546"/>
            <a:ext cx="7886700" cy="994172"/>
          </a:xfrm>
        </p:spPr>
        <p:txBody>
          <a:bodyPr>
            <a:normAutofit/>
          </a:bodyPr>
          <a:lstStyle/>
          <a:p>
            <a:r>
              <a:rPr lang="en-US">
                <a:latin typeface="Arial" panose="020B0604020202020204" pitchFamily="34" charset="0"/>
                <a:cs typeface="Arial" panose="020B0604020202020204" pitchFamily="34" charset="0"/>
              </a:rPr>
              <a:t>Định nghĩa 5: Tiện ích của một tập mục</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CB43388-FD4A-3BE0-7576-98E6B865DE27}"/>
                  </a:ext>
                </a:extLst>
              </p:cNvPr>
              <p:cNvSpPr>
                <a:spLocks noGrp="1"/>
              </p:cNvSpPr>
              <p:nvPr>
                <p:ph idx="1"/>
              </p:nvPr>
            </p:nvSpPr>
            <p:spPr>
              <a:xfrm>
                <a:off x="467544" y="1309210"/>
                <a:ext cx="8532948" cy="3394472"/>
              </a:xfrm>
            </p:spPr>
            <p:txBody>
              <a:bodyPr>
                <a:normAutofit/>
              </a:bodyPr>
              <a:lstStyle/>
              <a:p>
                <a:pPr algn="just">
                  <a:lnSpc>
                    <a:spcPct val="150000"/>
                  </a:lnSpc>
                </a:pPr>
                <a:r>
                  <a:rPr lang="en-US" sz="1800">
                    <a:latin typeface="Arial" panose="020B0604020202020204" pitchFamily="34" charset="0"/>
                    <a:cs typeface="Arial" panose="020B0604020202020204" pitchFamily="34" charset="0"/>
                  </a:rPr>
                  <a:t>Tiện ích của tập mục X, ký hiệu là U(X), là tổng tiện ích của X trong tất cả các giao dịch có chứa X trong CSDL,</a:t>
                </a:r>
              </a:p>
              <a:p>
                <a:pPr marL="0" indent="0" algn="just">
                  <a:lnSpc>
                    <a:spcPct val="150000"/>
                  </a:lnSpc>
                  <a:buNone/>
                </a:pPr>
                <a:r>
                  <a:rPr lang="en-US" sz="1800"/>
                  <a:t>     </a:t>
                </a:r>
                <a:r>
                  <a:rPr lang="en-US" sz="1800">
                    <a:latin typeface="Arial" panose="020B0604020202020204" pitchFamily="34" charset="0"/>
                    <a:cs typeface="Arial" panose="020B0604020202020204" pitchFamily="34" charset="0"/>
                  </a:rPr>
                  <a:t>Trong đó: </a:t>
                </a:r>
                <a14:m>
                  <m:oMath xmlns:m="http://schemas.openxmlformats.org/officeDocument/2006/math">
                    <m:r>
                      <m:rPr>
                        <m:sty m:val="p"/>
                      </m:rPr>
                      <a:rPr lang="en-US" sz="1800" b="0" i="0" smtClean="0">
                        <a:solidFill>
                          <a:srgbClr val="00B050"/>
                        </a:solidFill>
                        <a:latin typeface="Cambria Math" panose="02040503050406030204" pitchFamily="18" charset="0"/>
                      </a:rPr>
                      <m:t>U</m:t>
                    </m:r>
                    <m:r>
                      <a:rPr lang="en-US" sz="1800" b="0" i="0" smtClean="0">
                        <a:solidFill>
                          <a:srgbClr val="00B050"/>
                        </a:solidFill>
                        <a:latin typeface="Cambria Math" panose="02040503050406030204" pitchFamily="18" charset="0"/>
                      </a:rPr>
                      <m:t>(</m:t>
                    </m:r>
                    <m:r>
                      <m:rPr>
                        <m:sty m:val="p"/>
                      </m:rPr>
                      <a:rPr lang="en-US" sz="1800" b="0" i="0" smtClean="0">
                        <a:solidFill>
                          <a:srgbClr val="00B050"/>
                        </a:solidFill>
                        <a:latin typeface="Cambria Math" panose="02040503050406030204" pitchFamily="18" charset="0"/>
                      </a:rPr>
                      <m:t>X</m:t>
                    </m:r>
                    <m:r>
                      <a:rPr lang="en-US" sz="1800" b="0" i="0" smtClean="0">
                        <a:solidFill>
                          <a:srgbClr val="00B050"/>
                        </a:solidFill>
                        <a:latin typeface="Cambria Math" panose="02040503050406030204" pitchFamily="18" charset="0"/>
                      </a:rPr>
                      <m:t>)= </m:t>
                    </m:r>
                    <m:nary>
                      <m:naryPr>
                        <m:chr m:val="∑"/>
                        <m:limLoc m:val="subSup"/>
                        <m:supHide m:val="on"/>
                        <m:ctrlPr>
                          <a:rPr lang="en-US" sz="1800" i="1" smtClean="0">
                            <a:solidFill>
                              <a:srgbClr val="00B050"/>
                            </a:solidFill>
                            <a:latin typeface="Cambria Math" panose="02040503050406030204" pitchFamily="18" charset="0"/>
                          </a:rPr>
                        </m:ctrlPr>
                      </m:naryPr>
                      <m:sub>
                        <m:r>
                          <m:rPr>
                            <m:brk m:alnAt="9"/>
                          </m:rPr>
                          <a:rPr lang="en-US" sz="1800" b="0" i="1" smtClean="0">
                            <a:solidFill>
                              <a:srgbClr val="00B050"/>
                            </a:solidFill>
                            <a:latin typeface="Cambria Math" panose="02040503050406030204" pitchFamily="18" charset="0"/>
                          </a:rPr>
                          <m:t> </m:t>
                        </m:r>
                        <m:r>
                          <m:rPr>
                            <m:nor/>
                          </m:rPr>
                          <a:rPr lang="en-US" sz="1800" b="0" i="0" smtClean="0">
                            <a:solidFill>
                              <a:srgbClr val="00B050"/>
                            </a:solidFill>
                            <a:latin typeface="Cambria Math" panose="02040503050406030204" pitchFamily="18" charset="0"/>
                          </a:rPr>
                          <m:t>T</m:t>
                        </m:r>
                        <m:r>
                          <m:rPr>
                            <m:nor/>
                          </m:rPr>
                          <a:rPr lang="en-US" sz="1800">
                            <a:solidFill>
                              <a:srgbClr val="00B050"/>
                            </a:solidFill>
                          </a:rPr>
                          <m:t> ∈ </m:t>
                        </m:r>
                        <m:r>
                          <m:rPr>
                            <m:nor/>
                          </m:rPr>
                          <a:rPr lang="en-US" sz="1800" b="0" i="0" smtClean="0">
                            <a:solidFill>
                              <a:srgbClr val="00B050"/>
                            </a:solidFill>
                          </a:rPr>
                          <m:t>DB</m:t>
                        </m:r>
                        <m:r>
                          <m:rPr>
                            <m:nor/>
                          </m:rPr>
                          <a:rPr lang="en-US" sz="1800" b="0" i="0" smtClean="0">
                            <a:solidFill>
                              <a:srgbClr val="00B050"/>
                            </a:solidFill>
                          </a:rPr>
                          <m:t> ^ </m:t>
                        </m:r>
                        <m:r>
                          <m:rPr>
                            <m:nor/>
                          </m:rPr>
                          <a:rPr lang="en-US" sz="1800" b="0" i="0" smtClean="0">
                            <a:solidFill>
                              <a:srgbClr val="00B050"/>
                            </a:solidFill>
                          </a:rPr>
                          <m:t>X</m:t>
                        </m:r>
                        <m:r>
                          <m:rPr>
                            <m:nor/>
                          </m:rPr>
                          <a:rPr lang="en-US" sz="1800" b="0" i="0" smtClean="0">
                            <a:solidFill>
                              <a:srgbClr val="00B050"/>
                            </a:solidFill>
                          </a:rPr>
                          <m:t> ⊆</m:t>
                        </m:r>
                        <m:r>
                          <m:rPr>
                            <m:nor/>
                          </m:rPr>
                          <a:rPr lang="en-US" sz="1800" b="0" i="0" smtClean="0">
                            <a:solidFill>
                              <a:srgbClr val="00B050"/>
                            </a:solidFill>
                          </a:rPr>
                          <m:t>T</m:t>
                        </m:r>
                      </m:sub>
                      <m:sup/>
                      <m:e>
                        <m:r>
                          <m:rPr>
                            <m:nor/>
                          </m:rPr>
                          <a:rPr lang="en-US" sz="1800" b="0" i="0" smtClean="0">
                            <a:solidFill>
                              <a:srgbClr val="00B050"/>
                            </a:solidFill>
                            <a:latin typeface="Cambria Math" panose="02040503050406030204" pitchFamily="18" charset="0"/>
                          </a:rPr>
                          <m:t> </m:t>
                        </m:r>
                        <m:r>
                          <m:rPr>
                            <m:nor/>
                          </m:rPr>
                          <a:rPr lang="en-US" sz="1800" b="0" i="0" smtClean="0">
                            <a:solidFill>
                              <a:srgbClr val="00B050"/>
                            </a:solidFill>
                            <a:latin typeface="Cambria Math" panose="02040503050406030204" pitchFamily="18" charset="0"/>
                          </a:rPr>
                          <m:t>U</m:t>
                        </m:r>
                        <m:r>
                          <m:rPr>
                            <m:nor/>
                          </m:rPr>
                          <a:rPr lang="en-US" sz="1800">
                            <a:solidFill>
                              <a:srgbClr val="00B050"/>
                            </a:solidFill>
                          </a:rPr>
                          <m:t>(</m:t>
                        </m:r>
                        <m:r>
                          <m:rPr>
                            <m:nor/>
                          </m:rPr>
                          <a:rPr lang="en-US" sz="1800" b="0" i="0" smtClean="0">
                            <a:solidFill>
                              <a:srgbClr val="00B050"/>
                            </a:solidFill>
                          </a:rPr>
                          <m:t>X</m:t>
                        </m:r>
                        <m:r>
                          <m:rPr>
                            <m:nor/>
                          </m:rPr>
                          <a:rPr lang="en-US" sz="1800">
                            <a:solidFill>
                              <a:srgbClr val="00B050"/>
                            </a:solidFill>
                          </a:rPr>
                          <m:t>, </m:t>
                        </m:r>
                        <m:r>
                          <m:rPr>
                            <m:nor/>
                          </m:rPr>
                          <a:rPr lang="en-US" sz="1800">
                            <a:solidFill>
                              <a:srgbClr val="00B050"/>
                            </a:solidFill>
                          </a:rPr>
                          <m:t>T</m:t>
                        </m:r>
                        <m:r>
                          <m:rPr>
                            <m:nor/>
                          </m:rPr>
                          <a:rPr lang="en-US" sz="1800">
                            <a:solidFill>
                              <a:srgbClr val="00B050"/>
                            </a:solidFill>
                          </a:rPr>
                          <m:t>)</m:t>
                        </m:r>
                      </m:e>
                    </m:nary>
                  </m:oMath>
                </a14:m>
                <a:endParaRPr lang="en-US" sz="1800">
                  <a:solidFill>
                    <a:srgbClr val="00B050"/>
                  </a:solidFill>
                </a:endParaRPr>
              </a:p>
            </p:txBody>
          </p:sp>
        </mc:Choice>
        <mc:Fallback xmlns="">
          <p:sp>
            <p:nvSpPr>
              <p:cNvPr id="7" name="Content Placeholder 2">
                <a:extLst>
                  <a:ext uri="{FF2B5EF4-FFF2-40B4-BE49-F238E27FC236}">
                    <a16:creationId xmlns:a16="http://schemas.microsoft.com/office/drawing/2014/main" id="{BCB43388-FD4A-3BE0-7576-98E6B865DE27}"/>
                  </a:ext>
                </a:extLst>
              </p:cNvPr>
              <p:cNvSpPr>
                <a:spLocks noGrp="1" noRot="1" noChangeAspect="1" noMove="1" noResize="1" noEditPoints="1" noAdjustHandles="1" noChangeArrowheads="1" noChangeShapeType="1" noTextEdit="1"/>
              </p:cNvSpPr>
              <p:nvPr>
                <p:ph idx="1"/>
              </p:nvPr>
            </p:nvSpPr>
            <p:spPr>
              <a:xfrm>
                <a:off x="467544" y="1309210"/>
                <a:ext cx="8532948" cy="3394472"/>
              </a:xfrm>
              <a:blipFill>
                <a:blip r:embed="rId3"/>
                <a:stretch>
                  <a:fillRect l="-500" r="-64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57F8B0C-2539-8F4E-D542-CAB76689A1CC}"/>
              </a:ext>
            </a:extLst>
          </p:cNvPr>
          <p:cNvSpPr>
            <a:spLocks noGrp="1"/>
          </p:cNvSpPr>
          <p:nvPr>
            <p:ph type="sldNum" sz="quarter" idx="12"/>
          </p:nvPr>
        </p:nvSpPr>
        <p:spPr/>
        <p:txBody>
          <a:bodyPr/>
          <a:lstStyle/>
          <a:p>
            <a:fld id="{83B0A39C-9AA3-4A83-82D7-24ADE085033F}" type="slidenum">
              <a:rPr lang="ko-KR" altLang="en-US" smtClean="0"/>
              <a:t>42</a:t>
            </a:fld>
            <a:endParaRPr lang="ko-KR" altLang="en-US"/>
          </a:p>
        </p:txBody>
      </p:sp>
      <p:sp>
        <p:nvSpPr>
          <p:cNvPr id="9" name="TextBox 8">
            <a:extLst>
              <a:ext uri="{FF2B5EF4-FFF2-40B4-BE49-F238E27FC236}">
                <a16:creationId xmlns:a16="http://schemas.microsoft.com/office/drawing/2014/main" id="{A5E9544C-0DB0-EB75-9D85-73D5D81372BE}"/>
              </a:ext>
            </a:extLst>
          </p:cNvPr>
          <p:cNvSpPr txBox="1"/>
          <p:nvPr/>
        </p:nvSpPr>
        <p:spPr>
          <a:xfrm>
            <a:off x="531865" y="2931790"/>
            <a:ext cx="5544616" cy="88338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t-BR">
                <a:latin typeface="Arial" panose="020B0604020202020204" pitchFamily="34" charset="0"/>
                <a:cs typeface="Arial" panose="020B0604020202020204" pitchFamily="34" charset="0"/>
              </a:rPr>
              <a:t>Ví dụ</a:t>
            </a:r>
            <a:r>
              <a:rPr lang="pt-BR" b="1"/>
              <a:t>:</a:t>
            </a:r>
            <a:r>
              <a:rPr lang="pt-BR"/>
              <a:t> </a:t>
            </a:r>
          </a:p>
          <a:p>
            <a:pPr>
              <a:lnSpc>
                <a:spcPct val="150000"/>
              </a:lnSpc>
            </a:pPr>
            <a:r>
              <a:rPr lang="pt-BR"/>
              <a:t>        U({a, e})</a:t>
            </a:r>
            <a:endParaRPr lang="en-US">
              <a:solidFill>
                <a:srgbClr val="00B050"/>
              </a:solidFill>
            </a:endParaRPr>
          </a:p>
        </p:txBody>
      </p:sp>
      <p:graphicFrame>
        <p:nvGraphicFramePr>
          <p:cNvPr id="10" name="Table 9">
            <a:extLst>
              <a:ext uri="{FF2B5EF4-FFF2-40B4-BE49-F238E27FC236}">
                <a16:creationId xmlns:a16="http://schemas.microsoft.com/office/drawing/2014/main" id="{81BD45E1-1929-D20F-91DE-570EA8AA393D}"/>
              </a:ext>
            </a:extLst>
          </p:cNvPr>
          <p:cNvGraphicFramePr>
            <a:graphicFrameLocks noGrp="1"/>
          </p:cNvGraphicFramePr>
          <p:nvPr>
            <p:extLst>
              <p:ext uri="{D42A27DB-BD31-4B8C-83A1-F6EECF244321}">
                <p14:modId xmlns:p14="http://schemas.microsoft.com/office/powerpoint/2010/main" val="3595004323"/>
              </p:ext>
            </p:extLst>
          </p:nvPr>
        </p:nvGraphicFramePr>
        <p:xfrm>
          <a:off x="5149743" y="2230481"/>
          <a:ext cx="3744416" cy="2286000"/>
        </p:xfrm>
        <a:graphic>
          <a:graphicData uri="http://schemas.openxmlformats.org/drawingml/2006/table">
            <a:tbl>
              <a:tblPr firstRow="1" bandRow="1">
                <a:tableStyleId>{073A0DAA-6AF3-43AB-8588-CEC1D06C72B9}</a:tableStyleId>
              </a:tblPr>
              <a:tblGrid>
                <a:gridCol w="854835">
                  <a:extLst>
                    <a:ext uri="{9D8B030D-6E8A-4147-A177-3AD203B41FA5}">
                      <a16:colId xmlns:a16="http://schemas.microsoft.com/office/drawing/2014/main" val="2670552633"/>
                    </a:ext>
                  </a:extLst>
                </a:gridCol>
                <a:gridCol w="2889581">
                  <a:extLst>
                    <a:ext uri="{9D8B030D-6E8A-4147-A177-3AD203B41FA5}">
                      <a16:colId xmlns:a16="http://schemas.microsoft.com/office/drawing/2014/main" val="2747366810"/>
                    </a:ext>
                  </a:extLst>
                </a:gridCol>
              </a:tblGrid>
              <a:tr h="457200">
                <a:tc>
                  <a:txBody>
                    <a:bodyPr/>
                    <a:lstStyle/>
                    <a:p>
                      <a:pPr algn="ctr"/>
                      <a:r>
                        <a:rPr lang="en-US"/>
                        <a:t>Trans.</a:t>
                      </a:r>
                    </a:p>
                  </a:txBody>
                  <a:tcPr anchor="ctr"/>
                </a:tc>
                <a:tc>
                  <a:txBody>
                    <a:bodyPr/>
                    <a:lstStyle/>
                    <a:p>
                      <a:pPr algn="ctr"/>
                      <a:r>
                        <a:rPr lang="en-US"/>
                        <a:t>Items</a:t>
                      </a:r>
                    </a:p>
                  </a:txBody>
                  <a:tcPr anchor="ctr"/>
                </a:tc>
                <a:extLst>
                  <a:ext uri="{0D108BD9-81ED-4DB2-BD59-A6C34878D82A}">
                    <a16:rowId xmlns:a16="http://schemas.microsoft.com/office/drawing/2014/main" val="1364948772"/>
                  </a:ext>
                </a:extLst>
              </a:tr>
              <a:tr h="457200">
                <a:tc>
                  <a:txBody>
                    <a:bodyPr/>
                    <a:lstStyle/>
                    <a:p>
                      <a:r>
                        <a:rPr lang="en-US">
                          <a:solidFill>
                            <a:schemeClr val="bg1"/>
                          </a:solidFill>
                        </a:rPr>
                        <a:t>T1</a:t>
                      </a:r>
                    </a:p>
                  </a:txBody>
                  <a:tcPr anchor="ctr">
                    <a:solidFill>
                      <a:srgbClr val="00B050"/>
                    </a:solidFill>
                  </a:tcPr>
                </a:tc>
                <a:tc>
                  <a:txBody>
                    <a:bodyPr/>
                    <a:lstStyle/>
                    <a:p>
                      <a:r>
                        <a:rPr lang="en-US">
                          <a:solidFill>
                            <a:schemeClr val="bg1"/>
                          </a:solidFill>
                        </a:rPr>
                        <a:t>a(1), b(5), c(1), d(3), e(1)</a:t>
                      </a:r>
                    </a:p>
                  </a:txBody>
                  <a:tcPr anchor="ctr">
                    <a:solidFill>
                      <a:srgbClr val="00B050"/>
                    </a:solidFill>
                  </a:tcPr>
                </a:tc>
                <a:extLst>
                  <a:ext uri="{0D108BD9-81ED-4DB2-BD59-A6C34878D82A}">
                    <a16:rowId xmlns:a16="http://schemas.microsoft.com/office/drawing/2014/main" val="2267871492"/>
                  </a:ext>
                </a:extLst>
              </a:tr>
              <a:tr h="457200">
                <a:tc>
                  <a:txBody>
                    <a:bodyPr/>
                    <a:lstStyle/>
                    <a:p>
                      <a:r>
                        <a:rPr lang="en-US"/>
                        <a:t>T2</a:t>
                      </a:r>
                    </a:p>
                  </a:txBody>
                  <a:tcPr anchor="ctr">
                    <a:solidFill>
                      <a:schemeClr val="bg1">
                        <a:lumMod val="95000"/>
                      </a:schemeClr>
                    </a:solidFill>
                  </a:tcPr>
                </a:tc>
                <a:tc>
                  <a:txBody>
                    <a:bodyPr/>
                    <a:lstStyle/>
                    <a:p>
                      <a:r>
                        <a:rPr lang="en-US"/>
                        <a:t>b(4), c(3), d(3), e(1)</a:t>
                      </a:r>
                    </a:p>
                  </a:txBody>
                  <a:tcPr anchor="ctr">
                    <a:solidFill>
                      <a:schemeClr val="bg1">
                        <a:lumMod val="95000"/>
                      </a:schemeClr>
                    </a:solidFill>
                  </a:tcPr>
                </a:tc>
                <a:extLst>
                  <a:ext uri="{0D108BD9-81ED-4DB2-BD59-A6C34878D82A}">
                    <a16:rowId xmlns:a16="http://schemas.microsoft.com/office/drawing/2014/main" val="2402931697"/>
                  </a:ext>
                </a:extLst>
              </a:tr>
              <a:tr h="457200">
                <a:tc>
                  <a:txBody>
                    <a:bodyPr/>
                    <a:lstStyle/>
                    <a:p>
                      <a:r>
                        <a:rPr lang="en-US"/>
                        <a:t>T3</a:t>
                      </a:r>
                    </a:p>
                  </a:txBody>
                  <a:tcPr anchor="ctr">
                    <a:solidFill>
                      <a:schemeClr val="bg1">
                        <a:lumMod val="95000"/>
                      </a:schemeClr>
                    </a:solidFill>
                  </a:tcPr>
                </a:tc>
                <a:tc>
                  <a:txBody>
                    <a:bodyPr/>
                    <a:lstStyle/>
                    <a:p>
                      <a:r>
                        <a:rPr lang="en-US"/>
                        <a:t>a(1), c(1), d(1)</a:t>
                      </a:r>
                    </a:p>
                  </a:txBody>
                  <a:tcPr anchor="ctr">
                    <a:solidFill>
                      <a:schemeClr val="bg1">
                        <a:lumMod val="95000"/>
                      </a:schemeClr>
                    </a:solidFill>
                  </a:tcPr>
                </a:tc>
                <a:extLst>
                  <a:ext uri="{0D108BD9-81ED-4DB2-BD59-A6C34878D82A}">
                    <a16:rowId xmlns:a16="http://schemas.microsoft.com/office/drawing/2014/main" val="598501799"/>
                  </a:ext>
                </a:extLst>
              </a:tr>
              <a:tr h="457200">
                <a:tc>
                  <a:txBody>
                    <a:bodyPr/>
                    <a:lstStyle/>
                    <a:p>
                      <a:r>
                        <a:rPr lang="en-US">
                          <a:solidFill>
                            <a:schemeClr val="bg1"/>
                          </a:solidFill>
                        </a:rPr>
                        <a:t>T4</a:t>
                      </a:r>
                    </a:p>
                  </a:txBody>
                  <a:tcPr anchor="ctr">
                    <a:solidFill>
                      <a:srgbClr val="00B050"/>
                    </a:solidFill>
                  </a:tcPr>
                </a:tc>
                <a:tc>
                  <a:txBody>
                    <a:bodyPr/>
                    <a:lstStyle/>
                    <a:p>
                      <a:r>
                        <a:rPr lang="en-US">
                          <a:solidFill>
                            <a:schemeClr val="bg1"/>
                          </a:solidFill>
                        </a:rPr>
                        <a:t>a(2), c(6), e(2)</a:t>
                      </a:r>
                    </a:p>
                  </a:txBody>
                  <a:tcPr anchor="ctr">
                    <a:solidFill>
                      <a:srgbClr val="00B050"/>
                    </a:solidFill>
                  </a:tcPr>
                </a:tc>
                <a:extLst>
                  <a:ext uri="{0D108BD9-81ED-4DB2-BD59-A6C34878D82A}">
                    <a16:rowId xmlns:a16="http://schemas.microsoft.com/office/drawing/2014/main" val="1421931807"/>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B15B581-FCF3-89B3-5ACF-27CEB158A9FC}"/>
                  </a:ext>
                </a:extLst>
              </p:cNvPr>
              <p:cNvSpPr txBox="1"/>
              <p:nvPr/>
            </p:nvSpPr>
            <p:spPr>
              <a:xfrm>
                <a:off x="1703508" y="3439294"/>
                <a:ext cx="4664362" cy="369332"/>
              </a:xfrm>
              <a:prstGeom prst="rect">
                <a:avLst/>
              </a:prstGeom>
              <a:noFill/>
            </p:spPr>
            <p:txBody>
              <a:bodyPr wrap="square">
                <a:spAutoFit/>
              </a:bodyPr>
              <a:lstStyle/>
              <a:p>
                <a:r>
                  <a:rPr lang="pt-BR"/>
                  <a:t>= U({a, e}, </a:t>
                </a:r>
                <a14:m>
                  <m:oMath xmlns:m="http://schemas.openxmlformats.org/officeDocument/2006/math">
                    <m:sSub>
                      <m:sSubPr>
                        <m:ctrlPr>
                          <a:rPr lang="pt-BR"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a14:m>
                <a:r>
                  <a:rPr lang="pt-BR"/>
                  <a:t>) + U({a, e},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4</m:t>
                        </m:r>
                      </m:sub>
                    </m:sSub>
                  </m:oMath>
                </a14:m>
                <a:r>
                  <a:rPr lang="pt-BR"/>
                  <a:t>) </a:t>
                </a:r>
                <a:endParaRPr lang="en-US"/>
              </a:p>
            </p:txBody>
          </p:sp>
        </mc:Choice>
        <mc:Fallback xmlns="">
          <p:sp>
            <p:nvSpPr>
              <p:cNvPr id="12" name="TextBox 11">
                <a:extLst>
                  <a:ext uri="{FF2B5EF4-FFF2-40B4-BE49-F238E27FC236}">
                    <a16:creationId xmlns:a16="http://schemas.microsoft.com/office/drawing/2014/main" id="{1B15B581-FCF3-89B3-5ACF-27CEB158A9FC}"/>
                  </a:ext>
                </a:extLst>
              </p:cNvPr>
              <p:cNvSpPr txBox="1">
                <a:spLocks noRot="1" noChangeAspect="1" noMove="1" noResize="1" noEditPoints="1" noAdjustHandles="1" noChangeArrowheads="1" noChangeShapeType="1" noTextEdit="1"/>
              </p:cNvSpPr>
              <p:nvPr/>
            </p:nvSpPr>
            <p:spPr>
              <a:xfrm>
                <a:off x="1703508" y="3439294"/>
                <a:ext cx="4664362" cy="369332"/>
              </a:xfrm>
              <a:prstGeom prst="rect">
                <a:avLst/>
              </a:prstGeom>
              <a:blipFill>
                <a:blip r:embed="rId4"/>
                <a:stretch>
                  <a:fillRect l="-1044" t="-6557" b="-26230"/>
                </a:stretch>
              </a:blipFill>
            </p:spPr>
            <p:txBody>
              <a:bodyPr/>
              <a:lstStyle/>
              <a:p>
                <a:r>
                  <a:rPr lang="en-US">
                    <a:noFill/>
                  </a:rPr>
                  <a:t> </a:t>
                </a:r>
              </a:p>
            </p:txBody>
          </p:sp>
        </mc:Fallback>
      </mc:AlternateContent>
    </p:spTree>
    <p:extLst>
      <p:ext uri="{BB962C8B-B14F-4D97-AF65-F5344CB8AC3E}">
        <p14:creationId xmlns:p14="http://schemas.microsoft.com/office/powerpoint/2010/main" val="12202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500"/>
                                        <p:tgtEl>
                                          <p:spTgt spid="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2FF1723-68D9-D6C3-A36C-BED524FB073A}"/>
              </a:ext>
            </a:extLst>
          </p:cNvPr>
          <p:cNvGraphicFramePr>
            <a:graphicFrameLocks noGrp="1"/>
          </p:cNvGraphicFramePr>
          <p:nvPr>
            <p:extLst>
              <p:ext uri="{D42A27DB-BD31-4B8C-83A1-F6EECF244321}">
                <p14:modId xmlns:p14="http://schemas.microsoft.com/office/powerpoint/2010/main" val="2864155880"/>
              </p:ext>
            </p:extLst>
          </p:nvPr>
        </p:nvGraphicFramePr>
        <p:xfrm>
          <a:off x="804338" y="1247625"/>
          <a:ext cx="3744416" cy="2743200"/>
        </p:xfrm>
        <a:graphic>
          <a:graphicData uri="http://schemas.openxmlformats.org/drawingml/2006/table">
            <a:tbl>
              <a:tblPr firstRow="1" bandRow="1">
                <a:tableStyleId>{073A0DAA-6AF3-43AB-8588-CEC1D06C72B9}</a:tableStyleId>
              </a:tblPr>
              <a:tblGrid>
                <a:gridCol w="854835">
                  <a:extLst>
                    <a:ext uri="{9D8B030D-6E8A-4147-A177-3AD203B41FA5}">
                      <a16:colId xmlns:a16="http://schemas.microsoft.com/office/drawing/2014/main" val="2670552633"/>
                    </a:ext>
                  </a:extLst>
                </a:gridCol>
                <a:gridCol w="2889581">
                  <a:extLst>
                    <a:ext uri="{9D8B030D-6E8A-4147-A177-3AD203B41FA5}">
                      <a16:colId xmlns:a16="http://schemas.microsoft.com/office/drawing/2014/main" val="2747366810"/>
                    </a:ext>
                  </a:extLst>
                </a:gridCol>
              </a:tblGrid>
              <a:tr h="457200">
                <a:tc>
                  <a:txBody>
                    <a:bodyPr/>
                    <a:lstStyle/>
                    <a:p>
                      <a:pPr algn="ctr"/>
                      <a:r>
                        <a:rPr lang="en-US"/>
                        <a:t>Trans.</a:t>
                      </a:r>
                    </a:p>
                  </a:txBody>
                  <a:tcPr anchor="ctr"/>
                </a:tc>
                <a:tc>
                  <a:txBody>
                    <a:bodyPr/>
                    <a:lstStyle/>
                    <a:p>
                      <a:pPr algn="ctr"/>
                      <a:r>
                        <a:rPr lang="en-US"/>
                        <a:t>Items</a:t>
                      </a:r>
                    </a:p>
                  </a:txBody>
                  <a:tcPr anchor="ctr"/>
                </a:tc>
                <a:extLst>
                  <a:ext uri="{0D108BD9-81ED-4DB2-BD59-A6C34878D82A}">
                    <a16:rowId xmlns:a16="http://schemas.microsoft.com/office/drawing/2014/main" val="1364948772"/>
                  </a:ext>
                </a:extLst>
              </a:tr>
              <a:tr h="457200">
                <a:tc>
                  <a:txBody>
                    <a:bodyPr/>
                    <a:lstStyle/>
                    <a:p>
                      <a:r>
                        <a:rPr lang="en-US"/>
                        <a:t>T1</a:t>
                      </a:r>
                    </a:p>
                  </a:txBody>
                  <a:tcPr anchor="ctr"/>
                </a:tc>
                <a:tc>
                  <a:txBody>
                    <a:bodyPr/>
                    <a:lstStyle/>
                    <a:p>
                      <a:r>
                        <a:rPr lang="en-US"/>
                        <a:t>a(1), b(5), c(1), d(3), e(1)</a:t>
                      </a:r>
                    </a:p>
                  </a:txBody>
                  <a:tcPr anchor="ctr"/>
                </a:tc>
                <a:extLst>
                  <a:ext uri="{0D108BD9-81ED-4DB2-BD59-A6C34878D82A}">
                    <a16:rowId xmlns:a16="http://schemas.microsoft.com/office/drawing/2014/main" val="2267871492"/>
                  </a:ext>
                </a:extLst>
              </a:tr>
              <a:tr h="457200">
                <a:tc>
                  <a:txBody>
                    <a:bodyPr/>
                    <a:lstStyle/>
                    <a:p>
                      <a:r>
                        <a:rPr lang="en-US"/>
                        <a:t>T2</a:t>
                      </a:r>
                    </a:p>
                  </a:txBody>
                  <a:tcPr anchor="ctr"/>
                </a:tc>
                <a:tc>
                  <a:txBody>
                    <a:bodyPr/>
                    <a:lstStyle/>
                    <a:p>
                      <a:r>
                        <a:rPr lang="en-US"/>
                        <a:t>b(4), c(3), d(3), e(1)</a:t>
                      </a:r>
                    </a:p>
                  </a:txBody>
                  <a:tcPr anchor="ctr"/>
                </a:tc>
                <a:extLst>
                  <a:ext uri="{0D108BD9-81ED-4DB2-BD59-A6C34878D82A}">
                    <a16:rowId xmlns:a16="http://schemas.microsoft.com/office/drawing/2014/main" val="2402931697"/>
                  </a:ext>
                </a:extLst>
              </a:tr>
              <a:tr h="457200">
                <a:tc>
                  <a:txBody>
                    <a:bodyPr/>
                    <a:lstStyle/>
                    <a:p>
                      <a:r>
                        <a:rPr lang="en-US"/>
                        <a:t>T3</a:t>
                      </a:r>
                    </a:p>
                  </a:txBody>
                  <a:tcPr anchor="ctr"/>
                </a:tc>
                <a:tc>
                  <a:txBody>
                    <a:bodyPr/>
                    <a:lstStyle/>
                    <a:p>
                      <a:r>
                        <a:rPr lang="en-US"/>
                        <a:t>a(1), c(1), d(1)</a:t>
                      </a:r>
                    </a:p>
                  </a:txBody>
                  <a:tcPr anchor="ctr"/>
                </a:tc>
                <a:extLst>
                  <a:ext uri="{0D108BD9-81ED-4DB2-BD59-A6C34878D82A}">
                    <a16:rowId xmlns:a16="http://schemas.microsoft.com/office/drawing/2014/main" val="598501799"/>
                  </a:ext>
                </a:extLst>
              </a:tr>
              <a:tr h="457200">
                <a:tc>
                  <a:txBody>
                    <a:bodyPr/>
                    <a:lstStyle/>
                    <a:p>
                      <a:r>
                        <a:rPr lang="en-US"/>
                        <a:t>T4</a:t>
                      </a:r>
                    </a:p>
                  </a:txBody>
                  <a:tcPr anchor="ctr"/>
                </a:tc>
                <a:tc>
                  <a:txBody>
                    <a:bodyPr/>
                    <a:lstStyle/>
                    <a:p>
                      <a:r>
                        <a:rPr lang="en-US"/>
                        <a:t>a(2), c(6), e(2)</a:t>
                      </a:r>
                    </a:p>
                  </a:txBody>
                  <a:tcPr anchor="ctr"/>
                </a:tc>
                <a:extLst>
                  <a:ext uri="{0D108BD9-81ED-4DB2-BD59-A6C34878D82A}">
                    <a16:rowId xmlns:a16="http://schemas.microsoft.com/office/drawing/2014/main" val="1421931807"/>
                  </a:ext>
                </a:extLst>
              </a:tr>
              <a:tr h="457200">
                <a:tc>
                  <a:txBody>
                    <a:bodyPr/>
                    <a:lstStyle/>
                    <a:p>
                      <a:r>
                        <a:rPr lang="en-US"/>
                        <a:t>T5</a:t>
                      </a:r>
                    </a:p>
                  </a:txBody>
                  <a:tcPr anchor="ctr"/>
                </a:tc>
                <a:tc>
                  <a:txBody>
                    <a:bodyPr/>
                    <a:lstStyle/>
                    <a:p>
                      <a:r>
                        <a:rPr lang="en-US"/>
                        <a:t>b(2), c(2), e(1)</a:t>
                      </a:r>
                    </a:p>
                  </a:txBody>
                  <a:tcPr anchor="ctr"/>
                </a:tc>
                <a:extLst>
                  <a:ext uri="{0D108BD9-81ED-4DB2-BD59-A6C34878D82A}">
                    <a16:rowId xmlns:a16="http://schemas.microsoft.com/office/drawing/2014/main" val="1545739140"/>
                  </a:ext>
                </a:extLst>
              </a:tr>
            </a:tbl>
          </a:graphicData>
        </a:graphic>
      </p:graphicFrame>
      <p:sp>
        <p:nvSpPr>
          <p:cNvPr id="7" name="Rectangle 6">
            <a:extLst>
              <a:ext uri="{FF2B5EF4-FFF2-40B4-BE49-F238E27FC236}">
                <a16:creationId xmlns:a16="http://schemas.microsoft.com/office/drawing/2014/main" id="{03E3A503-C6DC-41FC-B9B4-67699E14AD29}"/>
              </a:ext>
            </a:extLst>
          </p:cNvPr>
          <p:cNvSpPr/>
          <p:nvPr/>
        </p:nvSpPr>
        <p:spPr>
          <a:xfrm>
            <a:off x="1619672" y="1779662"/>
            <a:ext cx="591519" cy="28803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a(1)</a:t>
            </a:r>
          </a:p>
        </p:txBody>
      </p:sp>
      <p:sp>
        <p:nvSpPr>
          <p:cNvPr id="2" name="Title 1">
            <a:extLst>
              <a:ext uri="{FF2B5EF4-FFF2-40B4-BE49-F238E27FC236}">
                <a16:creationId xmlns:a16="http://schemas.microsoft.com/office/drawing/2014/main" id="{1393D72C-606E-1054-8655-5F394DE0D049}"/>
              </a:ext>
            </a:extLst>
          </p:cNvPr>
          <p:cNvSpPr>
            <a:spLocks noGrp="1"/>
          </p:cNvSpPr>
          <p:nvPr>
            <p:ph type="title"/>
          </p:nvPr>
        </p:nvSpPr>
        <p:spPr>
          <a:xfrm>
            <a:off x="611560" y="12103"/>
            <a:ext cx="9036496" cy="857250"/>
          </a:xfrm>
        </p:spPr>
        <p:txBody>
          <a:bodyPr/>
          <a:lstStyle/>
          <a:p>
            <a:r>
              <a:rPr lang="en-US">
                <a:latin typeface="Arial" panose="020B0604020202020204" pitchFamily="34" charset="0"/>
                <a:cs typeface="Arial" panose="020B0604020202020204" pitchFamily="34" charset="0"/>
              </a:rPr>
              <a:t>Ví dụ 2: Cách tính tiện ích</a:t>
            </a:r>
          </a:p>
        </p:txBody>
      </p:sp>
      <p:sp>
        <p:nvSpPr>
          <p:cNvPr id="9" name="Slide Number Placeholder 8">
            <a:extLst>
              <a:ext uri="{FF2B5EF4-FFF2-40B4-BE49-F238E27FC236}">
                <a16:creationId xmlns:a16="http://schemas.microsoft.com/office/drawing/2014/main" id="{22DE358A-7A3E-D71F-D395-4EB96D5A5328}"/>
              </a:ext>
            </a:extLst>
          </p:cNvPr>
          <p:cNvSpPr>
            <a:spLocks noGrp="1"/>
          </p:cNvSpPr>
          <p:nvPr>
            <p:ph type="sldNum" sz="quarter" idx="12"/>
          </p:nvPr>
        </p:nvSpPr>
        <p:spPr>
          <a:xfrm>
            <a:off x="6457950" y="4674170"/>
            <a:ext cx="2057400" cy="273844"/>
          </a:xfrm>
        </p:spPr>
        <p:txBody>
          <a:bodyPr/>
          <a:lstStyle/>
          <a:p>
            <a:fld id="{83B0A39C-9AA3-4A83-82D7-24ADE085033F}" type="slidenum">
              <a:rPr lang="ko-KR" altLang="en-US" smtClean="0"/>
              <a:t>43</a:t>
            </a:fld>
            <a:endParaRPr lang="ko-KR" altLang="en-US"/>
          </a:p>
        </p:txBody>
      </p:sp>
      <p:graphicFrame>
        <p:nvGraphicFramePr>
          <p:cNvPr id="5" name="Table 4">
            <a:extLst>
              <a:ext uri="{FF2B5EF4-FFF2-40B4-BE49-F238E27FC236}">
                <a16:creationId xmlns:a16="http://schemas.microsoft.com/office/drawing/2014/main" id="{F8256A22-BA70-9EB5-BC71-BF33E853ECE1}"/>
              </a:ext>
            </a:extLst>
          </p:cNvPr>
          <p:cNvGraphicFramePr>
            <a:graphicFrameLocks noGrp="1"/>
          </p:cNvGraphicFramePr>
          <p:nvPr>
            <p:extLst>
              <p:ext uri="{D42A27DB-BD31-4B8C-83A1-F6EECF244321}">
                <p14:modId xmlns:p14="http://schemas.microsoft.com/office/powerpoint/2010/main" val="827183933"/>
              </p:ext>
            </p:extLst>
          </p:nvPr>
        </p:nvGraphicFramePr>
        <p:xfrm>
          <a:off x="5898245" y="1247625"/>
          <a:ext cx="2256304" cy="2743200"/>
        </p:xfrm>
        <a:graphic>
          <a:graphicData uri="http://schemas.openxmlformats.org/drawingml/2006/table">
            <a:tbl>
              <a:tblPr firstRow="1" bandRow="1">
                <a:tableStyleId>{073A0DAA-6AF3-43AB-8588-CEC1D06C72B9}</a:tableStyleId>
              </a:tblPr>
              <a:tblGrid>
                <a:gridCol w="780142">
                  <a:extLst>
                    <a:ext uri="{9D8B030D-6E8A-4147-A177-3AD203B41FA5}">
                      <a16:colId xmlns:a16="http://schemas.microsoft.com/office/drawing/2014/main" val="2670552633"/>
                    </a:ext>
                  </a:extLst>
                </a:gridCol>
                <a:gridCol w="1476162">
                  <a:extLst>
                    <a:ext uri="{9D8B030D-6E8A-4147-A177-3AD203B41FA5}">
                      <a16:colId xmlns:a16="http://schemas.microsoft.com/office/drawing/2014/main" val="2747366810"/>
                    </a:ext>
                  </a:extLst>
                </a:gridCol>
              </a:tblGrid>
              <a:tr h="457200">
                <a:tc>
                  <a:txBody>
                    <a:bodyPr/>
                    <a:lstStyle/>
                    <a:p>
                      <a:pPr algn="ctr"/>
                      <a:r>
                        <a:rPr lang="en-US"/>
                        <a:t>Item</a:t>
                      </a:r>
                    </a:p>
                  </a:txBody>
                  <a:tcPr anchor="ctr"/>
                </a:tc>
                <a:tc>
                  <a:txBody>
                    <a:bodyPr/>
                    <a:lstStyle/>
                    <a:p>
                      <a:pPr algn="ctr"/>
                      <a:r>
                        <a:rPr lang="en-US"/>
                        <a:t>Unit Profit</a:t>
                      </a:r>
                    </a:p>
                  </a:txBody>
                  <a:tcPr anchor="ctr"/>
                </a:tc>
                <a:extLst>
                  <a:ext uri="{0D108BD9-81ED-4DB2-BD59-A6C34878D82A}">
                    <a16:rowId xmlns:a16="http://schemas.microsoft.com/office/drawing/2014/main" val="1364948772"/>
                  </a:ext>
                </a:extLst>
              </a:tr>
              <a:tr h="457200">
                <a:tc>
                  <a:txBody>
                    <a:bodyPr/>
                    <a:lstStyle/>
                    <a:p>
                      <a:r>
                        <a:rPr lang="en-US"/>
                        <a:t>a</a:t>
                      </a:r>
                    </a:p>
                  </a:txBody>
                  <a:tcPr anchor="ctr"/>
                </a:tc>
                <a:tc>
                  <a:txBody>
                    <a:bodyPr/>
                    <a:lstStyle/>
                    <a:p>
                      <a:pPr algn="r"/>
                      <a:r>
                        <a:rPr lang="en-US"/>
                        <a:t>5$</a:t>
                      </a:r>
                    </a:p>
                  </a:txBody>
                  <a:tcPr anchor="ctr"/>
                </a:tc>
                <a:extLst>
                  <a:ext uri="{0D108BD9-81ED-4DB2-BD59-A6C34878D82A}">
                    <a16:rowId xmlns:a16="http://schemas.microsoft.com/office/drawing/2014/main" val="2267871492"/>
                  </a:ext>
                </a:extLst>
              </a:tr>
              <a:tr h="457200">
                <a:tc>
                  <a:txBody>
                    <a:bodyPr/>
                    <a:lstStyle/>
                    <a:p>
                      <a:r>
                        <a:rPr lang="en-US"/>
                        <a:t>b</a:t>
                      </a:r>
                    </a:p>
                  </a:txBody>
                  <a:tcPr anchor="ctr"/>
                </a:tc>
                <a:tc>
                  <a:txBody>
                    <a:bodyPr/>
                    <a:lstStyle/>
                    <a:p>
                      <a:pPr algn="r"/>
                      <a:r>
                        <a:rPr lang="en-US"/>
                        <a:t>2$</a:t>
                      </a:r>
                    </a:p>
                  </a:txBody>
                  <a:tcPr anchor="ctr"/>
                </a:tc>
                <a:extLst>
                  <a:ext uri="{0D108BD9-81ED-4DB2-BD59-A6C34878D82A}">
                    <a16:rowId xmlns:a16="http://schemas.microsoft.com/office/drawing/2014/main" val="2402931697"/>
                  </a:ext>
                </a:extLst>
              </a:tr>
              <a:tr h="457200">
                <a:tc>
                  <a:txBody>
                    <a:bodyPr/>
                    <a:lstStyle/>
                    <a:p>
                      <a:r>
                        <a:rPr lang="en-US"/>
                        <a:t>c</a:t>
                      </a:r>
                    </a:p>
                  </a:txBody>
                  <a:tcPr anchor="ctr"/>
                </a:tc>
                <a:tc>
                  <a:txBody>
                    <a:bodyPr/>
                    <a:lstStyle/>
                    <a:p>
                      <a:pPr algn="r"/>
                      <a:r>
                        <a:rPr lang="en-US"/>
                        <a:t>1$</a:t>
                      </a:r>
                    </a:p>
                  </a:txBody>
                  <a:tcPr anchor="ctr"/>
                </a:tc>
                <a:extLst>
                  <a:ext uri="{0D108BD9-81ED-4DB2-BD59-A6C34878D82A}">
                    <a16:rowId xmlns:a16="http://schemas.microsoft.com/office/drawing/2014/main" val="598501799"/>
                  </a:ext>
                </a:extLst>
              </a:tr>
              <a:tr h="457200">
                <a:tc>
                  <a:txBody>
                    <a:bodyPr/>
                    <a:lstStyle/>
                    <a:p>
                      <a:r>
                        <a:rPr lang="en-US"/>
                        <a:t>d</a:t>
                      </a:r>
                    </a:p>
                  </a:txBody>
                  <a:tcPr anchor="ctr"/>
                </a:tc>
                <a:tc>
                  <a:txBody>
                    <a:bodyPr/>
                    <a:lstStyle/>
                    <a:p>
                      <a:pPr algn="r"/>
                      <a:r>
                        <a:rPr lang="en-US"/>
                        <a:t>2$</a:t>
                      </a:r>
                    </a:p>
                  </a:txBody>
                  <a:tcPr anchor="ctr"/>
                </a:tc>
                <a:extLst>
                  <a:ext uri="{0D108BD9-81ED-4DB2-BD59-A6C34878D82A}">
                    <a16:rowId xmlns:a16="http://schemas.microsoft.com/office/drawing/2014/main" val="1421931807"/>
                  </a:ext>
                </a:extLst>
              </a:tr>
              <a:tr h="457200">
                <a:tc>
                  <a:txBody>
                    <a:bodyPr/>
                    <a:lstStyle/>
                    <a:p>
                      <a:r>
                        <a:rPr lang="en-US"/>
                        <a:t>e</a:t>
                      </a:r>
                    </a:p>
                  </a:txBody>
                  <a:tcPr anchor="ctr"/>
                </a:tc>
                <a:tc>
                  <a:txBody>
                    <a:bodyPr/>
                    <a:lstStyle/>
                    <a:p>
                      <a:pPr algn="r"/>
                      <a:r>
                        <a:rPr lang="en-US"/>
                        <a:t>3$</a:t>
                      </a:r>
                    </a:p>
                  </a:txBody>
                  <a:tcPr anchor="ctr"/>
                </a:tc>
                <a:extLst>
                  <a:ext uri="{0D108BD9-81ED-4DB2-BD59-A6C34878D82A}">
                    <a16:rowId xmlns:a16="http://schemas.microsoft.com/office/drawing/2014/main" val="1545739140"/>
                  </a:ext>
                </a:extLst>
              </a:tr>
            </a:tbl>
          </a:graphicData>
        </a:graphic>
      </p:graphicFrame>
      <p:sp>
        <p:nvSpPr>
          <p:cNvPr id="6" name="TextBox 5">
            <a:extLst>
              <a:ext uri="{FF2B5EF4-FFF2-40B4-BE49-F238E27FC236}">
                <a16:creationId xmlns:a16="http://schemas.microsoft.com/office/drawing/2014/main" id="{2EF0EF1C-A3BC-0C1A-D69D-AF22FC40189C}"/>
              </a:ext>
            </a:extLst>
          </p:cNvPr>
          <p:cNvSpPr txBox="1"/>
          <p:nvPr/>
        </p:nvSpPr>
        <p:spPr>
          <a:xfrm>
            <a:off x="755576" y="4227934"/>
            <a:ext cx="1573892" cy="369332"/>
          </a:xfrm>
          <a:prstGeom prst="rect">
            <a:avLst/>
          </a:prstGeom>
          <a:noFill/>
        </p:spPr>
        <p:txBody>
          <a:bodyPr wrap="none" rtlCol="0">
            <a:spAutoFit/>
          </a:bodyPr>
          <a:lstStyle/>
          <a:p>
            <a:r>
              <a:rPr lang="pt-BR"/>
              <a:t>Ví dụ: </a:t>
            </a:r>
            <a:r>
              <a:rPr lang="en-US">
                <a:solidFill>
                  <a:srgbClr val="00B050"/>
                </a:solidFill>
              </a:rPr>
              <a:t>U({a, e})</a:t>
            </a:r>
          </a:p>
        </p:txBody>
      </p:sp>
      <p:sp>
        <p:nvSpPr>
          <p:cNvPr id="8" name="Rectangle 7">
            <a:extLst>
              <a:ext uri="{FF2B5EF4-FFF2-40B4-BE49-F238E27FC236}">
                <a16:creationId xmlns:a16="http://schemas.microsoft.com/office/drawing/2014/main" id="{01FDEE34-7ABF-B832-E1A0-DCC8A61092B6}"/>
              </a:ext>
            </a:extLst>
          </p:cNvPr>
          <p:cNvSpPr/>
          <p:nvPr/>
        </p:nvSpPr>
        <p:spPr>
          <a:xfrm>
            <a:off x="3223325" y="1789408"/>
            <a:ext cx="591519" cy="28803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e(1)</a:t>
            </a:r>
          </a:p>
        </p:txBody>
      </p:sp>
      <p:cxnSp>
        <p:nvCxnSpPr>
          <p:cNvPr id="14" name="Connector: Elbow 13">
            <a:extLst>
              <a:ext uri="{FF2B5EF4-FFF2-40B4-BE49-F238E27FC236}">
                <a16:creationId xmlns:a16="http://schemas.microsoft.com/office/drawing/2014/main" id="{850849FD-B7D8-75B6-0FE0-8C58BCF6556E}"/>
              </a:ext>
            </a:extLst>
          </p:cNvPr>
          <p:cNvCxnSpPr>
            <a:cxnSpLocks/>
          </p:cNvCxnSpPr>
          <p:nvPr/>
        </p:nvCxnSpPr>
        <p:spPr>
          <a:xfrm rot="16200000" flipH="1">
            <a:off x="3855854" y="-151015"/>
            <a:ext cx="160962" cy="4041809"/>
          </a:xfrm>
          <a:prstGeom prst="bentConnector4">
            <a:avLst>
              <a:gd name="adj1" fmla="val -571790"/>
              <a:gd name="adj2" fmla="val 76086"/>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5" name="Straight Arrow Connector 24">
            <a:extLst>
              <a:ext uri="{FF2B5EF4-FFF2-40B4-BE49-F238E27FC236}">
                <a16:creationId xmlns:a16="http://schemas.microsoft.com/office/drawing/2014/main" id="{91127ED6-E0A8-330F-5D52-3E6FE792794E}"/>
              </a:ext>
            </a:extLst>
          </p:cNvPr>
          <p:cNvCxnSpPr>
            <a:cxnSpLocks/>
            <a:stCxn id="8" idx="3"/>
          </p:cNvCxnSpPr>
          <p:nvPr/>
        </p:nvCxnSpPr>
        <p:spPr>
          <a:xfrm>
            <a:off x="3814844" y="1933424"/>
            <a:ext cx="2083401" cy="182915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2CE4DDF-5C91-D468-A596-2090A36E708D}"/>
                  </a:ext>
                </a:extLst>
              </p:cNvPr>
              <p:cNvSpPr txBox="1"/>
              <p:nvPr/>
            </p:nvSpPr>
            <p:spPr>
              <a:xfrm>
                <a:off x="2169239" y="4241421"/>
                <a:ext cx="5931153" cy="369332"/>
              </a:xfrm>
              <a:prstGeom prst="rect">
                <a:avLst/>
              </a:prstGeom>
              <a:noFill/>
            </p:spPr>
            <p:txBody>
              <a:bodyPr wrap="square">
                <a:spAutoFit/>
              </a:bodyPr>
              <a:lstStyle/>
              <a:p>
                <a:r>
                  <a:rPr lang="en-US"/>
                  <a:t>=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×5$+1 ×3$)+</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 ×5$+2 ×3$</m:t>
                        </m:r>
                      </m:e>
                    </m:d>
                    <m:r>
                      <a:rPr lang="en-US" b="0" i="1" smtClean="0">
                        <a:latin typeface="Cambria Math" panose="02040503050406030204" pitchFamily="18" charset="0"/>
                        <a:ea typeface="Cambria Math" panose="02040503050406030204" pitchFamily="18" charset="0"/>
                      </a:rPr>
                      <m:t>=24$</m:t>
                    </m:r>
                  </m:oMath>
                </a14:m>
                <a:endParaRPr lang="en-US"/>
              </a:p>
            </p:txBody>
          </p:sp>
        </mc:Choice>
        <mc:Fallback xmlns="">
          <p:sp>
            <p:nvSpPr>
              <p:cNvPr id="28" name="TextBox 27">
                <a:extLst>
                  <a:ext uri="{FF2B5EF4-FFF2-40B4-BE49-F238E27FC236}">
                    <a16:creationId xmlns:a16="http://schemas.microsoft.com/office/drawing/2014/main" id="{32CE4DDF-5C91-D468-A596-2090A36E708D}"/>
                  </a:ext>
                </a:extLst>
              </p:cNvPr>
              <p:cNvSpPr txBox="1">
                <a:spLocks noRot="1" noChangeAspect="1" noMove="1" noResize="1" noEditPoints="1" noAdjustHandles="1" noChangeArrowheads="1" noChangeShapeType="1" noTextEdit="1"/>
              </p:cNvSpPr>
              <p:nvPr/>
            </p:nvSpPr>
            <p:spPr>
              <a:xfrm>
                <a:off x="2169239" y="4241421"/>
                <a:ext cx="5931153" cy="369332"/>
              </a:xfrm>
              <a:prstGeom prst="rect">
                <a:avLst/>
              </a:prstGeom>
              <a:blipFill>
                <a:blip r:embed="rId3"/>
                <a:stretch>
                  <a:fillRect l="-925" t="-8333" b="-28333"/>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26D15220-1424-04F0-DA27-4504B3C0D30A}"/>
              </a:ext>
            </a:extLst>
          </p:cNvPr>
          <p:cNvSpPr/>
          <p:nvPr/>
        </p:nvSpPr>
        <p:spPr>
          <a:xfrm>
            <a:off x="1700606" y="3163800"/>
            <a:ext cx="591519" cy="28803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a(2)</a:t>
            </a:r>
          </a:p>
        </p:txBody>
      </p:sp>
      <p:sp>
        <p:nvSpPr>
          <p:cNvPr id="32" name="Rectangle 31">
            <a:extLst>
              <a:ext uri="{FF2B5EF4-FFF2-40B4-BE49-F238E27FC236}">
                <a16:creationId xmlns:a16="http://schemas.microsoft.com/office/drawing/2014/main" id="{62C31B87-A257-75F5-1B70-194A60EDA06C}"/>
              </a:ext>
            </a:extLst>
          </p:cNvPr>
          <p:cNvSpPr/>
          <p:nvPr/>
        </p:nvSpPr>
        <p:spPr>
          <a:xfrm>
            <a:off x="2745304" y="3163800"/>
            <a:ext cx="591519" cy="28803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e(2)</a:t>
            </a:r>
          </a:p>
        </p:txBody>
      </p:sp>
      <p:cxnSp>
        <p:nvCxnSpPr>
          <p:cNvPr id="33" name="Straight Arrow Connector 32">
            <a:extLst>
              <a:ext uri="{FF2B5EF4-FFF2-40B4-BE49-F238E27FC236}">
                <a16:creationId xmlns:a16="http://schemas.microsoft.com/office/drawing/2014/main" id="{AC59F653-5517-5BF8-6051-36A47842958D}"/>
              </a:ext>
            </a:extLst>
          </p:cNvPr>
          <p:cNvCxnSpPr>
            <a:cxnSpLocks/>
            <a:stCxn id="31" idx="3"/>
          </p:cNvCxnSpPr>
          <p:nvPr/>
        </p:nvCxnSpPr>
        <p:spPr>
          <a:xfrm flipV="1">
            <a:off x="2292125" y="1950371"/>
            <a:ext cx="3665115" cy="135744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Straight Arrow Connector 35">
            <a:extLst>
              <a:ext uri="{FF2B5EF4-FFF2-40B4-BE49-F238E27FC236}">
                <a16:creationId xmlns:a16="http://schemas.microsoft.com/office/drawing/2014/main" id="{B34856FB-C8DA-BD13-9EF6-726B06C77F71}"/>
              </a:ext>
            </a:extLst>
          </p:cNvPr>
          <p:cNvCxnSpPr>
            <a:cxnSpLocks/>
            <a:stCxn id="32" idx="3"/>
          </p:cNvCxnSpPr>
          <p:nvPr/>
        </p:nvCxnSpPr>
        <p:spPr>
          <a:xfrm>
            <a:off x="3336823" y="3307816"/>
            <a:ext cx="2561422" cy="4584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108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animBg="1"/>
      <p:bldP spid="28" grpId="0"/>
      <p:bldP spid="31" grpId="0" animBg="1"/>
      <p:bldP spid="3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2CF25-9D60-95D3-656C-ED99FBB31E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8F600D-17D8-A843-6818-EEEEF4358152}"/>
              </a:ext>
            </a:extLst>
          </p:cNvPr>
          <p:cNvSpPr>
            <a:spLocks noGrp="1"/>
          </p:cNvSpPr>
          <p:nvPr>
            <p:ph type="title"/>
          </p:nvPr>
        </p:nvSpPr>
        <p:spPr>
          <a:xfrm>
            <a:off x="111318" y="27216"/>
            <a:ext cx="9032681" cy="600318"/>
          </a:xfrm>
        </p:spPr>
        <p:txBody>
          <a:bodyPr>
            <a:normAutofit/>
          </a:bodyPr>
          <a:lstStyle/>
          <a:p>
            <a:r>
              <a:rPr lang="en-US">
                <a:latin typeface="Arial" panose="020B0604020202020204" pitchFamily="34" charset="0"/>
                <a:cs typeface="Arial" panose="020B0604020202020204" pitchFamily="34" charset="0"/>
              </a:rPr>
              <a:t>Toàn bộ ví dụ</a:t>
            </a:r>
          </a:p>
        </p:txBody>
      </p:sp>
      <p:sp>
        <p:nvSpPr>
          <p:cNvPr id="4" name="Slide Number Placeholder 3">
            <a:extLst>
              <a:ext uri="{FF2B5EF4-FFF2-40B4-BE49-F238E27FC236}">
                <a16:creationId xmlns:a16="http://schemas.microsoft.com/office/drawing/2014/main" id="{ED52995C-72C9-0E1A-E38D-37DF3A57E96D}"/>
              </a:ext>
            </a:extLst>
          </p:cNvPr>
          <p:cNvSpPr>
            <a:spLocks noGrp="1"/>
          </p:cNvSpPr>
          <p:nvPr>
            <p:ph type="sldNum" sz="quarter" idx="12"/>
          </p:nvPr>
        </p:nvSpPr>
        <p:spPr/>
        <p:txBody>
          <a:bodyPr/>
          <a:lstStyle/>
          <a:p>
            <a:fld id="{83B0A39C-9AA3-4A83-82D7-24ADE085033F}" type="slidenum">
              <a:rPr lang="ko-KR" altLang="en-US" smtClean="0"/>
              <a:t>44</a:t>
            </a:fld>
            <a:endParaRPr lang="ko-KR" altLang="en-US"/>
          </a:p>
        </p:txBody>
      </p:sp>
      <p:graphicFrame>
        <p:nvGraphicFramePr>
          <p:cNvPr id="5" name="Table 4">
            <a:extLst>
              <a:ext uri="{FF2B5EF4-FFF2-40B4-BE49-F238E27FC236}">
                <a16:creationId xmlns:a16="http://schemas.microsoft.com/office/drawing/2014/main" id="{9A58B333-41EF-EBA9-87C5-9426F9AE4DE8}"/>
              </a:ext>
            </a:extLst>
          </p:cNvPr>
          <p:cNvGraphicFramePr>
            <a:graphicFrameLocks noGrp="1"/>
          </p:cNvGraphicFramePr>
          <p:nvPr>
            <p:extLst>
              <p:ext uri="{D42A27DB-BD31-4B8C-83A1-F6EECF244321}">
                <p14:modId xmlns:p14="http://schemas.microsoft.com/office/powerpoint/2010/main" val="1197659304"/>
              </p:ext>
            </p:extLst>
          </p:nvPr>
        </p:nvGraphicFramePr>
        <p:xfrm>
          <a:off x="204481" y="1576419"/>
          <a:ext cx="3744416" cy="2743200"/>
        </p:xfrm>
        <a:graphic>
          <a:graphicData uri="http://schemas.openxmlformats.org/drawingml/2006/table">
            <a:tbl>
              <a:tblPr firstRow="1" bandRow="1">
                <a:tableStyleId>{073A0DAA-6AF3-43AB-8588-CEC1D06C72B9}</a:tableStyleId>
              </a:tblPr>
              <a:tblGrid>
                <a:gridCol w="854835">
                  <a:extLst>
                    <a:ext uri="{9D8B030D-6E8A-4147-A177-3AD203B41FA5}">
                      <a16:colId xmlns:a16="http://schemas.microsoft.com/office/drawing/2014/main" val="2670552633"/>
                    </a:ext>
                  </a:extLst>
                </a:gridCol>
                <a:gridCol w="2889581">
                  <a:extLst>
                    <a:ext uri="{9D8B030D-6E8A-4147-A177-3AD203B41FA5}">
                      <a16:colId xmlns:a16="http://schemas.microsoft.com/office/drawing/2014/main" val="2747366810"/>
                    </a:ext>
                  </a:extLst>
                </a:gridCol>
              </a:tblGrid>
              <a:tr h="457200">
                <a:tc>
                  <a:txBody>
                    <a:bodyPr/>
                    <a:lstStyle/>
                    <a:p>
                      <a:pPr algn="ctr"/>
                      <a:r>
                        <a:rPr lang="en-US"/>
                        <a:t>Trans.</a:t>
                      </a:r>
                    </a:p>
                  </a:txBody>
                  <a:tcPr anchor="ctr"/>
                </a:tc>
                <a:tc>
                  <a:txBody>
                    <a:bodyPr/>
                    <a:lstStyle/>
                    <a:p>
                      <a:pPr algn="ctr"/>
                      <a:r>
                        <a:rPr lang="en-US"/>
                        <a:t>Items</a:t>
                      </a:r>
                    </a:p>
                  </a:txBody>
                  <a:tcPr anchor="ctr"/>
                </a:tc>
                <a:extLst>
                  <a:ext uri="{0D108BD9-81ED-4DB2-BD59-A6C34878D82A}">
                    <a16:rowId xmlns:a16="http://schemas.microsoft.com/office/drawing/2014/main" val="1364948772"/>
                  </a:ext>
                </a:extLst>
              </a:tr>
              <a:tr h="457200">
                <a:tc>
                  <a:txBody>
                    <a:bodyPr/>
                    <a:lstStyle/>
                    <a:p>
                      <a:r>
                        <a:rPr lang="en-US"/>
                        <a:t>T1</a:t>
                      </a:r>
                    </a:p>
                  </a:txBody>
                  <a:tcPr anchor="ctr"/>
                </a:tc>
                <a:tc>
                  <a:txBody>
                    <a:bodyPr/>
                    <a:lstStyle/>
                    <a:p>
                      <a:r>
                        <a:rPr lang="en-US"/>
                        <a:t>a(1), b(5), c(1), d(3), e(1)</a:t>
                      </a:r>
                    </a:p>
                  </a:txBody>
                  <a:tcPr anchor="ctr"/>
                </a:tc>
                <a:extLst>
                  <a:ext uri="{0D108BD9-81ED-4DB2-BD59-A6C34878D82A}">
                    <a16:rowId xmlns:a16="http://schemas.microsoft.com/office/drawing/2014/main" val="2267871492"/>
                  </a:ext>
                </a:extLst>
              </a:tr>
              <a:tr h="457200">
                <a:tc>
                  <a:txBody>
                    <a:bodyPr/>
                    <a:lstStyle/>
                    <a:p>
                      <a:r>
                        <a:rPr lang="en-US"/>
                        <a:t>T2</a:t>
                      </a:r>
                    </a:p>
                  </a:txBody>
                  <a:tcPr anchor="ctr"/>
                </a:tc>
                <a:tc>
                  <a:txBody>
                    <a:bodyPr/>
                    <a:lstStyle/>
                    <a:p>
                      <a:r>
                        <a:rPr lang="en-US"/>
                        <a:t>b(4), c(3), d(3), e(1)</a:t>
                      </a:r>
                    </a:p>
                  </a:txBody>
                  <a:tcPr anchor="ctr"/>
                </a:tc>
                <a:extLst>
                  <a:ext uri="{0D108BD9-81ED-4DB2-BD59-A6C34878D82A}">
                    <a16:rowId xmlns:a16="http://schemas.microsoft.com/office/drawing/2014/main" val="2402931697"/>
                  </a:ext>
                </a:extLst>
              </a:tr>
              <a:tr h="457200">
                <a:tc>
                  <a:txBody>
                    <a:bodyPr/>
                    <a:lstStyle/>
                    <a:p>
                      <a:r>
                        <a:rPr lang="en-US"/>
                        <a:t>T3</a:t>
                      </a:r>
                    </a:p>
                  </a:txBody>
                  <a:tcPr anchor="ctr"/>
                </a:tc>
                <a:tc>
                  <a:txBody>
                    <a:bodyPr/>
                    <a:lstStyle/>
                    <a:p>
                      <a:r>
                        <a:rPr lang="en-US"/>
                        <a:t>a(1), c(1), d(1)</a:t>
                      </a:r>
                    </a:p>
                  </a:txBody>
                  <a:tcPr anchor="ctr"/>
                </a:tc>
                <a:extLst>
                  <a:ext uri="{0D108BD9-81ED-4DB2-BD59-A6C34878D82A}">
                    <a16:rowId xmlns:a16="http://schemas.microsoft.com/office/drawing/2014/main" val="598501799"/>
                  </a:ext>
                </a:extLst>
              </a:tr>
              <a:tr h="457200">
                <a:tc>
                  <a:txBody>
                    <a:bodyPr/>
                    <a:lstStyle/>
                    <a:p>
                      <a:r>
                        <a:rPr lang="en-US"/>
                        <a:t>T4</a:t>
                      </a:r>
                    </a:p>
                  </a:txBody>
                  <a:tcPr anchor="ctr"/>
                </a:tc>
                <a:tc>
                  <a:txBody>
                    <a:bodyPr/>
                    <a:lstStyle/>
                    <a:p>
                      <a:r>
                        <a:rPr lang="en-US"/>
                        <a:t>a(2), c(6), e(2)</a:t>
                      </a:r>
                    </a:p>
                  </a:txBody>
                  <a:tcPr anchor="ctr"/>
                </a:tc>
                <a:extLst>
                  <a:ext uri="{0D108BD9-81ED-4DB2-BD59-A6C34878D82A}">
                    <a16:rowId xmlns:a16="http://schemas.microsoft.com/office/drawing/2014/main" val="1421931807"/>
                  </a:ext>
                </a:extLst>
              </a:tr>
              <a:tr h="457200">
                <a:tc>
                  <a:txBody>
                    <a:bodyPr/>
                    <a:lstStyle/>
                    <a:p>
                      <a:r>
                        <a:rPr lang="en-US"/>
                        <a:t>T5</a:t>
                      </a:r>
                    </a:p>
                  </a:txBody>
                  <a:tcPr anchor="ctr"/>
                </a:tc>
                <a:tc>
                  <a:txBody>
                    <a:bodyPr/>
                    <a:lstStyle/>
                    <a:p>
                      <a:r>
                        <a:rPr lang="en-US"/>
                        <a:t>b(2), c(2), e(1)</a:t>
                      </a:r>
                    </a:p>
                  </a:txBody>
                  <a:tcPr anchor="ctr"/>
                </a:tc>
                <a:extLst>
                  <a:ext uri="{0D108BD9-81ED-4DB2-BD59-A6C34878D82A}">
                    <a16:rowId xmlns:a16="http://schemas.microsoft.com/office/drawing/2014/main" val="1545739140"/>
                  </a:ext>
                </a:extLst>
              </a:tr>
            </a:tbl>
          </a:graphicData>
        </a:graphic>
      </p:graphicFrame>
      <p:graphicFrame>
        <p:nvGraphicFramePr>
          <p:cNvPr id="6" name="Table 5">
            <a:extLst>
              <a:ext uri="{FF2B5EF4-FFF2-40B4-BE49-F238E27FC236}">
                <a16:creationId xmlns:a16="http://schemas.microsoft.com/office/drawing/2014/main" id="{2CFF1002-7E18-56A8-4FA6-7B206536F30F}"/>
              </a:ext>
            </a:extLst>
          </p:cNvPr>
          <p:cNvGraphicFramePr>
            <a:graphicFrameLocks noGrp="1"/>
          </p:cNvGraphicFramePr>
          <p:nvPr>
            <p:extLst>
              <p:ext uri="{D42A27DB-BD31-4B8C-83A1-F6EECF244321}">
                <p14:modId xmlns:p14="http://schemas.microsoft.com/office/powerpoint/2010/main" val="2606180041"/>
              </p:ext>
            </p:extLst>
          </p:nvPr>
        </p:nvGraphicFramePr>
        <p:xfrm>
          <a:off x="4187904" y="1533219"/>
          <a:ext cx="2256304" cy="2743200"/>
        </p:xfrm>
        <a:graphic>
          <a:graphicData uri="http://schemas.openxmlformats.org/drawingml/2006/table">
            <a:tbl>
              <a:tblPr firstRow="1" bandRow="1">
                <a:tableStyleId>{073A0DAA-6AF3-43AB-8588-CEC1D06C72B9}</a:tableStyleId>
              </a:tblPr>
              <a:tblGrid>
                <a:gridCol w="780142">
                  <a:extLst>
                    <a:ext uri="{9D8B030D-6E8A-4147-A177-3AD203B41FA5}">
                      <a16:colId xmlns:a16="http://schemas.microsoft.com/office/drawing/2014/main" val="2670552633"/>
                    </a:ext>
                  </a:extLst>
                </a:gridCol>
                <a:gridCol w="1476162">
                  <a:extLst>
                    <a:ext uri="{9D8B030D-6E8A-4147-A177-3AD203B41FA5}">
                      <a16:colId xmlns:a16="http://schemas.microsoft.com/office/drawing/2014/main" val="2747366810"/>
                    </a:ext>
                  </a:extLst>
                </a:gridCol>
              </a:tblGrid>
              <a:tr h="457200">
                <a:tc>
                  <a:txBody>
                    <a:bodyPr/>
                    <a:lstStyle/>
                    <a:p>
                      <a:pPr algn="ctr"/>
                      <a:r>
                        <a:rPr lang="en-US"/>
                        <a:t>Item</a:t>
                      </a:r>
                    </a:p>
                  </a:txBody>
                  <a:tcPr anchor="ctr"/>
                </a:tc>
                <a:tc>
                  <a:txBody>
                    <a:bodyPr/>
                    <a:lstStyle/>
                    <a:p>
                      <a:pPr algn="ctr"/>
                      <a:r>
                        <a:rPr lang="en-US"/>
                        <a:t>Unit Profit</a:t>
                      </a:r>
                    </a:p>
                  </a:txBody>
                  <a:tcPr anchor="ctr"/>
                </a:tc>
                <a:extLst>
                  <a:ext uri="{0D108BD9-81ED-4DB2-BD59-A6C34878D82A}">
                    <a16:rowId xmlns:a16="http://schemas.microsoft.com/office/drawing/2014/main" val="1364948772"/>
                  </a:ext>
                </a:extLst>
              </a:tr>
              <a:tr h="457200">
                <a:tc>
                  <a:txBody>
                    <a:bodyPr/>
                    <a:lstStyle/>
                    <a:p>
                      <a:r>
                        <a:rPr lang="en-US"/>
                        <a:t>a</a:t>
                      </a:r>
                    </a:p>
                  </a:txBody>
                  <a:tcPr anchor="ctr"/>
                </a:tc>
                <a:tc>
                  <a:txBody>
                    <a:bodyPr/>
                    <a:lstStyle/>
                    <a:p>
                      <a:pPr algn="r"/>
                      <a:r>
                        <a:rPr lang="en-US"/>
                        <a:t>5$</a:t>
                      </a:r>
                    </a:p>
                  </a:txBody>
                  <a:tcPr anchor="ctr"/>
                </a:tc>
                <a:extLst>
                  <a:ext uri="{0D108BD9-81ED-4DB2-BD59-A6C34878D82A}">
                    <a16:rowId xmlns:a16="http://schemas.microsoft.com/office/drawing/2014/main" val="2267871492"/>
                  </a:ext>
                </a:extLst>
              </a:tr>
              <a:tr h="457200">
                <a:tc>
                  <a:txBody>
                    <a:bodyPr/>
                    <a:lstStyle/>
                    <a:p>
                      <a:r>
                        <a:rPr lang="en-US"/>
                        <a:t>b</a:t>
                      </a:r>
                    </a:p>
                  </a:txBody>
                  <a:tcPr anchor="ctr"/>
                </a:tc>
                <a:tc>
                  <a:txBody>
                    <a:bodyPr/>
                    <a:lstStyle/>
                    <a:p>
                      <a:pPr algn="r"/>
                      <a:r>
                        <a:rPr lang="en-US"/>
                        <a:t>2$</a:t>
                      </a:r>
                    </a:p>
                  </a:txBody>
                  <a:tcPr anchor="ctr"/>
                </a:tc>
                <a:extLst>
                  <a:ext uri="{0D108BD9-81ED-4DB2-BD59-A6C34878D82A}">
                    <a16:rowId xmlns:a16="http://schemas.microsoft.com/office/drawing/2014/main" val="2402931697"/>
                  </a:ext>
                </a:extLst>
              </a:tr>
              <a:tr h="457200">
                <a:tc>
                  <a:txBody>
                    <a:bodyPr/>
                    <a:lstStyle/>
                    <a:p>
                      <a:r>
                        <a:rPr lang="en-US"/>
                        <a:t>c</a:t>
                      </a:r>
                    </a:p>
                  </a:txBody>
                  <a:tcPr anchor="ctr"/>
                </a:tc>
                <a:tc>
                  <a:txBody>
                    <a:bodyPr/>
                    <a:lstStyle/>
                    <a:p>
                      <a:pPr algn="r"/>
                      <a:r>
                        <a:rPr lang="en-US"/>
                        <a:t>1$</a:t>
                      </a:r>
                    </a:p>
                  </a:txBody>
                  <a:tcPr anchor="ctr"/>
                </a:tc>
                <a:extLst>
                  <a:ext uri="{0D108BD9-81ED-4DB2-BD59-A6C34878D82A}">
                    <a16:rowId xmlns:a16="http://schemas.microsoft.com/office/drawing/2014/main" val="598501799"/>
                  </a:ext>
                </a:extLst>
              </a:tr>
              <a:tr h="457200">
                <a:tc>
                  <a:txBody>
                    <a:bodyPr/>
                    <a:lstStyle/>
                    <a:p>
                      <a:r>
                        <a:rPr lang="en-US"/>
                        <a:t>d</a:t>
                      </a:r>
                    </a:p>
                  </a:txBody>
                  <a:tcPr anchor="ctr"/>
                </a:tc>
                <a:tc>
                  <a:txBody>
                    <a:bodyPr/>
                    <a:lstStyle/>
                    <a:p>
                      <a:pPr algn="r"/>
                      <a:r>
                        <a:rPr lang="en-US"/>
                        <a:t>2$</a:t>
                      </a:r>
                    </a:p>
                  </a:txBody>
                  <a:tcPr anchor="ctr"/>
                </a:tc>
                <a:extLst>
                  <a:ext uri="{0D108BD9-81ED-4DB2-BD59-A6C34878D82A}">
                    <a16:rowId xmlns:a16="http://schemas.microsoft.com/office/drawing/2014/main" val="1421931807"/>
                  </a:ext>
                </a:extLst>
              </a:tr>
              <a:tr h="457200">
                <a:tc>
                  <a:txBody>
                    <a:bodyPr/>
                    <a:lstStyle/>
                    <a:p>
                      <a:r>
                        <a:rPr lang="en-US"/>
                        <a:t>e</a:t>
                      </a:r>
                    </a:p>
                  </a:txBody>
                  <a:tcPr anchor="ctr"/>
                </a:tc>
                <a:tc>
                  <a:txBody>
                    <a:bodyPr/>
                    <a:lstStyle/>
                    <a:p>
                      <a:pPr algn="r"/>
                      <a:r>
                        <a:rPr lang="en-US"/>
                        <a:t>3$</a:t>
                      </a:r>
                    </a:p>
                  </a:txBody>
                  <a:tcPr anchor="ctr"/>
                </a:tc>
                <a:extLst>
                  <a:ext uri="{0D108BD9-81ED-4DB2-BD59-A6C34878D82A}">
                    <a16:rowId xmlns:a16="http://schemas.microsoft.com/office/drawing/2014/main" val="1545739140"/>
                  </a:ext>
                </a:extLst>
              </a:tr>
            </a:tbl>
          </a:graphicData>
        </a:graphic>
      </p:graphicFrame>
      <p:sp>
        <p:nvSpPr>
          <p:cNvPr id="7" name="TextBox 6">
            <a:extLst>
              <a:ext uri="{FF2B5EF4-FFF2-40B4-BE49-F238E27FC236}">
                <a16:creationId xmlns:a16="http://schemas.microsoft.com/office/drawing/2014/main" id="{89003A9F-7BD2-AF4E-9C8B-EAE3B903058B}"/>
              </a:ext>
            </a:extLst>
          </p:cNvPr>
          <p:cNvSpPr txBox="1"/>
          <p:nvPr/>
        </p:nvSpPr>
        <p:spPr>
          <a:xfrm>
            <a:off x="4057631" y="1147831"/>
            <a:ext cx="2400319" cy="369332"/>
          </a:xfrm>
          <a:prstGeom prst="rect">
            <a:avLst/>
          </a:prstGeom>
          <a:noFill/>
        </p:spPr>
        <p:txBody>
          <a:bodyPr wrap="square" rtlCol="0">
            <a:spAutoFit/>
          </a:bodyPr>
          <a:lstStyle/>
          <a:p>
            <a:pPr algn="ctr"/>
            <a:r>
              <a:rPr lang="en-US">
                <a:solidFill>
                  <a:srgbClr val="00B050"/>
                </a:solidFill>
              </a:rPr>
              <a:t>Bảng đơn vị lợi nhuận </a:t>
            </a:r>
          </a:p>
        </p:txBody>
      </p:sp>
      <p:sp>
        <p:nvSpPr>
          <p:cNvPr id="8" name="TextBox 7">
            <a:extLst>
              <a:ext uri="{FF2B5EF4-FFF2-40B4-BE49-F238E27FC236}">
                <a16:creationId xmlns:a16="http://schemas.microsoft.com/office/drawing/2014/main" id="{ECE3EB2E-7CED-FAF6-175A-F0DD9465FEDB}"/>
              </a:ext>
            </a:extLst>
          </p:cNvPr>
          <p:cNvSpPr txBox="1"/>
          <p:nvPr/>
        </p:nvSpPr>
        <p:spPr>
          <a:xfrm>
            <a:off x="6084168" y="404874"/>
            <a:ext cx="3240360" cy="369332"/>
          </a:xfrm>
          <a:prstGeom prst="rect">
            <a:avLst/>
          </a:prstGeom>
          <a:noFill/>
        </p:spPr>
        <p:txBody>
          <a:bodyPr wrap="square" rtlCol="0">
            <a:spAutoFit/>
          </a:bodyPr>
          <a:lstStyle/>
          <a:p>
            <a:r>
              <a:rPr lang="en-US"/>
              <a:t>Giả sử rằng </a:t>
            </a:r>
            <a:r>
              <a:rPr lang="en-US">
                <a:solidFill>
                  <a:srgbClr val="00B050"/>
                </a:solidFill>
              </a:rPr>
              <a:t>minutil = 25$</a:t>
            </a:r>
          </a:p>
        </p:txBody>
      </p:sp>
      <p:sp>
        <p:nvSpPr>
          <p:cNvPr id="9" name="TextBox 8">
            <a:extLst>
              <a:ext uri="{FF2B5EF4-FFF2-40B4-BE49-F238E27FC236}">
                <a16:creationId xmlns:a16="http://schemas.microsoft.com/office/drawing/2014/main" id="{C338DE63-8BB9-AECF-AAA4-24FDC4A6A591}"/>
              </a:ext>
            </a:extLst>
          </p:cNvPr>
          <p:cNvSpPr txBox="1"/>
          <p:nvPr/>
        </p:nvSpPr>
        <p:spPr>
          <a:xfrm>
            <a:off x="128658" y="1150181"/>
            <a:ext cx="4032448" cy="369332"/>
          </a:xfrm>
          <a:prstGeom prst="rect">
            <a:avLst/>
          </a:prstGeom>
          <a:noFill/>
        </p:spPr>
        <p:txBody>
          <a:bodyPr wrap="square">
            <a:spAutoFit/>
          </a:bodyPr>
          <a:lstStyle/>
          <a:p>
            <a:r>
              <a:rPr lang="en-US">
                <a:solidFill>
                  <a:srgbClr val="00B050"/>
                </a:solidFill>
              </a:rPr>
              <a:t>Cơ sở dữ liệu giao tác kèm số lượng</a:t>
            </a:r>
            <a:endParaRPr lang="en-US"/>
          </a:p>
        </p:txBody>
      </p:sp>
      <p:sp>
        <p:nvSpPr>
          <p:cNvPr id="11" name="TextBox 10">
            <a:extLst>
              <a:ext uri="{FF2B5EF4-FFF2-40B4-BE49-F238E27FC236}">
                <a16:creationId xmlns:a16="http://schemas.microsoft.com/office/drawing/2014/main" id="{9D52A2A3-EDF8-C564-A479-F305D1DD1170}"/>
              </a:ext>
            </a:extLst>
          </p:cNvPr>
          <p:cNvSpPr txBox="1"/>
          <p:nvPr/>
        </p:nvSpPr>
        <p:spPr>
          <a:xfrm>
            <a:off x="6670942" y="1418536"/>
            <a:ext cx="2270563" cy="2947282"/>
          </a:xfrm>
          <a:prstGeom prst="rect">
            <a:avLst/>
          </a:prstGeom>
          <a:noFill/>
        </p:spPr>
        <p:txBody>
          <a:bodyPr wrap="square" rtlCol="0">
            <a:spAutoFit/>
          </a:bodyPr>
          <a:lstStyle/>
          <a:p>
            <a:pPr>
              <a:lnSpc>
                <a:spcPct val="150000"/>
              </a:lnSpc>
            </a:pPr>
            <a:r>
              <a:rPr lang="en-US"/>
              <a:t>{a, c}: 28$</a:t>
            </a:r>
          </a:p>
          <a:p>
            <a:pPr>
              <a:lnSpc>
                <a:spcPct val="150000"/>
              </a:lnSpc>
            </a:pPr>
            <a:r>
              <a:rPr lang="en-US"/>
              <a:t>{a, c, e}: 31$</a:t>
            </a:r>
          </a:p>
          <a:p>
            <a:pPr>
              <a:lnSpc>
                <a:spcPct val="150000"/>
              </a:lnSpc>
            </a:pPr>
            <a:r>
              <a:rPr lang="en-US"/>
              <a:t>{b, c, d, e}: 40$</a:t>
            </a:r>
          </a:p>
          <a:p>
            <a:pPr>
              <a:lnSpc>
                <a:spcPct val="150000"/>
              </a:lnSpc>
            </a:pPr>
            <a:r>
              <a:rPr lang="en-US"/>
              <a:t>{b, d}: 30$</a:t>
            </a:r>
          </a:p>
          <a:p>
            <a:pPr>
              <a:lnSpc>
                <a:spcPct val="150000"/>
              </a:lnSpc>
            </a:pPr>
            <a:r>
              <a:rPr lang="en-US"/>
              <a:t>{b, e}: 40$</a:t>
            </a:r>
          </a:p>
          <a:p>
            <a:pPr>
              <a:lnSpc>
                <a:spcPct val="150000"/>
              </a:lnSpc>
            </a:pPr>
            <a:r>
              <a:rPr lang="en-US"/>
              <a:t>{a, b, c, d, e}: 25$</a:t>
            </a:r>
          </a:p>
          <a:p>
            <a:pPr>
              <a:lnSpc>
                <a:spcPct val="150000"/>
              </a:lnSpc>
            </a:pPr>
            <a:r>
              <a:rPr lang="en-US"/>
              <a:t>…</a:t>
            </a:r>
          </a:p>
        </p:txBody>
      </p:sp>
      <p:sp>
        <p:nvSpPr>
          <p:cNvPr id="13" name="TextBox 12">
            <a:extLst>
              <a:ext uri="{FF2B5EF4-FFF2-40B4-BE49-F238E27FC236}">
                <a16:creationId xmlns:a16="http://schemas.microsoft.com/office/drawing/2014/main" id="{C73863D2-883C-6F4D-FDC5-3D7CC9DD4E8E}"/>
              </a:ext>
            </a:extLst>
          </p:cNvPr>
          <p:cNvSpPr txBox="1"/>
          <p:nvPr/>
        </p:nvSpPr>
        <p:spPr>
          <a:xfrm>
            <a:off x="6664046" y="1149438"/>
            <a:ext cx="3024329" cy="369332"/>
          </a:xfrm>
          <a:prstGeom prst="rect">
            <a:avLst/>
          </a:prstGeom>
          <a:noFill/>
        </p:spPr>
        <p:txBody>
          <a:bodyPr wrap="square">
            <a:spAutoFit/>
          </a:bodyPr>
          <a:lstStyle/>
          <a:p>
            <a:r>
              <a:rPr lang="en-US" b="1">
                <a:latin typeface="Arial" panose="020B0604020202020204" pitchFamily="34" charset="0"/>
                <a:cs typeface="Arial" panose="020B0604020202020204" pitchFamily="34" charset="0"/>
              </a:rPr>
              <a:t>HUI</a:t>
            </a:r>
          </a:p>
        </p:txBody>
      </p:sp>
      <p:cxnSp>
        <p:nvCxnSpPr>
          <p:cNvPr id="16" name="Straight Arrow Connector 15">
            <a:extLst>
              <a:ext uri="{FF2B5EF4-FFF2-40B4-BE49-F238E27FC236}">
                <a16:creationId xmlns:a16="http://schemas.microsoft.com/office/drawing/2014/main" id="{432F7358-E884-CF24-4292-A00A4364430D}"/>
              </a:ext>
            </a:extLst>
          </p:cNvPr>
          <p:cNvCxnSpPr>
            <a:cxnSpLocks/>
            <a:stCxn id="8" idx="2"/>
          </p:cNvCxnSpPr>
          <p:nvPr/>
        </p:nvCxnSpPr>
        <p:spPr>
          <a:xfrm>
            <a:off x="7704348" y="774206"/>
            <a:ext cx="0" cy="3776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464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313FEA-4564-66DD-54C7-47AAB32401F7}"/>
              </a:ext>
            </a:extLst>
          </p:cNvPr>
          <p:cNvSpPr>
            <a:spLocks noGrp="1"/>
          </p:cNvSpPr>
          <p:nvPr>
            <p:ph type="title"/>
          </p:nvPr>
        </p:nvSpPr>
        <p:spPr>
          <a:xfrm>
            <a:off x="389207" y="152127"/>
            <a:ext cx="7886700" cy="994172"/>
          </a:xfrm>
        </p:spPr>
        <p:txBody>
          <a:bodyPr>
            <a:normAutofit/>
          </a:bodyPr>
          <a:lstStyle/>
          <a:p>
            <a:r>
              <a:rPr lang="en-US">
                <a:latin typeface="Arial" panose="020B0604020202020204" pitchFamily="34" charset="0"/>
                <a:cs typeface="Arial" panose="020B0604020202020204" pitchFamily="34" charset="0"/>
              </a:rPr>
              <a:t>Định nghĩa 6: Tiện ích của giao tác</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7598EEA1-5063-2F3A-8AB8-BD33C794EBF5}"/>
                  </a:ext>
                </a:extLst>
              </p:cNvPr>
              <p:cNvSpPr>
                <a:spLocks noGrp="1"/>
              </p:cNvSpPr>
              <p:nvPr>
                <p:ph idx="1"/>
              </p:nvPr>
            </p:nvSpPr>
            <p:spPr>
              <a:xfrm>
                <a:off x="215516" y="1211661"/>
                <a:ext cx="8532948" cy="3394472"/>
              </a:xfrm>
            </p:spPr>
            <p:txBody>
              <a:bodyPr>
                <a:normAutofit/>
              </a:bodyPr>
              <a:lstStyle/>
              <a:p>
                <a:pPr algn="just">
                  <a:lnSpc>
                    <a:spcPct val="150000"/>
                  </a:lnSpc>
                </a:pPr>
                <a:r>
                  <a:rPr lang="en-US" sz="1800" b="0" i="0">
                    <a:solidFill>
                      <a:srgbClr val="252525"/>
                    </a:solidFill>
                    <a:effectLst/>
                    <a:latin typeface="Arial" panose="020B0604020202020204" pitchFamily="34" charset="0"/>
                    <a:cs typeface="Arial" panose="020B0604020202020204" pitchFamily="34" charset="0"/>
                  </a:rPr>
                  <a:t>Tiện ích của giao dịch T, ký hiệu là tu(T), là tổng hữu dụng của tất cả các mục trong T,</a:t>
                </a:r>
                <a:endParaRPr lang="en-US" sz="1800">
                  <a:latin typeface="Arial" panose="020B0604020202020204" pitchFamily="34" charset="0"/>
                  <a:cs typeface="Arial" panose="020B0604020202020204" pitchFamily="34" charset="0"/>
                </a:endParaRPr>
              </a:p>
              <a:p>
                <a:pPr marL="0" indent="0" algn="just">
                  <a:lnSpc>
                    <a:spcPct val="150000"/>
                  </a:lnSpc>
                  <a:buNone/>
                </a:pPr>
                <a:r>
                  <a:rPr lang="en-US" sz="1800">
                    <a:latin typeface="Arial" panose="020B0604020202020204" pitchFamily="34" charset="0"/>
                    <a:cs typeface="Arial" panose="020B0604020202020204" pitchFamily="34" charset="0"/>
                  </a:rPr>
                  <a:t>     trong đó: </a:t>
                </a:r>
                <a14:m>
                  <m:oMath xmlns:m="http://schemas.openxmlformats.org/officeDocument/2006/math">
                    <m:r>
                      <m:rPr>
                        <m:sty m:val="p"/>
                      </m:rPr>
                      <a:rPr lang="en-US" sz="1800" b="0" i="0" smtClean="0">
                        <a:solidFill>
                          <a:srgbClr val="00B050"/>
                        </a:solidFill>
                        <a:latin typeface="Cambria Math" panose="02040503050406030204" pitchFamily="18" charset="0"/>
                      </a:rPr>
                      <m:t>TU</m:t>
                    </m:r>
                    <m:r>
                      <a:rPr lang="en-US" sz="1800" b="0" i="0" smtClean="0">
                        <a:solidFill>
                          <a:srgbClr val="00B050"/>
                        </a:solidFill>
                        <a:latin typeface="Cambria Math" panose="02040503050406030204" pitchFamily="18" charset="0"/>
                      </a:rPr>
                      <m:t>(</m:t>
                    </m:r>
                    <m:r>
                      <m:rPr>
                        <m:sty m:val="p"/>
                      </m:rPr>
                      <a:rPr lang="en-US" sz="1800" b="0" i="0" smtClean="0">
                        <a:solidFill>
                          <a:srgbClr val="00B050"/>
                        </a:solidFill>
                        <a:latin typeface="Cambria Math" panose="02040503050406030204" pitchFamily="18" charset="0"/>
                      </a:rPr>
                      <m:t>T</m:t>
                    </m:r>
                    <m:r>
                      <a:rPr lang="en-US" sz="1800" b="0" i="0" smtClean="0">
                        <a:solidFill>
                          <a:srgbClr val="00B050"/>
                        </a:solidFill>
                        <a:latin typeface="Cambria Math" panose="02040503050406030204" pitchFamily="18" charset="0"/>
                      </a:rPr>
                      <m:t>)= </m:t>
                    </m:r>
                    <m:nary>
                      <m:naryPr>
                        <m:chr m:val="∑"/>
                        <m:limLoc m:val="subSup"/>
                        <m:supHide m:val="on"/>
                        <m:ctrlPr>
                          <a:rPr lang="en-US" sz="1800" i="1" smtClean="0">
                            <a:solidFill>
                              <a:srgbClr val="00B050"/>
                            </a:solidFill>
                            <a:latin typeface="Cambria Math" panose="02040503050406030204" pitchFamily="18" charset="0"/>
                          </a:rPr>
                        </m:ctrlPr>
                      </m:naryPr>
                      <m:sub>
                        <m:r>
                          <m:rPr>
                            <m:brk m:alnAt="9"/>
                          </m:rPr>
                          <a:rPr lang="en-US" sz="1800" b="0" i="1" smtClean="0">
                            <a:solidFill>
                              <a:srgbClr val="00B050"/>
                            </a:solidFill>
                            <a:latin typeface="Cambria Math" panose="02040503050406030204" pitchFamily="18" charset="0"/>
                          </a:rPr>
                          <m:t> </m:t>
                        </m:r>
                        <m:r>
                          <m:rPr>
                            <m:nor/>
                          </m:rPr>
                          <a:rPr lang="en-US" sz="1800" b="0" i="0" smtClean="0">
                            <a:solidFill>
                              <a:srgbClr val="00B050"/>
                            </a:solidFill>
                            <a:latin typeface="Arial" panose="020B0604020202020204" pitchFamily="34" charset="0"/>
                            <a:cs typeface="Arial" panose="020B0604020202020204" pitchFamily="34" charset="0"/>
                          </a:rPr>
                          <m:t>i</m:t>
                        </m:r>
                        <m:r>
                          <m:rPr>
                            <m:nor/>
                          </m:rPr>
                          <a:rPr lang="en-US" sz="1800">
                            <a:solidFill>
                              <a:srgbClr val="00B050"/>
                            </a:solidFill>
                            <a:latin typeface="Arial" panose="020B0604020202020204" pitchFamily="34" charset="0"/>
                            <a:cs typeface="Arial" panose="020B0604020202020204" pitchFamily="34" charset="0"/>
                          </a:rPr>
                          <m:t> ∈ </m:t>
                        </m:r>
                        <m:r>
                          <m:rPr>
                            <m:nor/>
                          </m:rPr>
                          <a:rPr lang="en-US" sz="1800" b="0" i="0" smtClean="0">
                            <a:solidFill>
                              <a:srgbClr val="00B050"/>
                            </a:solidFill>
                            <a:latin typeface="Arial" panose="020B0604020202020204" pitchFamily="34" charset="0"/>
                            <a:cs typeface="Arial" panose="020B0604020202020204" pitchFamily="34" charset="0"/>
                          </a:rPr>
                          <m:t>T</m:t>
                        </m:r>
                      </m:sub>
                      <m:sup/>
                      <m:e>
                        <m:r>
                          <m:rPr>
                            <m:nor/>
                          </m:rPr>
                          <a:rPr lang="en-US" sz="1800" b="0" i="0" smtClean="0">
                            <a:solidFill>
                              <a:srgbClr val="00B050"/>
                            </a:solidFill>
                            <a:latin typeface="Arial" panose="020B0604020202020204" pitchFamily="34" charset="0"/>
                            <a:cs typeface="Arial" panose="020B0604020202020204" pitchFamily="34" charset="0"/>
                          </a:rPr>
                          <m:t> </m:t>
                        </m:r>
                        <m:r>
                          <m:rPr>
                            <m:nor/>
                          </m:rPr>
                          <a:rPr lang="en-US" sz="1800" b="0" i="0" smtClean="0">
                            <a:solidFill>
                              <a:srgbClr val="00B050"/>
                            </a:solidFill>
                            <a:latin typeface="Arial" panose="020B0604020202020204" pitchFamily="34" charset="0"/>
                            <a:cs typeface="Arial" panose="020B0604020202020204" pitchFamily="34" charset="0"/>
                          </a:rPr>
                          <m:t>U</m:t>
                        </m:r>
                        <m:r>
                          <m:rPr>
                            <m:nor/>
                          </m:rPr>
                          <a:rPr lang="en-US" sz="1800" smtClean="0">
                            <a:solidFill>
                              <a:srgbClr val="00B050"/>
                            </a:solidFill>
                            <a:latin typeface="Arial" panose="020B0604020202020204" pitchFamily="34" charset="0"/>
                            <a:cs typeface="Arial" panose="020B0604020202020204" pitchFamily="34" charset="0"/>
                          </a:rPr>
                          <m:t>(</m:t>
                        </m:r>
                        <m:r>
                          <m:rPr>
                            <m:nor/>
                          </m:rPr>
                          <a:rPr lang="en-US" sz="1800" b="0" i="0" smtClean="0">
                            <a:solidFill>
                              <a:srgbClr val="00B050"/>
                            </a:solidFill>
                            <a:latin typeface="Arial" panose="020B0604020202020204" pitchFamily="34" charset="0"/>
                            <a:cs typeface="Arial" panose="020B0604020202020204" pitchFamily="34" charset="0"/>
                          </a:rPr>
                          <m:t>i</m:t>
                        </m:r>
                        <m:r>
                          <m:rPr>
                            <m:nor/>
                          </m:rPr>
                          <a:rPr lang="en-US" sz="1800">
                            <a:solidFill>
                              <a:srgbClr val="00B050"/>
                            </a:solidFill>
                            <a:latin typeface="Arial" panose="020B0604020202020204" pitchFamily="34" charset="0"/>
                            <a:cs typeface="Arial" panose="020B0604020202020204" pitchFamily="34" charset="0"/>
                          </a:rPr>
                          <m:t>, </m:t>
                        </m:r>
                        <m:r>
                          <m:rPr>
                            <m:nor/>
                          </m:rPr>
                          <a:rPr lang="en-US" sz="1800">
                            <a:solidFill>
                              <a:srgbClr val="00B050"/>
                            </a:solidFill>
                            <a:latin typeface="Arial" panose="020B0604020202020204" pitchFamily="34" charset="0"/>
                            <a:cs typeface="Arial" panose="020B0604020202020204" pitchFamily="34" charset="0"/>
                          </a:rPr>
                          <m:t>T</m:t>
                        </m:r>
                        <m:r>
                          <m:rPr>
                            <m:nor/>
                          </m:rPr>
                          <a:rPr lang="en-US" sz="1800">
                            <a:solidFill>
                              <a:srgbClr val="00B050"/>
                            </a:solidFill>
                            <a:latin typeface="Arial" panose="020B0604020202020204" pitchFamily="34" charset="0"/>
                            <a:cs typeface="Arial" panose="020B0604020202020204" pitchFamily="34" charset="0"/>
                          </a:rPr>
                          <m:t>)</m:t>
                        </m:r>
                      </m:e>
                    </m:nary>
                  </m:oMath>
                </a14:m>
                <a:endParaRPr lang="en-US" sz="1800">
                  <a:solidFill>
                    <a:srgbClr val="00B050"/>
                  </a:solidFill>
                  <a:latin typeface="Arial" panose="020B0604020202020204" pitchFamily="34" charset="0"/>
                  <a:cs typeface="Arial" panose="020B0604020202020204" pitchFamily="34" charset="0"/>
                </a:endParaRPr>
              </a:p>
            </p:txBody>
          </p:sp>
        </mc:Choice>
        <mc:Fallback xmlns="">
          <p:sp>
            <p:nvSpPr>
              <p:cNvPr id="5" name="Content Placeholder 2">
                <a:extLst>
                  <a:ext uri="{FF2B5EF4-FFF2-40B4-BE49-F238E27FC236}">
                    <a16:creationId xmlns:a16="http://schemas.microsoft.com/office/drawing/2014/main" id="{7598EEA1-5063-2F3A-8AB8-BD33C794EBF5}"/>
                  </a:ext>
                </a:extLst>
              </p:cNvPr>
              <p:cNvSpPr>
                <a:spLocks noGrp="1" noRot="1" noChangeAspect="1" noMove="1" noResize="1" noEditPoints="1" noAdjustHandles="1" noChangeArrowheads="1" noChangeShapeType="1" noTextEdit="1"/>
              </p:cNvSpPr>
              <p:nvPr>
                <p:ph idx="1"/>
              </p:nvPr>
            </p:nvSpPr>
            <p:spPr>
              <a:xfrm>
                <a:off x="215516" y="1211661"/>
                <a:ext cx="8532948" cy="3394472"/>
              </a:xfrm>
              <a:blipFill>
                <a:blip r:embed="rId3"/>
                <a:stretch>
                  <a:fillRect l="-429" r="-64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74DC543-4E13-7DDD-19D8-97290307532B}"/>
              </a:ext>
            </a:extLst>
          </p:cNvPr>
          <p:cNvSpPr>
            <a:spLocks noGrp="1"/>
          </p:cNvSpPr>
          <p:nvPr>
            <p:ph type="sldNum" sz="quarter" idx="12"/>
          </p:nvPr>
        </p:nvSpPr>
        <p:spPr/>
        <p:txBody>
          <a:bodyPr/>
          <a:lstStyle/>
          <a:p>
            <a:fld id="{83B0A39C-9AA3-4A83-82D7-24ADE085033F}" type="slidenum">
              <a:rPr lang="ko-KR" altLang="en-US" smtClean="0"/>
              <a:t>45</a:t>
            </a:fld>
            <a:endParaRPr lang="ko-KR" altLang="en-US"/>
          </a:p>
        </p:txBody>
      </p:sp>
      <p:sp>
        <p:nvSpPr>
          <p:cNvPr id="6" name="TextBox 5">
            <a:extLst>
              <a:ext uri="{FF2B5EF4-FFF2-40B4-BE49-F238E27FC236}">
                <a16:creationId xmlns:a16="http://schemas.microsoft.com/office/drawing/2014/main" id="{E06A7AF0-7959-5B5F-5A13-E63D1A3464E8}"/>
              </a:ext>
            </a:extLst>
          </p:cNvPr>
          <p:cNvSpPr txBox="1"/>
          <p:nvPr/>
        </p:nvSpPr>
        <p:spPr>
          <a:xfrm>
            <a:off x="299808" y="2733652"/>
            <a:ext cx="5544616" cy="88338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t-BR"/>
              <a:t>Ví dụ: </a:t>
            </a:r>
          </a:p>
          <a:p>
            <a:pPr>
              <a:lnSpc>
                <a:spcPct val="150000"/>
              </a:lnSpc>
            </a:pPr>
            <a:r>
              <a:rPr lang="pt-BR"/>
              <a:t>       tu(T1)</a:t>
            </a:r>
            <a:endParaRPr lang="en-US">
              <a:solidFill>
                <a:srgbClr val="00B050"/>
              </a:solidFill>
            </a:endParaRPr>
          </a:p>
        </p:txBody>
      </p:sp>
      <p:graphicFrame>
        <p:nvGraphicFramePr>
          <p:cNvPr id="7" name="Table 6">
            <a:extLst>
              <a:ext uri="{FF2B5EF4-FFF2-40B4-BE49-F238E27FC236}">
                <a16:creationId xmlns:a16="http://schemas.microsoft.com/office/drawing/2014/main" id="{792FF0C7-D0DE-E0B1-31B6-C1FEE27B5AA0}"/>
              </a:ext>
            </a:extLst>
          </p:cNvPr>
          <p:cNvGraphicFramePr>
            <a:graphicFrameLocks noGrp="1"/>
          </p:cNvGraphicFramePr>
          <p:nvPr>
            <p:extLst>
              <p:ext uri="{D42A27DB-BD31-4B8C-83A1-F6EECF244321}">
                <p14:modId xmlns:p14="http://schemas.microsoft.com/office/powerpoint/2010/main" val="2629223457"/>
              </p:ext>
            </p:extLst>
          </p:nvPr>
        </p:nvGraphicFramePr>
        <p:xfrm>
          <a:off x="5043028" y="1843169"/>
          <a:ext cx="3744416" cy="2743200"/>
        </p:xfrm>
        <a:graphic>
          <a:graphicData uri="http://schemas.openxmlformats.org/drawingml/2006/table">
            <a:tbl>
              <a:tblPr firstRow="1" bandRow="1">
                <a:tableStyleId>{073A0DAA-6AF3-43AB-8588-CEC1D06C72B9}</a:tableStyleId>
              </a:tblPr>
              <a:tblGrid>
                <a:gridCol w="854835">
                  <a:extLst>
                    <a:ext uri="{9D8B030D-6E8A-4147-A177-3AD203B41FA5}">
                      <a16:colId xmlns:a16="http://schemas.microsoft.com/office/drawing/2014/main" val="2670552633"/>
                    </a:ext>
                  </a:extLst>
                </a:gridCol>
                <a:gridCol w="2889581">
                  <a:extLst>
                    <a:ext uri="{9D8B030D-6E8A-4147-A177-3AD203B41FA5}">
                      <a16:colId xmlns:a16="http://schemas.microsoft.com/office/drawing/2014/main" val="2747366810"/>
                    </a:ext>
                  </a:extLst>
                </a:gridCol>
              </a:tblGrid>
              <a:tr h="457200">
                <a:tc>
                  <a:txBody>
                    <a:bodyPr/>
                    <a:lstStyle/>
                    <a:p>
                      <a:pPr algn="ctr"/>
                      <a:r>
                        <a:rPr lang="en-US"/>
                        <a:t>Trans.</a:t>
                      </a:r>
                    </a:p>
                  </a:txBody>
                  <a:tcPr anchor="ctr"/>
                </a:tc>
                <a:tc>
                  <a:txBody>
                    <a:bodyPr/>
                    <a:lstStyle/>
                    <a:p>
                      <a:pPr algn="ctr"/>
                      <a:r>
                        <a:rPr lang="en-US"/>
                        <a:t>Items</a:t>
                      </a:r>
                    </a:p>
                  </a:txBody>
                  <a:tcPr anchor="ctr"/>
                </a:tc>
                <a:extLst>
                  <a:ext uri="{0D108BD9-81ED-4DB2-BD59-A6C34878D82A}">
                    <a16:rowId xmlns:a16="http://schemas.microsoft.com/office/drawing/2014/main" val="1364948772"/>
                  </a:ext>
                </a:extLst>
              </a:tr>
              <a:tr h="457200">
                <a:tc>
                  <a:txBody>
                    <a:bodyPr/>
                    <a:lstStyle/>
                    <a:p>
                      <a:r>
                        <a:rPr lang="en-US">
                          <a:solidFill>
                            <a:schemeClr val="bg1"/>
                          </a:solidFill>
                        </a:rPr>
                        <a:t>T1</a:t>
                      </a:r>
                    </a:p>
                  </a:txBody>
                  <a:tcPr anchor="ctr">
                    <a:solidFill>
                      <a:srgbClr val="00B050"/>
                    </a:solidFill>
                  </a:tcPr>
                </a:tc>
                <a:tc>
                  <a:txBody>
                    <a:bodyPr/>
                    <a:lstStyle/>
                    <a:p>
                      <a:r>
                        <a:rPr lang="en-US">
                          <a:solidFill>
                            <a:schemeClr val="bg1"/>
                          </a:solidFill>
                        </a:rPr>
                        <a:t>a(1), b(5), c(1), d(3), e(1)</a:t>
                      </a:r>
                    </a:p>
                  </a:txBody>
                  <a:tcPr anchor="ctr">
                    <a:solidFill>
                      <a:srgbClr val="00B050"/>
                    </a:solidFill>
                  </a:tcPr>
                </a:tc>
                <a:extLst>
                  <a:ext uri="{0D108BD9-81ED-4DB2-BD59-A6C34878D82A}">
                    <a16:rowId xmlns:a16="http://schemas.microsoft.com/office/drawing/2014/main" val="2267871492"/>
                  </a:ext>
                </a:extLst>
              </a:tr>
              <a:tr h="457200">
                <a:tc>
                  <a:txBody>
                    <a:bodyPr/>
                    <a:lstStyle/>
                    <a:p>
                      <a:r>
                        <a:rPr lang="en-US"/>
                        <a:t>T2</a:t>
                      </a:r>
                    </a:p>
                  </a:txBody>
                  <a:tcPr anchor="ctr">
                    <a:solidFill>
                      <a:schemeClr val="bg1">
                        <a:lumMod val="95000"/>
                      </a:schemeClr>
                    </a:solidFill>
                  </a:tcPr>
                </a:tc>
                <a:tc>
                  <a:txBody>
                    <a:bodyPr/>
                    <a:lstStyle/>
                    <a:p>
                      <a:r>
                        <a:rPr lang="en-US"/>
                        <a:t>b(4), c(3), d(3), e(1)</a:t>
                      </a:r>
                    </a:p>
                  </a:txBody>
                  <a:tcPr anchor="ctr">
                    <a:solidFill>
                      <a:schemeClr val="bg1">
                        <a:lumMod val="95000"/>
                      </a:schemeClr>
                    </a:solidFill>
                  </a:tcPr>
                </a:tc>
                <a:extLst>
                  <a:ext uri="{0D108BD9-81ED-4DB2-BD59-A6C34878D82A}">
                    <a16:rowId xmlns:a16="http://schemas.microsoft.com/office/drawing/2014/main" val="2402931697"/>
                  </a:ext>
                </a:extLst>
              </a:tr>
              <a:tr h="457200">
                <a:tc>
                  <a:txBody>
                    <a:bodyPr/>
                    <a:lstStyle/>
                    <a:p>
                      <a:r>
                        <a:rPr lang="en-US"/>
                        <a:t>T3</a:t>
                      </a:r>
                    </a:p>
                  </a:txBody>
                  <a:tcPr anchor="ctr">
                    <a:solidFill>
                      <a:schemeClr val="bg1">
                        <a:lumMod val="95000"/>
                      </a:schemeClr>
                    </a:solidFill>
                  </a:tcPr>
                </a:tc>
                <a:tc>
                  <a:txBody>
                    <a:bodyPr/>
                    <a:lstStyle/>
                    <a:p>
                      <a:r>
                        <a:rPr lang="en-US"/>
                        <a:t>a(1), c(1), d(1)</a:t>
                      </a:r>
                    </a:p>
                  </a:txBody>
                  <a:tcPr anchor="ctr">
                    <a:solidFill>
                      <a:schemeClr val="bg1">
                        <a:lumMod val="95000"/>
                      </a:schemeClr>
                    </a:solidFill>
                  </a:tcPr>
                </a:tc>
                <a:extLst>
                  <a:ext uri="{0D108BD9-81ED-4DB2-BD59-A6C34878D82A}">
                    <a16:rowId xmlns:a16="http://schemas.microsoft.com/office/drawing/2014/main" val="598501799"/>
                  </a:ext>
                </a:extLst>
              </a:tr>
              <a:tr h="457200">
                <a:tc>
                  <a:txBody>
                    <a:bodyPr/>
                    <a:lstStyle/>
                    <a:p>
                      <a:r>
                        <a:rPr lang="en-US">
                          <a:solidFill>
                            <a:schemeClr val="tx1"/>
                          </a:solidFill>
                        </a:rPr>
                        <a:t>T4</a:t>
                      </a:r>
                    </a:p>
                  </a:txBody>
                  <a:tcPr anchor="ctr">
                    <a:solidFill>
                      <a:schemeClr val="bg1">
                        <a:lumMod val="95000"/>
                      </a:schemeClr>
                    </a:solidFill>
                  </a:tcPr>
                </a:tc>
                <a:tc>
                  <a:txBody>
                    <a:bodyPr/>
                    <a:lstStyle/>
                    <a:p>
                      <a:r>
                        <a:rPr lang="en-US">
                          <a:solidFill>
                            <a:schemeClr val="tx1"/>
                          </a:solidFill>
                        </a:rPr>
                        <a:t>a(2), c(6), e(2)</a:t>
                      </a:r>
                    </a:p>
                  </a:txBody>
                  <a:tcPr anchor="ctr">
                    <a:solidFill>
                      <a:schemeClr val="bg1">
                        <a:lumMod val="95000"/>
                      </a:schemeClr>
                    </a:solidFill>
                  </a:tcPr>
                </a:tc>
                <a:extLst>
                  <a:ext uri="{0D108BD9-81ED-4DB2-BD59-A6C34878D82A}">
                    <a16:rowId xmlns:a16="http://schemas.microsoft.com/office/drawing/2014/main" val="1421931807"/>
                  </a:ext>
                </a:extLst>
              </a:tr>
              <a:tr h="457200">
                <a:tc>
                  <a:txBody>
                    <a:bodyPr/>
                    <a:lstStyle/>
                    <a:p>
                      <a:r>
                        <a:rPr lang="en-US">
                          <a:solidFill>
                            <a:schemeClr val="tx1"/>
                          </a:solidFill>
                        </a:rPr>
                        <a:t>T5</a:t>
                      </a:r>
                    </a:p>
                  </a:txBody>
                  <a:tcPr anchor="ctr">
                    <a:solidFill>
                      <a:schemeClr val="bg1">
                        <a:lumMod val="95000"/>
                      </a:schemeClr>
                    </a:solidFill>
                  </a:tcPr>
                </a:tc>
                <a:tc>
                  <a:txBody>
                    <a:bodyPr/>
                    <a:lstStyle/>
                    <a:p>
                      <a:r>
                        <a:rPr lang="en-US">
                          <a:solidFill>
                            <a:schemeClr val="tx1"/>
                          </a:solidFill>
                        </a:rPr>
                        <a:t>b(2), c(2), e(1)</a:t>
                      </a:r>
                    </a:p>
                  </a:txBody>
                  <a:tcPr anchor="ctr">
                    <a:solidFill>
                      <a:schemeClr val="bg1">
                        <a:lumMod val="95000"/>
                      </a:schemeClr>
                    </a:solidFill>
                  </a:tcPr>
                </a:tc>
                <a:extLst>
                  <a:ext uri="{0D108BD9-81ED-4DB2-BD59-A6C34878D82A}">
                    <a16:rowId xmlns:a16="http://schemas.microsoft.com/office/drawing/2014/main" val="154573914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4E7951-A11E-1A1E-B979-CA44D9491572}"/>
                  </a:ext>
                </a:extLst>
              </p:cNvPr>
              <p:cNvSpPr txBox="1"/>
              <p:nvPr/>
            </p:nvSpPr>
            <p:spPr>
              <a:xfrm>
                <a:off x="539552" y="3153710"/>
                <a:ext cx="3744417" cy="881973"/>
              </a:xfrm>
              <a:prstGeom prst="rect">
                <a:avLst/>
              </a:prstGeom>
              <a:noFill/>
            </p:spPr>
            <p:txBody>
              <a:bodyPr wrap="square">
                <a:spAutoFit/>
              </a:bodyPr>
              <a:lstStyle/>
              <a:p>
                <a:pPr>
                  <a:lnSpc>
                    <a:spcPct val="150000"/>
                  </a:lnSpc>
                </a:pPr>
                <a:r>
                  <a:rPr lang="pt-BR"/>
                  <a:t>               =</a:t>
                </a:r>
                <a:r>
                  <a:rPr lang="pt-BR">
                    <a:sym typeface="Wingdings" panose="05000000000000000000" pitchFamily="2" charset="2"/>
                  </a:rPr>
                  <a:t> U</a:t>
                </a:r>
                <a:r>
                  <a:rPr lang="pt-BR"/>
                  <a:t>(a, </a:t>
                </a:r>
                <a14:m>
                  <m:oMath xmlns:m="http://schemas.openxmlformats.org/officeDocument/2006/math">
                    <m:sSub>
                      <m:sSubPr>
                        <m:ctrlPr>
                          <a:rPr lang="pt-BR"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a14:m>
                <a:r>
                  <a:rPr lang="pt-BR"/>
                  <a:t>) + U(b,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1</m:t>
                        </m:r>
                      </m:sub>
                    </m:sSub>
                  </m:oMath>
                </a14:m>
                <a:r>
                  <a:rPr lang="pt-BR"/>
                  <a:t>) + U(c,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oMath>
                </a14:m>
                <a:r>
                  <a:rPr lang="pt-BR"/>
                  <a:t>) + U(d,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oMath>
                </a14:m>
                <a:r>
                  <a:rPr lang="pt-BR"/>
                  <a:t>) + U(e,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oMath>
                </a14:m>
                <a:r>
                  <a:rPr lang="pt-BR"/>
                  <a:t>) </a:t>
                </a:r>
                <a:endParaRPr lang="en-US"/>
              </a:p>
            </p:txBody>
          </p:sp>
        </mc:Choice>
        <mc:Fallback xmlns="">
          <p:sp>
            <p:nvSpPr>
              <p:cNvPr id="8" name="TextBox 7">
                <a:extLst>
                  <a:ext uri="{FF2B5EF4-FFF2-40B4-BE49-F238E27FC236}">
                    <a16:creationId xmlns:a16="http://schemas.microsoft.com/office/drawing/2014/main" id="{EE4E7951-A11E-1A1E-B979-CA44D9491572}"/>
                  </a:ext>
                </a:extLst>
              </p:cNvPr>
              <p:cNvSpPr txBox="1">
                <a:spLocks noRot="1" noChangeAspect="1" noMove="1" noResize="1" noEditPoints="1" noAdjustHandles="1" noChangeArrowheads="1" noChangeShapeType="1" noTextEdit="1"/>
              </p:cNvSpPr>
              <p:nvPr/>
            </p:nvSpPr>
            <p:spPr>
              <a:xfrm>
                <a:off x="539552" y="3153710"/>
                <a:ext cx="3744417" cy="881973"/>
              </a:xfrm>
              <a:prstGeom prst="rect">
                <a:avLst/>
              </a:prstGeom>
              <a:blipFill>
                <a:blip r:embed="rId4"/>
                <a:stretch>
                  <a:fillRect l="-1466" r="-489" b="-10345"/>
                </a:stretch>
              </a:blipFill>
            </p:spPr>
            <p:txBody>
              <a:bodyPr/>
              <a:lstStyle/>
              <a:p>
                <a:r>
                  <a:rPr lang="en-US">
                    <a:noFill/>
                  </a:rPr>
                  <a:t> </a:t>
                </a:r>
              </a:p>
            </p:txBody>
          </p:sp>
        </mc:Fallback>
      </mc:AlternateContent>
    </p:spTree>
    <p:extLst>
      <p:ext uri="{BB962C8B-B14F-4D97-AF65-F5344CB8AC3E}">
        <p14:creationId xmlns:p14="http://schemas.microsoft.com/office/powerpoint/2010/main" val="4842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A802C-53A9-EF34-4368-9D3A3AEC5F5B}"/>
              </a:ext>
            </a:extLst>
          </p:cNvPr>
          <p:cNvSpPr>
            <a:spLocks noGrp="1"/>
          </p:cNvSpPr>
          <p:nvPr>
            <p:ph type="title"/>
          </p:nvPr>
        </p:nvSpPr>
        <p:spPr>
          <a:xfrm>
            <a:off x="539552" y="42176"/>
            <a:ext cx="8964487" cy="744334"/>
          </a:xfrm>
        </p:spPr>
        <p:txBody>
          <a:bodyPr>
            <a:normAutofit/>
          </a:bodyPr>
          <a:lstStyle/>
          <a:p>
            <a:r>
              <a:rPr lang="en-US">
                <a:latin typeface="Arial" panose="020B0604020202020204" pitchFamily="34" charset="0"/>
                <a:cs typeface="Arial" panose="020B0604020202020204" pitchFamily="34" charset="0"/>
              </a:rPr>
              <a:t>Tiện ích của một giao tác (TU)</a:t>
            </a:r>
          </a:p>
        </p:txBody>
      </p:sp>
      <p:sp>
        <p:nvSpPr>
          <p:cNvPr id="5" name="Slide Number Placeholder 4">
            <a:extLst>
              <a:ext uri="{FF2B5EF4-FFF2-40B4-BE49-F238E27FC236}">
                <a16:creationId xmlns:a16="http://schemas.microsoft.com/office/drawing/2014/main" id="{F5A3815E-2F15-E7F7-931E-BD7376C93DEC}"/>
              </a:ext>
            </a:extLst>
          </p:cNvPr>
          <p:cNvSpPr>
            <a:spLocks noGrp="1"/>
          </p:cNvSpPr>
          <p:nvPr>
            <p:ph type="sldNum" sz="quarter" idx="12"/>
          </p:nvPr>
        </p:nvSpPr>
        <p:spPr/>
        <p:txBody>
          <a:bodyPr/>
          <a:lstStyle/>
          <a:p>
            <a:fld id="{83B0A39C-9AA3-4A83-82D7-24ADE085033F}" type="slidenum">
              <a:rPr lang="ko-KR" altLang="en-US" smtClean="0"/>
              <a:t>46</a:t>
            </a:fld>
            <a:endParaRPr lang="ko-KR" altLang="en-US"/>
          </a:p>
        </p:txBody>
      </p:sp>
      <p:graphicFrame>
        <p:nvGraphicFramePr>
          <p:cNvPr id="4" name="Table 3">
            <a:extLst>
              <a:ext uri="{FF2B5EF4-FFF2-40B4-BE49-F238E27FC236}">
                <a16:creationId xmlns:a16="http://schemas.microsoft.com/office/drawing/2014/main" id="{AE298DA2-39D3-C580-2932-F27F8AC787F5}"/>
              </a:ext>
            </a:extLst>
          </p:cNvPr>
          <p:cNvGraphicFramePr>
            <a:graphicFrameLocks noGrp="1"/>
          </p:cNvGraphicFramePr>
          <p:nvPr>
            <p:extLst>
              <p:ext uri="{D42A27DB-BD31-4B8C-83A1-F6EECF244321}">
                <p14:modId xmlns:p14="http://schemas.microsoft.com/office/powerpoint/2010/main" val="2905542169"/>
              </p:ext>
            </p:extLst>
          </p:nvPr>
        </p:nvGraphicFramePr>
        <p:xfrm>
          <a:off x="683568" y="1486475"/>
          <a:ext cx="3744416" cy="2743200"/>
        </p:xfrm>
        <a:graphic>
          <a:graphicData uri="http://schemas.openxmlformats.org/drawingml/2006/table">
            <a:tbl>
              <a:tblPr firstRow="1" bandRow="1">
                <a:tableStyleId>{073A0DAA-6AF3-43AB-8588-CEC1D06C72B9}</a:tableStyleId>
              </a:tblPr>
              <a:tblGrid>
                <a:gridCol w="854835">
                  <a:extLst>
                    <a:ext uri="{9D8B030D-6E8A-4147-A177-3AD203B41FA5}">
                      <a16:colId xmlns:a16="http://schemas.microsoft.com/office/drawing/2014/main" val="2670552633"/>
                    </a:ext>
                  </a:extLst>
                </a:gridCol>
                <a:gridCol w="2889581">
                  <a:extLst>
                    <a:ext uri="{9D8B030D-6E8A-4147-A177-3AD203B41FA5}">
                      <a16:colId xmlns:a16="http://schemas.microsoft.com/office/drawing/2014/main" val="2747366810"/>
                    </a:ext>
                  </a:extLst>
                </a:gridCol>
              </a:tblGrid>
              <a:tr h="457200">
                <a:tc>
                  <a:txBody>
                    <a:bodyPr/>
                    <a:lstStyle/>
                    <a:p>
                      <a:pPr algn="ctr"/>
                      <a:r>
                        <a:rPr lang="en-US" sz="1800"/>
                        <a:t>Trans.</a:t>
                      </a:r>
                    </a:p>
                  </a:txBody>
                  <a:tcPr anchor="ctr"/>
                </a:tc>
                <a:tc>
                  <a:txBody>
                    <a:bodyPr/>
                    <a:lstStyle/>
                    <a:p>
                      <a:pPr algn="ctr"/>
                      <a:r>
                        <a:rPr lang="en-US" sz="1800"/>
                        <a:t>Items</a:t>
                      </a:r>
                    </a:p>
                  </a:txBody>
                  <a:tcPr anchor="ctr"/>
                </a:tc>
                <a:extLst>
                  <a:ext uri="{0D108BD9-81ED-4DB2-BD59-A6C34878D82A}">
                    <a16:rowId xmlns:a16="http://schemas.microsoft.com/office/drawing/2014/main" val="1364948772"/>
                  </a:ext>
                </a:extLst>
              </a:tr>
              <a:tr h="457200">
                <a:tc>
                  <a:txBody>
                    <a:bodyPr/>
                    <a:lstStyle/>
                    <a:p>
                      <a:r>
                        <a:rPr lang="en-US" sz="1800">
                          <a:solidFill>
                            <a:srgbClr val="00B0F0"/>
                          </a:solidFill>
                        </a:rPr>
                        <a:t>T1</a:t>
                      </a:r>
                    </a:p>
                  </a:txBody>
                  <a:tcPr anchor="ctr"/>
                </a:tc>
                <a:tc>
                  <a:txBody>
                    <a:bodyPr/>
                    <a:lstStyle/>
                    <a:p>
                      <a:r>
                        <a:rPr lang="en-US" sz="1800">
                          <a:solidFill>
                            <a:srgbClr val="00B0F0"/>
                          </a:solidFill>
                        </a:rPr>
                        <a:t>a(1), b(5), c(1), d(3), e(1)</a:t>
                      </a:r>
                    </a:p>
                  </a:txBody>
                  <a:tcPr anchor="ctr"/>
                </a:tc>
                <a:extLst>
                  <a:ext uri="{0D108BD9-81ED-4DB2-BD59-A6C34878D82A}">
                    <a16:rowId xmlns:a16="http://schemas.microsoft.com/office/drawing/2014/main" val="2267871492"/>
                  </a:ext>
                </a:extLst>
              </a:tr>
              <a:tr h="457200">
                <a:tc>
                  <a:txBody>
                    <a:bodyPr/>
                    <a:lstStyle/>
                    <a:p>
                      <a:r>
                        <a:rPr lang="en-US" sz="1800"/>
                        <a:t>T2</a:t>
                      </a:r>
                    </a:p>
                  </a:txBody>
                  <a:tcPr anchor="ctr"/>
                </a:tc>
                <a:tc>
                  <a:txBody>
                    <a:bodyPr/>
                    <a:lstStyle/>
                    <a:p>
                      <a:r>
                        <a:rPr lang="en-US" sz="1800"/>
                        <a:t>b(4), c(3), d(3), e(1)</a:t>
                      </a:r>
                    </a:p>
                  </a:txBody>
                  <a:tcPr anchor="ctr"/>
                </a:tc>
                <a:extLst>
                  <a:ext uri="{0D108BD9-81ED-4DB2-BD59-A6C34878D82A}">
                    <a16:rowId xmlns:a16="http://schemas.microsoft.com/office/drawing/2014/main" val="2402931697"/>
                  </a:ext>
                </a:extLst>
              </a:tr>
              <a:tr h="457200">
                <a:tc>
                  <a:txBody>
                    <a:bodyPr/>
                    <a:lstStyle/>
                    <a:p>
                      <a:r>
                        <a:rPr lang="en-US" sz="1800"/>
                        <a:t>T3</a:t>
                      </a:r>
                    </a:p>
                  </a:txBody>
                  <a:tcPr anchor="ctr"/>
                </a:tc>
                <a:tc>
                  <a:txBody>
                    <a:bodyPr/>
                    <a:lstStyle/>
                    <a:p>
                      <a:r>
                        <a:rPr lang="en-US" sz="1800"/>
                        <a:t>a(1), c(1), d(1)</a:t>
                      </a:r>
                    </a:p>
                  </a:txBody>
                  <a:tcPr anchor="ctr"/>
                </a:tc>
                <a:extLst>
                  <a:ext uri="{0D108BD9-81ED-4DB2-BD59-A6C34878D82A}">
                    <a16:rowId xmlns:a16="http://schemas.microsoft.com/office/drawing/2014/main" val="598501799"/>
                  </a:ext>
                </a:extLst>
              </a:tr>
              <a:tr h="457200">
                <a:tc>
                  <a:txBody>
                    <a:bodyPr/>
                    <a:lstStyle/>
                    <a:p>
                      <a:r>
                        <a:rPr lang="en-US" sz="1800"/>
                        <a:t>T4</a:t>
                      </a:r>
                    </a:p>
                  </a:txBody>
                  <a:tcPr anchor="ctr"/>
                </a:tc>
                <a:tc>
                  <a:txBody>
                    <a:bodyPr/>
                    <a:lstStyle/>
                    <a:p>
                      <a:r>
                        <a:rPr lang="en-US" sz="1800"/>
                        <a:t>a(2), c(6), e(2)</a:t>
                      </a:r>
                    </a:p>
                  </a:txBody>
                  <a:tcPr anchor="ctr"/>
                </a:tc>
                <a:extLst>
                  <a:ext uri="{0D108BD9-81ED-4DB2-BD59-A6C34878D82A}">
                    <a16:rowId xmlns:a16="http://schemas.microsoft.com/office/drawing/2014/main" val="1421931807"/>
                  </a:ext>
                </a:extLst>
              </a:tr>
              <a:tr h="457200">
                <a:tc>
                  <a:txBody>
                    <a:bodyPr/>
                    <a:lstStyle/>
                    <a:p>
                      <a:r>
                        <a:rPr lang="en-US" sz="1800"/>
                        <a:t>T5</a:t>
                      </a:r>
                    </a:p>
                  </a:txBody>
                  <a:tcPr anchor="ctr"/>
                </a:tc>
                <a:tc>
                  <a:txBody>
                    <a:bodyPr/>
                    <a:lstStyle/>
                    <a:p>
                      <a:r>
                        <a:rPr lang="en-US" sz="1800"/>
                        <a:t>b(2), c(2), e(1)</a:t>
                      </a:r>
                    </a:p>
                  </a:txBody>
                  <a:tcPr anchor="ctr"/>
                </a:tc>
                <a:extLst>
                  <a:ext uri="{0D108BD9-81ED-4DB2-BD59-A6C34878D82A}">
                    <a16:rowId xmlns:a16="http://schemas.microsoft.com/office/drawing/2014/main" val="1545739140"/>
                  </a:ext>
                </a:extLst>
              </a:tr>
            </a:tbl>
          </a:graphicData>
        </a:graphic>
      </p:graphicFrame>
      <p:graphicFrame>
        <p:nvGraphicFramePr>
          <p:cNvPr id="6" name="Table 5">
            <a:extLst>
              <a:ext uri="{FF2B5EF4-FFF2-40B4-BE49-F238E27FC236}">
                <a16:creationId xmlns:a16="http://schemas.microsoft.com/office/drawing/2014/main" id="{7C0CAA7B-6851-E8A4-9142-44C51D4BABEE}"/>
              </a:ext>
            </a:extLst>
          </p:cNvPr>
          <p:cNvGraphicFramePr>
            <a:graphicFrameLocks noGrp="1"/>
          </p:cNvGraphicFramePr>
          <p:nvPr>
            <p:extLst>
              <p:ext uri="{D42A27DB-BD31-4B8C-83A1-F6EECF244321}">
                <p14:modId xmlns:p14="http://schemas.microsoft.com/office/powerpoint/2010/main" val="1562872987"/>
              </p:ext>
            </p:extLst>
          </p:nvPr>
        </p:nvGraphicFramePr>
        <p:xfrm>
          <a:off x="5796136" y="1451588"/>
          <a:ext cx="2256304" cy="2743200"/>
        </p:xfrm>
        <a:graphic>
          <a:graphicData uri="http://schemas.openxmlformats.org/drawingml/2006/table">
            <a:tbl>
              <a:tblPr firstRow="1" bandRow="1">
                <a:tableStyleId>{073A0DAA-6AF3-43AB-8588-CEC1D06C72B9}</a:tableStyleId>
              </a:tblPr>
              <a:tblGrid>
                <a:gridCol w="780142">
                  <a:extLst>
                    <a:ext uri="{9D8B030D-6E8A-4147-A177-3AD203B41FA5}">
                      <a16:colId xmlns:a16="http://schemas.microsoft.com/office/drawing/2014/main" val="2670552633"/>
                    </a:ext>
                  </a:extLst>
                </a:gridCol>
                <a:gridCol w="1476162">
                  <a:extLst>
                    <a:ext uri="{9D8B030D-6E8A-4147-A177-3AD203B41FA5}">
                      <a16:colId xmlns:a16="http://schemas.microsoft.com/office/drawing/2014/main" val="2747366810"/>
                    </a:ext>
                  </a:extLst>
                </a:gridCol>
              </a:tblGrid>
              <a:tr h="457200">
                <a:tc>
                  <a:txBody>
                    <a:bodyPr/>
                    <a:lstStyle/>
                    <a:p>
                      <a:pPr algn="ctr"/>
                      <a:r>
                        <a:rPr lang="en-US" sz="1800"/>
                        <a:t>Item</a:t>
                      </a:r>
                    </a:p>
                  </a:txBody>
                  <a:tcPr anchor="ctr"/>
                </a:tc>
                <a:tc>
                  <a:txBody>
                    <a:bodyPr/>
                    <a:lstStyle/>
                    <a:p>
                      <a:pPr algn="ctr"/>
                      <a:r>
                        <a:rPr lang="en-US" sz="1800"/>
                        <a:t>Unit Profit</a:t>
                      </a:r>
                    </a:p>
                  </a:txBody>
                  <a:tcPr anchor="ctr"/>
                </a:tc>
                <a:extLst>
                  <a:ext uri="{0D108BD9-81ED-4DB2-BD59-A6C34878D82A}">
                    <a16:rowId xmlns:a16="http://schemas.microsoft.com/office/drawing/2014/main" val="1364948772"/>
                  </a:ext>
                </a:extLst>
              </a:tr>
              <a:tr h="457200">
                <a:tc>
                  <a:txBody>
                    <a:bodyPr/>
                    <a:lstStyle/>
                    <a:p>
                      <a:r>
                        <a:rPr lang="en-US" sz="1800"/>
                        <a:t>a</a:t>
                      </a:r>
                    </a:p>
                  </a:txBody>
                  <a:tcPr anchor="ctr"/>
                </a:tc>
                <a:tc>
                  <a:txBody>
                    <a:bodyPr/>
                    <a:lstStyle/>
                    <a:p>
                      <a:pPr algn="r"/>
                      <a:r>
                        <a:rPr lang="en-US" sz="1800"/>
                        <a:t>5$</a:t>
                      </a:r>
                    </a:p>
                  </a:txBody>
                  <a:tcPr anchor="ctr"/>
                </a:tc>
                <a:extLst>
                  <a:ext uri="{0D108BD9-81ED-4DB2-BD59-A6C34878D82A}">
                    <a16:rowId xmlns:a16="http://schemas.microsoft.com/office/drawing/2014/main" val="2267871492"/>
                  </a:ext>
                </a:extLst>
              </a:tr>
              <a:tr h="457200">
                <a:tc>
                  <a:txBody>
                    <a:bodyPr/>
                    <a:lstStyle/>
                    <a:p>
                      <a:r>
                        <a:rPr lang="en-US" sz="1800"/>
                        <a:t>b</a:t>
                      </a:r>
                    </a:p>
                  </a:txBody>
                  <a:tcPr anchor="ctr"/>
                </a:tc>
                <a:tc>
                  <a:txBody>
                    <a:bodyPr/>
                    <a:lstStyle/>
                    <a:p>
                      <a:pPr algn="r"/>
                      <a:r>
                        <a:rPr lang="en-US" sz="1800"/>
                        <a:t>2$</a:t>
                      </a:r>
                    </a:p>
                  </a:txBody>
                  <a:tcPr anchor="ctr"/>
                </a:tc>
                <a:extLst>
                  <a:ext uri="{0D108BD9-81ED-4DB2-BD59-A6C34878D82A}">
                    <a16:rowId xmlns:a16="http://schemas.microsoft.com/office/drawing/2014/main" val="2402931697"/>
                  </a:ext>
                </a:extLst>
              </a:tr>
              <a:tr h="457200">
                <a:tc>
                  <a:txBody>
                    <a:bodyPr/>
                    <a:lstStyle/>
                    <a:p>
                      <a:r>
                        <a:rPr lang="en-US" sz="1800"/>
                        <a:t>c</a:t>
                      </a:r>
                    </a:p>
                  </a:txBody>
                  <a:tcPr anchor="ctr"/>
                </a:tc>
                <a:tc>
                  <a:txBody>
                    <a:bodyPr/>
                    <a:lstStyle/>
                    <a:p>
                      <a:pPr algn="r"/>
                      <a:r>
                        <a:rPr lang="en-US" sz="1800"/>
                        <a:t>1$</a:t>
                      </a:r>
                    </a:p>
                  </a:txBody>
                  <a:tcPr anchor="ctr"/>
                </a:tc>
                <a:extLst>
                  <a:ext uri="{0D108BD9-81ED-4DB2-BD59-A6C34878D82A}">
                    <a16:rowId xmlns:a16="http://schemas.microsoft.com/office/drawing/2014/main" val="598501799"/>
                  </a:ext>
                </a:extLst>
              </a:tr>
              <a:tr h="457200">
                <a:tc>
                  <a:txBody>
                    <a:bodyPr/>
                    <a:lstStyle/>
                    <a:p>
                      <a:r>
                        <a:rPr lang="en-US" sz="1800"/>
                        <a:t>d</a:t>
                      </a:r>
                    </a:p>
                  </a:txBody>
                  <a:tcPr anchor="ctr"/>
                </a:tc>
                <a:tc>
                  <a:txBody>
                    <a:bodyPr/>
                    <a:lstStyle/>
                    <a:p>
                      <a:pPr algn="r"/>
                      <a:r>
                        <a:rPr lang="en-US" sz="1800"/>
                        <a:t>2$</a:t>
                      </a:r>
                    </a:p>
                  </a:txBody>
                  <a:tcPr anchor="ctr"/>
                </a:tc>
                <a:extLst>
                  <a:ext uri="{0D108BD9-81ED-4DB2-BD59-A6C34878D82A}">
                    <a16:rowId xmlns:a16="http://schemas.microsoft.com/office/drawing/2014/main" val="1421931807"/>
                  </a:ext>
                </a:extLst>
              </a:tr>
              <a:tr h="457200">
                <a:tc>
                  <a:txBody>
                    <a:bodyPr/>
                    <a:lstStyle/>
                    <a:p>
                      <a:r>
                        <a:rPr lang="en-US" sz="1800"/>
                        <a:t>e</a:t>
                      </a:r>
                    </a:p>
                  </a:txBody>
                  <a:tcPr anchor="ctr"/>
                </a:tc>
                <a:tc>
                  <a:txBody>
                    <a:bodyPr/>
                    <a:lstStyle/>
                    <a:p>
                      <a:pPr algn="r"/>
                      <a:r>
                        <a:rPr lang="en-US" sz="1800"/>
                        <a:t>3$</a:t>
                      </a:r>
                    </a:p>
                  </a:txBody>
                  <a:tcPr anchor="ctr"/>
                </a:tc>
                <a:extLst>
                  <a:ext uri="{0D108BD9-81ED-4DB2-BD59-A6C34878D82A}">
                    <a16:rowId xmlns:a16="http://schemas.microsoft.com/office/drawing/2014/main" val="1545739140"/>
                  </a:ext>
                </a:extLst>
              </a:tr>
            </a:tbl>
          </a:graphicData>
        </a:graphic>
      </p:graphicFrame>
      <p:sp>
        <p:nvSpPr>
          <p:cNvPr id="7" name="TextBox 6">
            <a:extLst>
              <a:ext uri="{FF2B5EF4-FFF2-40B4-BE49-F238E27FC236}">
                <a16:creationId xmlns:a16="http://schemas.microsoft.com/office/drawing/2014/main" id="{97ED749D-29CA-2C09-5E07-CF23ED667A90}"/>
              </a:ext>
            </a:extLst>
          </p:cNvPr>
          <p:cNvSpPr txBox="1"/>
          <p:nvPr/>
        </p:nvSpPr>
        <p:spPr>
          <a:xfrm>
            <a:off x="137747" y="731946"/>
            <a:ext cx="6439239" cy="646331"/>
          </a:xfrm>
          <a:prstGeom prst="rect">
            <a:avLst/>
          </a:prstGeom>
          <a:noFill/>
        </p:spPr>
        <p:txBody>
          <a:bodyPr wrap="square" rtlCol="0">
            <a:spAutoFit/>
          </a:bodyPr>
          <a:lstStyle/>
          <a:p>
            <a:r>
              <a:rPr lang="en-US">
                <a:solidFill>
                  <a:srgbClr val="00B050"/>
                </a:solidFill>
              </a:rPr>
              <a:t>t</a:t>
            </a:r>
            <a:r>
              <a:rPr lang="en-US"/>
              <a:t>iện ích giao tác của một giao dtác :</a:t>
            </a:r>
          </a:p>
          <a:p>
            <a:r>
              <a:rPr lang="en-US"/>
              <a:t>    </a:t>
            </a:r>
            <a:r>
              <a:rPr lang="en-US">
                <a:sym typeface="Wingdings" panose="05000000000000000000" pitchFamily="2" charset="2"/>
              </a:rPr>
              <a:t></a:t>
            </a:r>
            <a:r>
              <a:rPr lang="en-US"/>
              <a:t> tổng hữu dụng của tất cả các hạng mục trong giao dịch đó</a:t>
            </a:r>
          </a:p>
        </p:txBody>
      </p:sp>
      <p:sp>
        <p:nvSpPr>
          <p:cNvPr id="8" name="TextBox 7">
            <a:extLst>
              <a:ext uri="{FF2B5EF4-FFF2-40B4-BE49-F238E27FC236}">
                <a16:creationId xmlns:a16="http://schemas.microsoft.com/office/drawing/2014/main" id="{7BCF9822-1C69-30D1-1F1A-A9B84830FD71}"/>
              </a:ext>
            </a:extLst>
          </p:cNvPr>
          <p:cNvSpPr txBox="1"/>
          <p:nvPr/>
        </p:nvSpPr>
        <p:spPr>
          <a:xfrm>
            <a:off x="66421" y="4229675"/>
            <a:ext cx="6652783" cy="880882"/>
          </a:xfrm>
          <a:prstGeom prst="rect">
            <a:avLst/>
          </a:prstGeom>
          <a:noFill/>
        </p:spPr>
        <p:txBody>
          <a:bodyPr wrap="none" rtlCol="0">
            <a:spAutoFit/>
          </a:bodyPr>
          <a:lstStyle/>
          <a:p>
            <a:pPr>
              <a:lnSpc>
                <a:spcPct val="150000"/>
              </a:lnSpc>
            </a:pPr>
            <a:r>
              <a:rPr lang="en-US" b="1"/>
              <a:t>Ví dụ:</a:t>
            </a:r>
            <a:r>
              <a:rPr lang="en-US"/>
              <a:t> </a:t>
            </a:r>
            <a:r>
              <a:rPr lang="en-US">
                <a:solidFill>
                  <a:srgbClr val="FF0000"/>
                </a:solidFill>
              </a:rPr>
              <a:t>TU(T1) </a:t>
            </a:r>
            <a:r>
              <a:rPr lang="en-US"/>
              <a:t>= a(1) * 5$ + b(5) * 2$ + c(1) * 1$ + d(3) * 2$ + e(1) * 3$</a:t>
            </a:r>
          </a:p>
          <a:p>
            <a:pPr>
              <a:lnSpc>
                <a:spcPct val="150000"/>
              </a:lnSpc>
            </a:pPr>
            <a:r>
              <a:rPr lang="en-US">
                <a:sym typeface="Wingdings" panose="05000000000000000000" pitchFamily="2" charset="2"/>
              </a:rPr>
              <a:t></a:t>
            </a:r>
            <a:r>
              <a:rPr lang="en-US"/>
              <a:t> (1 * 5) + (5 * 2) + (1 * 1) + (3 * 2) + (1 * 3) = 5 + 10 + 1 + 6 + 3 = </a:t>
            </a:r>
            <a:r>
              <a:rPr lang="en-US">
                <a:solidFill>
                  <a:srgbClr val="FF0000"/>
                </a:solidFill>
              </a:rPr>
              <a:t>25$</a:t>
            </a:r>
          </a:p>
        </p:txBody>
      </p:sp>
    </p:spTree>
    <p:extLst>
      <p:ext uri="{BB962C8B-B14F-4D97-AF65-F5344CB8AC3E}">
        <p14:creationId xmlns:p14="http://schemas.microsoft.com/office/powerpoint/2010/main" val="428967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22F9-A514-CFBC-C002-37DABA04D8AC}"/>
              </a:ext>
            </a:extLst>
          </p:cNvPr>
          <p:cNvSpPr>
            <a:spLocks noGrp="1"/>
          </p:cNvSpPr>
          <p:nvPr>
            <p:ph type="title"/>
          </p:nvPr>
        </p:nvSpPr>
        <p:spPr>
          <a:xfrm>
            <a:off x="256712" y="339502"/>
            <a:ext cx="8892480" cy="857250"/>
          </a:xfrm>
        </p:spPr>
        <p:txBody>
          <a:bodyPr/>
          <a:lstStyle/>
          <a:p>
            <a:r>
              <a:rPr lang="en-US"/>
              <a:t>Khó khăn khi khai thác tập mục hữu ích cao</a:t>
            </a:r>
          </a:p>
        </p:txBody>
      </p:sp>
      <p:sp>
        <p:nvSpPr>
          <p:cNvPr id="5" name="Slide Number Placeholder 4">
            <a:extLst>
              <a:ext uri="{FF2B5EF4-FFF2-40B4-BE49-F238E27FC236}">
                <a16:creationId xmlns:a16="http://schemas.microsoft.com/office/drawing/2014/main" id="{7BE086B7-F623-E5F6-17DD-A7A20CC7307C}"/>
              </a:ext>
            </a:extLst>
          </p:cNvPr>
          <p:cNvSpPr>
            <a:spLocks noGrp="1"/>
          </p:cNvSpPr>
          <p:nvPr>
            <p:ph type="sldNum" sz="quarter" idx="12"/>
          </p:nvPr>
        </p:nvSpPr>
        <p:spPr/>
        <p:txBody>
          <a:bodyPr/>
          <a:lstStyle/>
          <a:p>
            <a:fld id="{83B0A39C-9AA3-4A83-82D7-24ADE085033F}" type="slidenum">
              <a:rPr lang="ko-KR" altLang="en-US" smtClean="0"/>
              <a:t>47</a:t>
            </a:fld>
            <a:endParaRPr lang="ko-KR" altLang="en-US"/>
          </a:p>
        </p:txBody>
      </p:sp>
      <p:sp>
        <p:nvSpPr>
          <p:cNvPr id="4" name="TextBox 3">
            <a:extLst>
              <a:ext uri="{FF2B5EF4-FFF2-40B4-BE49-F238E27FC236}">
                <a16:creationId xmlns:a16="http://schemas.microsoft.com/office/drawing/2014/main" id="{9CE1713F-0CFD-4633-73B5-57A39CAFBE2A}"/>
              </a:ext>
            </a:extLst>
          </p:cNvPr>
          <p:cNvSpPr txBox="1"/>
          <p:nvPr/>
        </p:nvSpPr>
        <p:spPr>
          <a:xfrm>
            <a:off x="467544" y="1138383"/>
            <a:ext cx="8208912" cy="3374963"/>
          </a:xfrm>
          <a:prstGeom prst="rect">
            <a:avLst/>
          </a:prstGeom>
          <a:noFill/>
        </p:spPr>
        <p:txBody>
          <a:bodyPr wrap="square" rtlCol="0">
            <a:spAutoFit/>
          </a:bodyPr>
          <a:lstStyle/>
          <a:p>
            <a:pPr>
              <a:lnSpc>
                <a:spcPct val="150000"/>
              </a:lnSpc>
            </a:pPr>
            <a:r>
              <a:rPr lang="en-US" b="1">
                <a:latin typeface="Arial" panose="020B0604020202020204" pitchFamily="34" charset="0"/>
                <a:cs typeface="Arial" panose="020B0604020202020204" pitchFamily="34" charset="0"/>
              </a:rPr>
              <a:t>Tại sao?</a:t>
            </a:r>
          </a:p>
          <a:p>
            <a:pPr marL="285750"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V</a:t>
            </a:r>
            <a:r>
              <a:rPr lang="vi-VN">
                <a:latin typeface="Arial" panose="020B0604020202020204" pitchFamily="34" charset="0"/>
                <a:cs typeface="Arial" panose="020B0604020202020204" pitchFamily="34" charset="0"/>
              </a:rPr>
              <a:t>ì tiện ích không chống đơn điệu (tức là không tôn trọng thuộc tính Apriori)</a:t>
            </a:r>
            <a:endParaRPr lang="en-US">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1">
                <a:latin typeface="Arial" panose="020B0604020202020204" pitchFamily="34" charset="0"/>
                <a:cs typeface="Arial" panose="020B0604020202020204" pitchFamily="34" charset="0"/>
              </a:rPr>
              <a:t>Ví dụ:</a:t>
            </a:r>
          </a:p>
          <a:p>
            <a:pPr marL="742950" lvl="1" indent="-285750">
              <a:lnSpc>
                <a:spcPct val="150000"/>
              </a:lnSpc>
              <a:buFont typeface="Courier New" panose="02070309020205020404" pitchFamily="49" charset="0"/>
              <a:buChar char="o"/>
            </a:pPr>
            <a:r>
              <a:rPr lang="en-US">
                <a:latin typeface="Arial" panose="020B0604020202020204" pitchFamily="34" charset="0"/>
                <a:cs typeface="Arial" panose="020B0604020202020204" pitchFamily="34" charset="0"/>
              </a:rPr>
              <a:t>U({a}) = </a:t>
            </a:r>
            <a:r>
              <a:rPr lang="en-US">
                <a:solidFill>
                  <a:srgbClr val="FF0000"/>
                </a:solidFill>
                <a:latin typeface="Arial" panose="020B0604020202020204" pitchFamily="34" charset="0"/>
                <a:cs typeface="Arial" panose="020B0604020202020204" pitchFamily="34" charset="0"/>
              </a:rPr>
              <a:t>20$</a:t>
            </a:r>
          </a:p>
          <a:p>
            <a:pPr marL="742950" lvl="1" indent="-285750">
              <a:lnSpc>
                <a:spcPct val="150000"/>
              </a:lnSpc>
              <a:buFont typeface="Courier New" panose="02070309020205020404" pitchFamily="49" charset="0"/>
              <a:buChar char="o"/>
            </a:pPr>
            <a:r>
              <a:rPr lang="en-US">
                <a:latin typeface="Arial" panose="020B0604020202020204" pitchFamily="34" charset="0"/>
                <a:cs typeface="Arial" panose="020B0604020202020204" pitchFamily="34" charset="0"/>
              </a:rPr>
              <a:t>U({a, e}) = </a:t>
            </a:r>
            <a:r>
              <a:rPr lang="en-US">
                <a:solidFill>
                  <a:srgbClr val="FF0000"/>
                </a:solidFill>
                <a:latin typeface="Arial" panose="020B0604020202020204" pitchFamily="34" charset="0"/>
                <a:cs typeface="Arial" panose="020B0604020202020204" pitchFamily="34" charset="0"/>
              </a:rPr>
              <a:t>24$</a:t>
            </a:r>
          </a:p>
          <a:p>
            <a:pPr marL="742950" lvl="1" indent="-285750">
              <a:lnSpc>
                <a:spcPct val="150000"/>
              </a:lnSpc>
              <a:buFont typeface="Courier New" panose="02070309020205020404" pitchFamily="49" charset="0"/>
              <a:buChar char="o"/>
            </a:pPr>
            <a:r>
              <a:rPr lang="en-US">
                <a:latin typeface="Arial" panose="020B0604020202020204" pitchFamily="34" charset="0"/>
                <a:cs typeface="Arial" panose="020B0604020202020204" pitchFamily="34" charset="0"/>
              </a:rPr>
              <a:t>U({a, b, c}) = </a:t>
            </a:r>
            <a:r>
              <a:rPr lang="en-US">
                <a:solidFill>
                  <a:srgbClr val="FF0000"/>
                </a:solidFill>
                <a:latin typeface="Arial" panose="020B0604020202020204" pitchFamily="34" charset="0"/>
                <a:cs typeface="Arial" panose="020B0604020202020204" pitchFamily="34" charset="0"/>
              </a:rPr>
              <a:t>16$</a:t>
            </a:r>
          </a:p>
          <a:p>
            <a:pPr marL="285750" indent="-285750">
              <a:lnSpc>
                <a:spcPct val="150000"/>
              </a:lnSpc>
              <a:buFont typeface="Arial" panose="020B0604020202020204" pitchFamily="34" charset="0"/>
              <a:buChar char="•"/>
            </a:pPr>
            <a:r>
              <a:rPr lang="vi-VN">
                <a:latin typeface="Arial" panose="020B0604020202020204" pitchFamily="34" charset="0"/>
                <a:cs typeface="Arial" panose="020B0604020202020204" pitchFamily="34" charset="0"/>
              </a:rPr>
              <a:t>Vì vậy, các thuật toán khai thác tập mục </a:t>
            </a:r>
            <a:r>
              <a:rPr lang="en-US">
                <a:latin typeface="Arial" panose="020B0604020202020204" pitchFamily="34" charset="0"/>
                <a:cs typeface="Arial" panose="020B0604020202020204" pitchFamily="34" charset="0"/>
              </a:rPr>
              <a:t>phổ biên </a:t>
            </a:r>
            <a:r>
              <a:rPr lang="vi-VN">
                <a:latin typeface="Arial" panose="020B0604020202020204" pitchFamily="34" charset="0"/>
                <a:cs typeface="Arial" panose="020B0604020202020204" pitchFamily="34" charset="0"/>
              </a:rPr>
              <a:t>không thể áp dụng được cho vấn đề này.</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697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B79E6-D536-5DD4-65F7-2CE4D05FFF6F}"/>
              </a:ext>
            </a:extLst>
          </p:cNvPr>
          <p:cNvSpPr>
            <a:spLocks noGrp="1"/>
          </p:cNvSpPr>
          <p:nvPr>
            <p:ph type="title"/>
          </p:nvPr>
        </p:nvSpPr>
        <p:spPr>
          <a:xfrm>
            <a:off x="341784" y="51470"/>
            <a:ext cx="8460432" cy="857250"/>
          </a:xfrm>
        </p:spPr>
        <p:txBody>
          <a:bodyPr/>
          <a:lstStyle/>
          <a:p>
            <a:r>
              <a:rPr lang="en-US">
                <a:latin typeface="Arial" panose="020B0604020202020204" pitchFamily="34" charset="0"/>
                <a:cs typeface="Arial" panose="020B0604020202020204" pitchFamily="34" charset="0"/>
              </a:rPr>
              <a:t>Cách khắc phục</a:t>
            </a:r>
          </a:p>
        </p:txBody>
      </p:sp>
      <p:sp>
        <p:nvSpPr>
          <p:cNvPr id="5" name="Slide Number Placeholder 4">
            <a:extLst>
              <a:ext uri="{FF2B5EF4-FFF2-40B4-BE49-F238E27FC236}">
                <a16:creationId xmlns:a16="http://schemas.microsoft.com/office/drawing/2014/main" id="{01BB9ED9-F492-6854-9D21-449369F49F73}"/>
              </a:ext>
            </a:extLst>
          </p:cNvPr>
          <p:cNvSpPr>
            <a:spLocks noGrp="1"/>
          </p:cNvSpPr>
          <p:nvPr>
            <p:ph type="sldNum" sz="quarter" idx="12"/>
          </p:nvPr>
        </p:nvSpPr>
        <p:spPr/>
        <p:txBody>
          <a:bodyPr/>
          <a:lstStyle/>
          <a:p>
            <a:fld id="{83B0A39C-9AA3-4A83-82D7-24ADE085033F}" type="slidenum">
              <a:rPr lang="ko-KR" altLang="en-US" smtClean="0"/>
              <a:t>48</a:t>
            </a:fld>
            <a:endParaRPr lang="ko-KR" altLang="en-US"/>
          </a:p>
        </p:txBody>
      </p:sp>
      <p:sp>
        <p:nvSpPr>
          <p:cNvPr id="4" name="TextBox 3">
            <a:extLst>
              <a:ext uri="{FF2B5EF4-FFF2-40B4-BE49-F238E27FC236}">
                <a16:creationId xmlns:a16="http://schemas.microsoft.com/office/drawing/2014/main" id="{0EE1EAA6-558C-E9AE-22BB-D4AAD7F4215E}"/>
              </a:ext>
            </a:extLst>
          </p:cNvPr>
          <p:cNvSpPr txBox="1"/>
          <p:nvPr/>
        </p:nvSpPr>
        <p:spPr>
          <a:xfrm>
            <a:off x="179512" y="771550"/>
            <a:ext cx="7848872" cy="3780522"/>
          </a:xfrm>
          <a:prstGeom prst="rect">
            <a:avLst/>
          </a:prstGeom>
          <a:noFill/>
        </p:spPr>
        <p:txBody>
          <a:bodyPr wrap="square" rtlCol="0">
            <a:spAutoFit/>
          </a:bodyPr>
          <a:lstStyle/>
          <a:p>
            <a:pPr>
              <a:lnSpc>
                <a:spcPct val="150000"/>
              </a:lnSpc>
            </a:pPr>
            <a:r>
              <a:rPr lang="en-US" b="1"/>
              <a:t>	</a:t>
            </a:r>
            <a:r>
              <a:rPr lang="en-US" b="1">
                <a:latin typeface="Arial" panose="020B0604020202020204" pitchFamily="34" charset="0"/>
                <a:cs typeface="Arial" panose="020B0604020202020204" pitchFamily="34" charset="0"/>
              </a:rPr>
              <a:t>Một số thuật toán</a:t>
            </a:r>
          </a:p>
          <a:p>
            <a:pPr marL="742950" lvl="1" indent="-285750">
              <a:lnSpc>
                <a:spcPct val="150000"/>
              </a:lnSpc>
              <a:buFont typeface="Wingdings" panose="05000000000000000000" pitchFamily="2" charset="2"/>
              <a:buChar char="§"/>
            </a:pPr>
            <a:r>
              <a:rPr lang="en-US">
                <a:latin typeface="Arial" panose="020B0604020202020204" pitchFamily="34" charset="0"/>
                <a:cs typeface="Arial" panose="020B0604020202020204" pitchFamily="34" charset="0"/>
              </a:rPr>
              <a:t>Two – Phase (PAKDD 2005).</a:t>
            </a:r>
          </a:p>
          <a:p>
            <a:pPr marL="742950" lvl="1" indent="-285750">
              <a:lnSpc>
                <a:spcPct val="150000"/>
              </a:lnSpc>
              <a:buFont typeface="Wingdings" panose="05000000000000000000" pitchFamily="2" charset="2"/>
              <a:buChar char="§"/>
            </a:pPr>
            <a:r>
              <a:rPr lang="en-US">
                <a:latin typeface="Arial" panose="020B0604020202020204" pitchFamily="34" charset="0"/>
                <a:cs typeface="Arial" panose="020B0604020202020204" pitchFamily="34" charset="0"/>
              </a:rPr>
              <a:t>IHUP (TKDE 2010).</a:t>
            </a:r>
          </a:p>
          <a:p>
            <a:pPr marL="742950" lvl="1" indent="-285750">
              <a:lnSpc>
                <a:spcPct val="150000"/>
              </a:lnSpc>
              <a:buFont typeface="Wingdings" panose="05000000000000000000" pitchFamily="2" charset="2"/>
              <a:buChar char="§"/>
            </a:pPr>
            <a:r>
              <a:rPr lang="en-US">
                <a:latin typeface="Arial" panose="020B0604020202020204" pitchFamily="34" charset="0"/>
                <a:cs typeface="Arial" panose="020B0604020202020204" pitchFamily="34" charset="0"/>
              </a:rPr>
              <a:t>UP – Growth (KDD 2011).</a:t>
            </a:r>
          </a:p>
          <a:p>
            <a:pPr marL="742950" lvl="1" indent="-285750">
              <a:lnSpc>
                <a:spcPct val="150000"/>
              </a:lnSpc>
              <a:buFont typeface="Wingdings" panose="05000000000000000000" pitchFamily="2" charset="2"/>
              <a:buChar char="§"/>
            </a:pPr>
            <a:r>
              <a:rPr lang="en-US">
                <a:latin typeface="Arial" panose="020B0604020202020204" pitchFamily="34" charset="0"/>
                <a:cs typeface="Arial" panose="020B0604020202020204" pitchFamily="34" charset="0"/>
              </a:rPr>
              <a:t>HUI – Miner (CIKM 2012).</a:t>
            </a:r>
          </a:p>
          <a:p>
            <a:pPr marL="742950" lvl="1" indent="-285750">
              <a:lnSpc>
                <a:spcPct val="150000"/>
              </a:lnSpc>
              <a:buFont typeface="Wingdings" panose="05000000000000000000" pitchFamily="2" charset="2"/>
              <a:buChar char="§"/>
            </a:pPr>
            <a:r>
              <a:rPr lang="en-US">
                <a:latin typeface="Arial" panose="020B0604020202020204" pitchFamily="34" charset="0"/>
                <a:cs typeface="Arial" panose="020B0604020202020204" pitchFamily="34" charset="0"/>
              </a:rPr>
              <a:t>FHM (ISMIS 2014).</a:t>
            </a:r>
          </a:p>
          <a:p>
            <a:pPr>
              <a:lnSpc>
                <a:spcPct val="150000"/>
              </a:lnSpc>
            </a:pPr>
            <a:r>
              <a:rPr lang="en-US" b="1"/>
              <a:t>	</a:t>
            </a:r>
            <a:r>
              <a:rPr lang="en-US" b="1">
                <a:latin typeface="Arial" panose="020B0604020202020204" pitchFamily="34" charset="0"/>
                <a:cs typeface="Arial" panose="020B0604020202020204" pitchFamily="34" charset="0"/>
              </a:rPr>
              <a:t>Ý tưởng chính:</a:t>
            </a:r>
            <a:r>
              <a:rPr lang="en-US">
                <a:latin typeface="Arial" panose="020B0604020202020204" pitchFamily="34" charset="0"/>
                <a:cs typeface="Arial" panose="020B0604020202020204" pitchFamily="34" charset="0"/>
              </a:rPr>
              <a:t> </a:t>
            </a:r>
            <a:r>
              <a:rPr lang="en-US">
                <a:solidFill>
                  <a:srgbClr val="252525"/>
                </a:solidFill>
                <a:latin typeface="Arial" panose="020B0604020202020204" pitchFamily="34" charset="0"/>
                <a:cs typeface="Arial" panose="020B0604020202020204" pitchFamily="34" charset="0"/>
              </a:rPr>
              <a:t>T</a:t>
            </a:r>
            <a:r>
              <a:rPr lang="en-US" b="0" i="0">
                <a:solidFill>
                  <a:srgbClr val="252525"/>
                </a:solidFill>
                <a:effectLst/>
                <a:latin typeface="Arial" panose="020B0604020202020204" pitchFamily="34" charset="0"/>
                <a:cs typeface="Arial" panose="020B0604020202020204" pitchFamily="34" charset="0"/>
              </a:rPr>
              <a:t>ính toán giới hạn trên - giới hạn về tiện ích của các 	tập mục (ví dụ: TWU) tôn trọng thuộc tính Apriori để có thể cắt bớt 	không gian tìm kiếm.</a:t>
            </a:r>
            <a:endParaRPr lang="en-US">
              <a:latin typeface="Arial" panose="020B0604020202020204" pitchFamily="34" charset="0"/>
              <a:cs typeface="Arial" panose="020B0604020202020204" pitchFamily="34" charset="0"/>
            </a:endParaRPr>
          </a:p>
        </p:txBody>
      </p:sp>
      <p:pic>
        <p:nvPicPr>
          <p:cNvPr id="6" name="Picture 5" descr="Hands holding up money and coins&#10;&#10;Description automatically generated with medium confidence">
            <a:extLst>
              <a:ext uri="{FF2B5EF4-FFF2-40B4-BE49-F238E27FC236}">
                <a16:creationId xmlns:a16="http://schemas.microsoft.com/office/drawing/2014/main" id="{ABA94136-6504-2A97-8FF1-6526D18F57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9920" y="267494"/>
            <a:ext cx="4396060" cy="3021426"/>
          </a:xfrm>
          <a:prstGeom prst="rect">
            <a:avLst/>
          </a:prstGeom>
        </p:spPr>
      </p:pic>
    </p:spTree>
    <p:extLst>
      <p:ext uri="{BB962C8B-B14F-4D97-AF65-F5344CB8AC3E}">
        <p14:creationId xmlns:p14="http://schemas.microsoft.com/office/powerpoint/2010/main" val="18590039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F62418-6B2A-8885-08B8-8BCBC7CB63DF}"/>
              </a:ext>
            </a:extLst>
          </p:cNvPr>
          <p:cNvSpPr>
            <a:spLocks noGrp="1"/>
          </p:cNvSpPr>
          <p:nvPr>
            <p:ph type="title"/>
          </p:nvPr>
        </p:nvSpPr>
        <p:spPr>
          <a:xfrm>
            <a:off x="395536" y="209426"/>
            <a:ext cx="8640960" cy="994172"/>
          </a:xfrm>
        </p:spPr>
        <p:txBody>
          <a:bodyPr>
            <a:noAutofit/>
          </a:bodyPr>
          <a:lstStyle/>
          <a:p>
            <a:r>
              <a:rPr lang="en-US">
                <a:latin typeface="Arial" panose="020B0604020202020204" pitchFamily="34" charset="0"/>
                <a:cs typeface="Arial" panose="020B0604020202020204" pitchFamily="34" charset="0"/>
              </a:rPr>
              <a:t>Định nghĩa 7: TWU</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C43751A5-35EB-BBBB-4FE8-DE5A09E9DF85}"/>
                  </a:ext>
                </a:extLst>
              </p:cNvPr>
              <p:cNvSpPr>
                <a:spLocks noGrp="1"/>
              </p:cNvSpPr>
              <p:nvPr>
                <p:ph idx="1"/>
              </p:nvPr>
            </p:nvSpPr>
            <p:spPr>
              <a:xfrm>
                <a:off x="221601" y="1372791"/>
                <a:ext cx="8526863" cy="3394472"/>
              </a:xfrm>
            </p:spPr>
            <p:txBody>
              <a:bodyPr>
                <a:normAutofit/>
              </a:bodyPr>
              <a:lstStyle/>
              <a:p>
                <a:pPr lvl="1" algn="just">
                  <a:lnSpc>
                    <a:spcPct val="150000"/>
                  </a:lnSpc>
                </a:pPr>
                <a:r>
                  <a:rPr lang="en-US">
                    <a:solidFill>
                      <a:srgbClr val="252525"/>
                    </a:solidFill>
                    <a:latin typeface="Arial" panose="020B0604020202020204" pitchFamily="34" charset="0"/>
                    <a:cs typeface="Arial" panose="020B0604020202020204" pitchFamily="34" charset="0"/>
                  </a:rPr>
                  <a:t>Trọng số hữu ích giao tác</a:t>
                </a:r>
                <a:r>
                  <a:rPr lang="en-US" b="0" i="0">
                    <a:solidFill>
                      <a:srgbClr val="252525"/>
                    </a:solidFill>
                    <a:effectLst/>
                    <a:latin typeface="Arial" panose="020B0604020202020204" pitchFamily="34" charset="0"/>
                    <a:cs typeface="Arial" panose="020B0604020202020204" pitchFamily="34" charset="0"/>
                  </a:rPr>
                  <a:t> của tập mục X trong CSDL, ký hiệu là TWU(X), là tổng tiện ích của tất cả các giao dịch có chứa X trong CSDL,</a:t>
                </a:r>
              </a:p>
              <a:p>
                <a:pPr lvl="1" algn="just">
                  <a:lnSpc>
                    <a:spcPct val="150000"/>
                  </a:lnSpc>
                </a:pPr>
                <a:r>
                  <a:rPr lang="en-US">
                    <a:latin typeface="Arial" panose="020B0604020202020204" pitchFamily="34" charset="0"/>
                    <a:cs typeface="Arial" panose="020B0604020202020204" pitchFamily="34" charset="0"/>
                  </a:rPr>
                  <a:t>Trong đó </a:t>
                </a:r>
                <a14:m>
                  <m:oMath xmlns:m="http://schemas.openxmlformats.org/officeDocument/2006/math">
                    <m:r>
                      <m:rPr>
                        <m:sty m:val="p"/>
                      </m:rPr>
                      <a:rPr lang="en-US" b="0" i="0" smtClean="0">
                        <a:solidFill>
                          <a:srgbClr val="00B050"/>
                        </a:solidFill>
                        <a:latin typeface="Cambria Math" panose="02040503050406030204" pitchFamily="18" charset="0"/>
                      </a:rPr>
                      <m:t>TWU</m:t>
                    </m:r>
                    <m:r>
                      <a:rPr lang="en-US" b="0" i="0" smtClean="0">
                        <a:solidFill>
                          <a:srgbClr val="00B050"/>
                        </a:solidFill>
                        <a:latin typeface="Cambria Math" panose="02040503050406030204" pitchFamily="18" charset="0"/>
                      </a:rPr>
                      <m:t>(</m:t>
                    </m:r>
                    <m:r>
                      <m:rPr>
                        <m:sty m:val="p"/>
                      </m:rPr>
                      <a:rPr lang="en-US" b="0" i="0" smtClean="0">
                        <a:solidFill>
                          <a:srgbClr val="00B050"/>
                        </a:solidFill>
                        <a:latin typeface="Cambria Math" panose="02040503050406030204" pitchFamily="18" charset="0"/>
                      </a:rPr>
                      <m:t>X</m:t>
                    </m:r>
                    <m:r>
                      <a:rPr lang="en-US" b="0" i="0" smtClean="0">
                        <a:solidFill>
                          <a:srgbClr val="00B050"/>
                        </a:solidFill>
                        <a:latin typeface="Cambria Math" panose="02040503050406030204" pitchFamily="18" charset="0"/>
                      </a:rPr>
                      <m:t>)=</m:t>
                    </m:r>
                    <m:nary>
                      <m:naryPr>
                        <m:chr m:val="∑"/>
                        <m:limLoc m:val="subSup"/>
                        <m:supHide m:val="on"/>
                        <m:ctrlPr>
                          <a:rPr lang="en-US" i="1" smtClean="0">
                            <a:solidFill>
                              <a:srgbClr val="00B050"/>
                            </a:solidFill>
                            <a:latin typeface="Cambria Math" panose="02040503050406030204" pitchFamily="18" charset="0"/>
                          </a:rPr>
                        </m:ctrlPr>
                      </m:naryPr>
                      <m:sub>
                        <m:r>
                          <m:rPr>
                            <m:brk m:alnAt="9"/>
                          </m:rPr>
                          <a:rPr lang="en-US" b="0" i="1" smtClean="0">
                            <a:solidFill>
                              <a:srgbClr val="00B050"/>
                            </a:solidFill>
                            <a:latin typeface="Cambria Math" panose="02040503050406030204" pitchFamily="18" charset="0"/>
                          </a:rPr>
                          <m:t> </m:t>
                        </m:r>
                        <m:r>
                          <m:rPr>
                            <m:nor/>
                          </m:rPr>
                          <a:rPr lang="en-US" b="0" i="0" smtClean="0">
                            <a:solidFill>
                              <a:srgbClr val="00B050"/>
                            </a:solidFill>
                            <a:latin typeface="Arial" panose="020B0604020202020204" pitchFamily="34" charset="0"/>
                            <a:cs typeface="Arial" panose="020B0604020202020204" pitchFamily="34" charset="0"/>
                          </a:rPr>
                          <m:t>T</m:t>
                        </m:r>
                        <m:r>
                          <m:rPr>
                            <m:nor/>
                          </m:rPr>
                          <a:rPr lang="en-US">
                            <a:solidFill>
                              <a:srgbClr val="00B050"/>
                            </a:solidFill>
                            <a:latin typeface="Arial" panose="020B0604020202020204" pitchFamily="34" charset="0"/>
                            <a:cs typeface="Arial" panose="020B0604020202020204" pitchFamily="34" charset="0"/>
                          </a:rPr>
                          <m:t> ∈</m:t>
                        </m:r>
                        <m:r>
                          <m:rPr>
                            <m:nor/>
                          </m:rPr>
                          <a:rPr lang="en-US" b="0" i="0" smtClean="0">
                            <a:solidFill>
                              <a:srgbClr val="00B050"/>
                            </a:solidFill>
                            <a:latin typeface="Arial" panose="020B0604020202020204" pitchFamily="34" charset="0"/>
                            <a:cs typeface="Arial" panose="020B0604020202020204" pitchFamily="34" charset="0"/>
                          </a:rPr>
                          <m:t> </m:t>
                        </m:r>
                        <m:r>
                          <m:rPr>
                            <m:nor/>
                          </m:rPr>
                          <a:rPr lang="en-US" b="0" i="0" smtClean="0">
                            <a:solidFill>
                              <a:srgbClr val="00B050"/>
                            </a:solidFill>
                            <a:latin typeface="Arial" panose="020B0604020202020204" pitchFamily="34" charset="0"/>
                            <a:cs typeface="Arial" panose="020B0604020202020204" pitchFamily="34" charset="0"/>
                          </a:rPr>
                          <m:t>DB</m:t>
                        </m:r>
                        <m:r>
                          <m:rPr>
                            <m:nor/>
                          </m:rPr>
                          <a:rPr lang="en-US" b="0" i="0" smtClean="0">
                            <a:solidFill>
                              <a:srgbClr val="00B050"/>
                            </a:solidFill>
                            <a:latin typeface="Arial" panose="020B0604020202020204" pitchFamily="34" charset="0"/>
                            <a:cs typeface="Arial" panose="020B0604020202020204" pitchFamily="34" charset="0"/>
                          </a:rPr>
                          <m:t> ^ </m:t>
                        </m:r>
                        <m:r>
                          <m:rPr>
                            <m:nor/>
                          </m:rPr>
                          <a:rPr lang="en-US" b="0" i="0" smtClean="0">
                            <a:solidFill>
                              <a:srgbClr val="00B050"/>
                            </a:solidFill>
                            <a:latin typeface="Arial" panose="020B0604020202020204" pitchFamily="34" charset="0"/>
                            <a:cs typeface="Arial" panose="020B0604020202020204" pitchFamily="34" charset="0"/>
                          </a:rPr>
                          <m:t>X</m:t>
                        </m:r>
                        <m:r>
                          <m:rPr>
                            <m:nor/>
                          </m:rPr>
                          <a:rPr lang="en-US" b="0" i="0" smtClean="0">
                            <a:solidFill>
                              <a:srgbClr val="00B050"/>
                            </a:solidFill>
                            <a:latin typeface="Arial" panose="020B0604020202020204" pitchFamily="34" charset="0"/>
                            <a:cs typeface="Arial" panose="020B0604020202020204" pitchFamily="34" charset="0"/>
                          </a:rPr>
                          <m:t> ∈ </m:t>
                        </m:r>
                        <m:r>
                          <m:rPr>
                            <m:nor/>
                          </m:rPr>
                          <a:rPr lang="en-US">
                            <a:solidFill>
                              <a:srgbClr val="00B050"/>
                            </a:solidFill>
                            <a:latin typeface="Arial" panose="020B0604020202020204" pitchFamily="34" charset="0"/>
                            <a:cs typeface="Arial" panose="020B0604020202020204" pitchFamily="34" charset="0"/>
                          </a:rPr>
                          <m:t>T</m:t>
                        </m:r>
                      </m:sub>
                      <m:sup/>
                      <m:e>
                        <m:r>
                          <m:rPr>
                            <m:nor/>
                          </m:rPr>
                          <a:rPr lang="en-US" b="0" i="0" smtClean="0">
                            <a:solidFill>
                              <a:srgbClr val="00B050"/>
                            </a:solidFill>
                            <a:latin typeface="Arial" panose="020B0604020202020204" pitchFamily="34" charset="0"/>
                            <a:cs typeface="Arial" panose="020B0604020202020204" pitchFamily="34" charset="0"/>
                          </a:rPr>
                          <m:t> </m:t>
                        </m:r>
                        <m:r>
                          <m:rPr>
                            <m:nor/>
                          </m:rPr>
                          <a:rPr lang="en-US" b="0" i="1" smtClean="0">
                            <a:solidFill>
                              <a:srgbClr val="00B050"/>
                            </a:solidFill>
                            <a:latin typeface="Arial" panose="020B0604020202020204" pitchFamily="34" charset="0"/>
                            <a:cs typeface="Arial" panose="020B0604020202020204" pitchFamily="34" charset="0"/>
                          </a:rPr>
                          <m:t>TU</m:t>
                        </m:r>
                        <m:r>
                          <m:rPr>
                            <m:nor/>
                          </m:rPr>
                          <a:rPr lang="en-US" b="0" i="1" smtClean="0">
                            <a:solidFill>
                              <a:srgbClr val="00B050"/>
                            </a:solidFill>
                            <a:latin typeface="Arial" panose="020B0604020202020204" pitchFamily="34" charset="0"/>
                            <a:cs typeface="Arial" panose="020B0604020202020204" pitchFamily="34" charset="0"/>
                          </a:rPr>
                          <m:t>(</m:t>
                        </m:r>
                        <m:r>
                          <m:rPr>
                            <m:nor/>
                          </m:rPr>
                          <a:rPr lang="en-US" b="0" i="1" smtClean="0">
                            <a:solidFill>
                              <a:srgbClr val="00B050"/>
                            </a:solidFill>
                            <a:latin typeface="Arial" panose="020B0604020202020204" pitchFamily="34" charset="0"/>
                            <a:cs typeface="Arial" panose="020B0604020202020204" pitchFamily="34" charset="0"/>
                          </a:rPr>
                          <m:t>T</m:t>
                        </m:r>
                        <m:r>
                          <m:rPr>
                            <m:nor/>
                          </m:rPr>
                          <a:rPr lang="en-US" b="0" i="1" smtClean="0">
                            <a:solidFill>
                              <a:srgbClr val="00B050"/>
                            </a:solidFill>
                            <a:latin typeface="Arial" panose="020B0604020202020204" pitchFamily="34" charset="0"/>
                            <a:cs typeface="Arial" panose="020B0604020202020204" pitchFamily="34" charset="0"/>
                          </a:rPr>
                          <m:t>)</m:t>
                        </m:r>
                      </m:e>
                    </m:nary>
                  </m:oMath>
                </a14:m>
                <a:endParaRPr lang="en-US">
                  <a:solidFill>
                    <a:srgbClr val="00B050"/>
                  </a:solidFill>
                  <a:latin typeface="Arial" panose="020B0604020202020204" pitchFamily="34" charset="0"/>
                  <a:cs typeface="Arial" panose="020B0604020202020204" pitchFamily="34" charset="0"/>
                </a:endParaRPr>
              </a:p>
              <a:p>
                <a:pPr lvl="1" algn="just">
                  <a:lnSpc>
                    <a:spcPct val="150000"/>
                  </a:lnSpc>
                </a:pPr>
                <a:r>
                  <a:rPr lang="en-US">
                    <a:latin typeface="Arial" panose="020B0604020202020204" pitchFamily="34" charset="0"/>
                    <a:cs typeface="Arial" panose="020B0604020202020204" pitchFamily="34" charset="0"/>
                  </a:rPr>
                  <a:t>Tính chất 1: Nếu TWU(X) nhỏ hơn giá trị “</a:t>
                </a:r>
                <a:r>
                  <a:rPr lang="en-US">
                    <a:solidFill>
                      <a:srgbClr val="00B050"/>
                    </a:solidFill>
                    <a:latin typeface="Arial" panose="020B0604020202020204" pitchFamily="34" charset="0"/>
                    <a:cs typeface="Arial" panose="020B0604020202020204" pitchFamily="34" charset="0"/>
                  </a:rPr>
                  <a:t>minutil</a:t>
                </a:r>
                <a:r>
                  <a:rPr lang="en-US">
                    <a:latin typeface="Arial" panose="020B0604020202020204" pitchFamily="34" charset="0"/>
                    <a:cs typeface="Arial" panose="020B0604020202020204" pitchFamily="34" charset="0"/>
                  </a:rPr>
                  <a:t>” đã cho, thì tất cả các siêu tập mục của X đều không có tính tiện ích cao</a:t>
                </a:r>
                <a:endParaRPr lang="en-US">
                  <a:solidFill>
                    <a:srgbClr val="00B050"/>
                  </a:solidFill>
                  <a:latin typeface="Arial" panose="020B0604020202020204" pitchFamily="34" charset="0"/>
                  <a:cs typeface="Arial" panose="020B0604020202020204" pitchFamily="34" charset="0"/>
                </a:endParaRPr>
              </a:p>
            </p:txBody>
          </p:sp>
        </mc:Choice>
        <mc:Fallback xmlns="">
          <p:sp>
            <p:nvSpPr>
              <p:cNvPr id="5" name="Content Placeholder 2">
                <a:extLst>
                  <a:ext uri="{FF2B5EF4-FFF2-40B4-BE49-F238E27FC236}">
                    <a16:creationId xmlns:a16="http://schemas.microsoft.com/office/drawing/2014/main" id="{C43751A5-35EB-BBBB-4FE8-DE5A09E9DF85}"/>
                  </a:ext>
                </a:extLst>
              </p:cNvPr>
              <p:cNvSpPr>
                <a:spLocks noGrp="1" noRot="1" noChangeAspect="1" noMove="1" noResize="1" noEditPoints="1" noAdjustHandles="1" noChangeArrowheads="1" noChangeShapeType="1" noTextEdit="1"/>
              </p:cNvSpPr>
              <p:nvPr>
                <p:ph idx="1"/>
              </p:nvPr>
            </p:nvSpPr>
            <p:spPr>
              <a:xfrm>
                <a:off x="221601" y="1372791"/>
                <a:ext cx="8526863" cy="3394472"/>
              </a:xfrm>
              <a:blipFill>
                <a:blip r:embed="rId3"/>
                <a:stretch>
                  <a:fillRect r="-64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2F1F644-C657-100C-0EAE-1F3948AEBAF7}"/>
              </a:ext>
            </a:extLst>
          </p:cNvPr>
          <p:cNvSpPr>
            <a:spLocks noGrp="1"/>
          </p:cNvSpPr>
          <p:nvPr>
            <p:ph type="sldNum" sz="quarter" idx="12"/>
          </p:nvPr>
        </p:nvSpPr>
        <p:spPr/>
        <p:txBody>
          <a:bodyPr/>
          <a:lstStyle/>
          <a:p>
            <a:fld id="{83B0A39C-9AA3-4A83-82D7-24ADE085033F}" type="slidenum">
              <a:rPr lang="ko-KR" altLang="en-US" smtClean="0"/>
              <a:t>49</a:t>
            </a:fld>
            <a:endParaRPr lang="ko-KR" altLang="en-US"/>
          </a:p>
        </p:txBody>
      </p:sp>
    </p:spTree>
    <p:extLst>
      <p:ext uri="{BB962C8B-B14F-4D97-AF65-F5344CB8AC3E}">
        <p14:creationId xmlns:p14="http://schemas.microsoft.com/office/powerpoint/2010/main" val="2404475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517D-34C3-7FD2-5FC9-6170B18ECE8A}"/>
              </a:ext>
            </a:extLst>
          </p:cNvPr>
          <p:cNvSpPr>
            <a:spLocks noGrp="1"/>
          </p:cNvSpPr>
          <p:nvPr>
            <p:ph type="title"/>
          </p:nvPr>
        </p:nvSpPr>
        <p:spPr>
          <a:xfrm>
            <a:off x="251520" y="51470"/>
            <a:ext cx="3947924" cy="1523885"/>
          </a:xfrm>
        </p:spPr>
        <p:txBody>
          <a:bodyPr vert="horz" lIns="91440" tIns="45720" rIns="91440" bIns="45720" rtlCol="0" anchor="b">
            <a:normAutofit/>
          </a:bodyPr>
          <a:lstStyle/>
          <a:p>
            <a:pPr latinLnBrk="0">
              <a:lnSpc>
                <a:spcPct val="90000"/>
              </a:lnSpc>
            </a:pPr>
            <a:r>
              <a:rPr lang="en-US" sz="4000" kern="1200">
                <a:solidFill>
                  <a:schemeClr val="tx1"/>
                </a:solidFill>
              </a:rPr>
              <a:t>Luật di truyền của Mendel</a:t>
            </a:r>
          </a:p>
        </p:txBody>
      </p:sp>
      <p:pic>
        <p:nvPicPr>
          <p:cNvPr id="8" name="Picture 7" descr="A diagram of a number of cells&#10;&#10;Description automatically generated">
            <a:extLst>
              <a:ext uri="{FF2B5EF4-FFF2-40B4-BE49-F238E27FC236}">
                <a16:creationId xmlns:a16="http://schemas.microsoft.com/office/drawing/2014/main" id="{A1885C75-BE4E-AC14-F313-4706A0286529}"/>
              </a:ext>
            </a:extLst>
          </p:cNvPr>
          <p:cNvPicPr>
            <a:picLocks noChangeAspect="1"/>
          </p:cNvPicPr>
          <p:nvPr/>
        </p:nvPicPr>
        <p:blipFill rotWithShape="1">
          <a:blip r:embed="rId2">
            <a:extLst>
              <a:ext uri="{28A0092B-C50C-407E-A947-70E740481C1C}">
                <a14:useLocalDpi xmlns:a14="http://schemas.microsoft.com/office/drawing/2010/main" val="0"/>
              </a:ext>
            </a:extLst>
          </a:blip>
          <a:srcRect b="5460"/>
          <a:stretch/>
        </p:blipFill>
        <p:spPr>
          <a:xfrm>
            <a:off x="4326542" y="267494"/>
            <a:ext cx="4637946" cy="4623875"/>
          </a:xfrm>
          <a:prstGeom prst="rect">
            <a:avLst/>
          </a:prstGeom>
        </p:spPr>
      </p:pic>
      <p:sp>
        <p:nvSpPr>
          <p:cNvPr id="9" name="TextBox 8">
            <a:hlinkClick r:id="rId3"/>
            <a:extLst>
              <a:ext uri="{FF2B5EF4-FFF2-40B4-BE49-F238E27FC236}">
                <a16:creationId xmlns:a16="http://schemas.microsoft.com/office/drawing/2014/main" id="{520B980E-467E-7722-30EC-0F635DE2B29B}"/>
              </a:ext>
            </a:extLst>
          </p:cNvPr>
          <p:cNvSpPr txBox="1"/>
          <p:nvPr/>
        </p:nvSpPr>
        <p:spPr>
          <a:xfrm>
            <a:off x="1063467" y="4906145"/>
            <a:ext cx="7017066" cy="185885"/>
          </a:xfrm>
          <a:prstGeom prst="rect">
            <a:avLst/>
          </a:prstGeom>
          <a:noFill/>
        </p:spPr>
        <p:txBody>
          <a:bodyPr wrap="square" rtlCol="0">
            <a:spAutoFit/>
          </a:bodyPr>
          <a:lstStyle/>
          <a:p>
            <a:pPr algn="ctr" defTabSz="694944">
              <a:spcAft>
                <a:spcPts val="600"/>
              </a:spcAft>
            </a:pPr>
            <a:r>
              <a:rPr lang="en-US" altLang="ko-KR" sz="608" kern="1200">
                <a:solidFill>
                  <a:schemeClr val="tx1">
                    <a:lumMod val="65000"/>
                    <a:lumOff val="35000"/>
                  </a:schemeClr>
                </a:solidFill>
                <a:latin typeface="Malgun Gothic (Body)"/>
                <a:ea typeface="+mn-ea"/>
                <a:cs typeface="Arial" pitchFamily="34" charset="0"/>
              </a:rPr>
              <a:t>20DH111943 – Đỗ Anh Duy</a:t>
            </a:r>
            <a:endParaRPr lang="ko-KR" altLang="en-US" sz="800">
              <a:solidFill>
                <a:schemeClr val="tx1">
                  <a:lumMod val="65000"/>
                  <a:lumOff val="35000"/>
                </a:schemeClr>
              </a:solidFill>
              <a:latin typeface="Malgun Gothic (Body)"/>
              <a:cs typeface="Arial" pitchFamily="34" charset="0"/>
            </a:endParaRPr>
          </a:p>
        </p:txBody>
      </p:sp>
      <p:sp>
        <p:nvSpPr>
          <p:cNvPr id="3" name="Slide Number Placeholder 3">
            <a:extLst>
              <a:ext uri="{FF2B5EF4-FFF2-40B4-BE49-F238E27FC236}">
                <a16:creationId xmlns:a16="http://schemas.microsoft.com/office/drawing/2014/main" id="{1727AD69-4DA7-D98D-BA83-85162FC71305}"/>
              </a:ext>
            </a:extLst>
          </p:cNvPr>
          <p:cNvSpPr txBox="1">
            <a:spLocks/>
          </p:cNvSpPr>
          <p:nvPr/>
        </p:nvSpPr>
        <p:spPr>
          <a:xfrm>
            <a:off x="6907088" y="4767263"/>
            <a:ext cx="2057400" cy="273844"/>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0A39C-9AA3-4A83-82D7-24ADE085033F}" type="slidenum">
              <a:rPr lang="ko-KR" altLang="en-US" smtClean="0"/>
              <a:pPr/>
              <a:t>5</a:t>
            </a:fld>
            <a:endParaRPr lang="ko-KR" altLang="en-US"/>
          </a:p>
        </p:txBody>
      </p:sp>
      <p:pic>
        <p:nvPicPr>
          <p:cNvPr id="5" name="Picture 4" descr="DNA helix in abstract form">
            <a:extLst>
              <a:ext uri="{FF2B5EF4-FFF2-40B4-BE49-F238E27FC236}">
                <a16:creationId xmlns:a16="http://schemas.microsoft.com/office/drawing/2014/main" id="{5914839E-CE3B-11A8-9865-91221569E1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819" y="1690013"/>
            <a:ext cx="2368936" cy="1421300"/>
          </a:xfrm>
          <a:prstGeom prst="rect">
            <a:avLst/>
          </a:prstGeom>
        </p:spPr>
      </p:pic>
      <p:pic>
        <p:nvPicPr>
          <p:cNvPr id="7" name="Picture 6">
            <a:extLst>
              <a:ext uri="{FF2B5EF4-FFF2-40B4-BE49-F238E27FC236}">
                <a16:creationId xmlns:a16="http://schemas.microsoft.com/office/drawing/2014/main" id="{0E98757A-1DF1-96AD-6E46-7B31E47DCE8B}"/>
              </a:ext>
            </a:extLst>
          </p:cNvPr>
          <p:cNvPicPr>
            <a:picLocks noChangeAspect="1"/>
          </p:cNvPicPr>
          <p:nvPr/>
        </p:nvPicPr>
        <p:blipFill rotWithShape="1">
          <a:blip r:embed="rId5"/>
          <a:srcRect r="50000"/>
          <a:stretch/>
        </p:blipFill>
        <p:spPr>
          <a:xfrm>
            <a:off x="425282" y="3423822"/>
            <a:ext cx="3600400" cy="983290"/>
          </a:xfrm>
          <a:prstGeom prst="rect">
            <a:avLst/>
          </a:prstGeom>
        </p:spPr>
      </p:pic>
    </p:spTree>
    <p:extLst>
      <p:ext uri="{BB962C8B-B14F-4D97-AF65-F5344CB8AC3E}">
        <p14:creationId xmlns:p14="http://schemas.microsoft.com/office/powerpoint/2010/main" val="19187134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0F815-5214-D277-3DF8-347B5B663B34}"/>
              </a:ext>
            </a:extLst>
          </p:cNvPr>
          <p:cNvSpPr>
            <a:spLocks noGrp="1"/>
          </p:cNvSpPr>
          <p:nvPr>
            <p:ph type="title"/>
          </p:nvPr>
        </p:nvSpPr>
        <p:spPr>
          <a:xfrm>
            <a:off x="467544" y="208848"/>
            <a:ext cx="9004751" cy="528310"/>
          </a:xfrm>
        </p:spPr>
        <p:txBody>
          <a:bodyPr>
            <a:noAutofit/>
          </a:bodyPr>
          <a:lstStyle/>
          <a:p>
            <a:r>
              <a:rPr lang="en-US">
                <a:latin typeface="Arial" panose="020B0604020202020204" pitchFamily="34" charset="0"/>
                <a:cs typeface="Arial" panose="020B0604020202020204" pitchFamily="34" charset="0"/>
              </a:rPr>
              <a:t>Giới hạn trên của TWU</a:t>
            </a:r>
          </a:p>
        </p:txBody>
      </p:sp>
      <p:sp>
        <p:nvSpPr>
          <p:cNvPr id="9" name="Slide Number Placeholder 8">
            <a:extLst>
              <a:ext uri="{FF2B5EF4-FFF2-40B4-BE49-F238E27FC236}">
                <a16:creationId xmlns:a16="http://schemas.microsoft.com/office/drawing/2014/main" id="{B01A7BCB-2B89-EDBD-65CC-D8474AC1635D}"/>
              </a:ext>
            </a:extLst>
          </p:cNvPr>
          <p:cNvSpPr>
            <a:spLocks noGrp="1"/>
          </p:cNvSpPr>
          <p:nvPr>
            <p:ph type="sldNum" sz="quarter" idx="12"/>
          </p:nvPr>
        </p:nvSpPr>
        <p:spPr/>
        <p:txBody>
          <a:bodyPr/>
          <a:lstStyle/>
          <a:p>
            <a:fld id="{83B0A39C-9AA3-4A83-82D7-24ADE085033F}" type="slidenum">
              <a:rPr lang="ko-KR" altLang="en-US" smtClean="0"/>
              <a:t>50</a:t>
            </a:fld>
            <a:endParaRPr lang="ko-KR" altLang="en-US"/>
          </a:p>
        </p:txBody>
      </p:sp>
      <p:sp>
        <p:nvSpPr>
          <p:cNvPr id="4" name="TextBox 3">
            <a:extLst>
              <a:ext uri="{FF2B5EF4-FFF2-40B4-BE49-F238E27FC236}">
                <a16:creationId xmlns:a16="http://schemas.microsoft.com/office/drawing/2014/main" id="{FA5A9872-1C30-CCAA-6338-0A7D743E7423}"/>
              </a:ext>
            </a:extLst>
          </p:cNvPr>
          <p:cNvSpPr txBox="1"/>
          <p:nvPr/>
        </p:nvSpPr>
        <p:spPr>
          <a:xfrm>
            <a:off x="454400" y="841162"/>
            <a:ext cx="8618706" cy="369332"/>
          </a:xfrm>
          <a:prstGeom prst="rect">
            <a:avLst/>
          </a:prstGeom>
          <a:noFill/>
        </p:spPr>
        <p:txBody>
          <a:bodyPr wrap="none" rtlCol="0">
            <a:spAutoFit/>
          </a:bodyPr>
          <a:lstStyle/>
          <a:p>
            <a:r>
              <a:rPr lang="en-US" b="0" i="0">
                <a:solidFill>
                  <a:srgbClr val="00B050"/>
                </a:solidFill>
                <a:effectLst/>
                <a:latin typeface="Arial" panose="020B0604020202020204" pitchFamily="34" charset="0"/>
                <a:cs typeface="Arial" panose="020B0604020202020204" pitchFamily="34" charset="0"/>
              </a:rPr>
              <a:t>TWU</a:t>
            </a:r>
            <a:r>
              <a:rPr lang="en-US" b="0" i="0">
                <a:solidFill>
                  <a:srgbClr val="252525"/>
                </a:solidFill>
                <a:effectLst/>
                <a:latin typeface="Arial" panose="020B0604020202020204" pitchFamily="34" charset="0"/>
                <a:cs typeface="Arial" panose="020B0604020202020204" pitchFamily="34" charset="0"/>
              </a:rPr>
              <a:t> của một tập mục: Tổng tiện ích giao dịch cho các giao dịch có chứa tập mục.</a:t>
            </a:r>
            <a:endParaRPr lang="en-US">
              <a:latin typeface="Arial" panose="020B060402020202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id="{FB7466FF-A7BF-CC2E-35BD-9ABCB79CF067}"/>
              </a:ext>
            </a:extLst>
          </p:cNvPr>
          <p:cNvGraphicFramePr>
            <a:graphicFrameLocks noGrp="1"/>
          </p:cNvGraphicFramePr>
          <p:nvPr>
            <p:extLst>
              <p:ext uri="{D42A27DB-BD31-4B8C-83A1-F6EECF244321}">
                <p14:modId xmlns:p14="http://schemas.microsoft.com/office/powerpoint/2010/main" val="831482541"/>
              </p:ext>
            </p:extLst>
          </p:nvPr>
        </p:nvGraphicFramePr>
        <p:xfrm>
          <a:off x="827584" y="1347614"/>
          <a:ext cx="3744416" cy="2743200"/>
        </p:xfrm>
        <a:graphic>
          <a:graphicData uri="http://schemas.openxmlformats.org/drawingml/2006/table">
            <a:tbl>
              <a:tblPr firstRow="1" bandRow="1">
                <a:tableStyleId>{073A0DAA-6AF3-43AB-8588-CEC1D06C72B9}</a:tableStyleId>
              </a:tblPr>
              <a:tblGrid>
                <a:gridCol w="854835">
                  <a:extLst>
                    <a:ext uri="{9D8B030D-6E8A-4147-A177-3AD203B41FA5}">
                      <a16:colId xmlns:a16="http://schemas.microsoft.com/office/drawing/2014/main" val="2670552633"/>
                    </a:ext>
                  </a:extLst>
                </a:gridCol>
                <a:gridCol w="2889581">
                  <a:extLst>
                    <a:ext uri="{9D8B030D-6E8A-4147-A177-3AD203B41FA5}">
                      <a16:colId xmlns:a16="http://schemas.microsoft.com/office/drawing/2014/main" val="2747366810"/>
                    </a:ext>
                  </a:extLst>
                </a:gridCol>
              </a:tblGrid>
              <a:tr h="457200">
                <a:tc>
                  <a:txBody>
                    <a:bodyPr/>
                    <a:lstStyle/>
                    <a:p>
                      <a:pPr algn="ctr"/>
                      <a:r>
                        <a:rPr lang="en-US" sz="1800"/>
                        <a:t>Trans.</a:t>
                      </a:r>
                    </a:p>
                  </a:txBody>
                  <a:tcPr anchor="ctr"/>
                </a:tc>
                <a:tc>
                  <a:txBody>
                    <a:bodyPr/>
                    <a:lstStyle/>
                    <a:p>
                      <a:pPr algn="ctr"/>
                      <a:r>
                        <a:rPr lang="en-US" sz="1800"/>
                        <a:t>Items</a:t>
                      </a:r>
                    </a:p>
                  </a:txBody>
                  <a:tcPr anchor="ctr"/>
                </a:tc>
                <a:extLst>
                  <a:ext uri="{0D108BD9-81ED-4DB2-BD59-A6C34878D82A}">
                    <a16:rowId xmlns:a16="http://schemas.microsoft.com/office/drawing/2014/main" val="1364948772"/>
                  </a:ext>
                </a:extLst>
              </a:tr>
              <a:tr h="457200">
                <a:tc>
                  <a:txBody>
                    <a:bodyPr/>
                    <a:lstStyle/>
                    <a:p>
                      <a:r>
                        <a:rPr lang="en-US" sz="1800">
                          <a:solidFill>
                            <a:schemeClr val="tx1"/>
                          </a:solidFill>
                        </a:rPr>
                        <a:t>T1</a:t>
                      </a:r>
                    </a:p>
                  </a:txBody>
                  <a:tcPr anchor="ctr"/>
                </a:tc>
                <a:tc>
                  <a:txBody>
                    <a:bodyPr/>
                    <a:lstStyle/>
                    <a:p>
                      <a:r>
                        <a:rPr lang="en-US" sz="1800">
                          <a:solidFill>
                            <a:srgbClr val="FF0000"/>
                          </a:solidFill>
                        </a:rPr>
                        <a:t>a(1)</a:t>
                      </a:r>
                      <a:r>
                        <a:rPr lang="en-US" sz="1800">
                          <a:solidFill>
                            <a:schemeClr val="tx1"/>
                          </a:solidFill>
                        </a:rPr>
                        <a:t>, b(5), c(1), d(3), </a:t>
                      </a:r>
                      <a:r>
                        <a:rPr lang="en-US" sz="1800">
                          <a:solidFill>
                            <a:srgbClr val="FF0000"/>
                          </a:solidFill>
                        </a:rPr>
                        <a:t>e(1)</a:t>
                      </a:r>
                    </a:p>
                  </a:txBody>
                  <a:tcPr anchor="ctr"/>
                </a:tc>
                <a:extLst>
                  <a:ext uri="{0D108BD9-81ED-4DB2-BD59-A6C34878D82A}">
                    <a16:rowId xmlns:a16="http://schemas.microsoft.com/office/drawing/2014/main" val="2267871492"/>
                  </a:ext>
                </a:extLst>
              </a:tr>
              <a:tr h="457200">
                <a:tc>
                  <a:txBody>
                    <a:bodyPr/>
                    <a:lstStyle/>
                    <a:p>
                      <a:r>
                        <a:rPr lang="en-US" sz="1800"/>
                        <a:t>T2</a:t>
                      </a:r>
                    </a:p>
                  </a:txBody>
                  <a:tcPr anchor="ctr"/>
                </a:tc>
                <a:tc>
                  <a:txBody>
                    <a:bodyPr/>
                    <a:lstStyle/>
                    <a:p>
                      <a:r>
                        <a:rPr lang="en-US" sz="1800"/>
                        <a:t>b(4), c(3), d(3), e(1)</a:t>
                      </a:r>
                    </a:p>
                  </a:txBody>
                  <a:tcPr anchor="ctr"/>
                </a:tc>
                <a:extLst>
                  <a:ext uri="{0D108BD9-81ED-4DB2-BD59-A6C34878D82A}">
                    <a16:rowId xmlns:a16="http://schemas.microsoft.com/office/drawing/2014/main" val="2402931697"/>
                  </a:ext>
                </a:extLst>
              </a:tr>
              <a:tr h="457200">
                <a:tc>
                  <a:txBody>
                    <a:bodyPr/>
                    <a:lstStyle/>
                    <a:p>
                      <a:r>
                        <a:rPr lang="en-US" sz="1800"/>
                        <a:t>T3</a:t>
                      </a:r>
                    </a:p>
                  </a:txBody>
                  <a:tcPr anchor="ctr"/>
                </a:tc>
                <a:tc>
                  <a:txBody>
                    <a:bodyPr/>
                    <a:lstStyle/>
                    <a:p>
                      <a:r>
                        <a:rPr lang="en-US" sz="1800"/>
                        <a:t>a(1), c(1), d(1)</a:t>
                      </a:r>
                    </a:p>
                  </a:txBody>
                  <a:tcPr anchor="ctr"/>
                </a:tc>
                <a:extLst>
                  <a:ext uri="{0D108BD9-81ED-4DB2-BD59-A6C34878D82A}">
                    <a16:rowId xmlns:a16="http://schemas.microsoft.com/office/drawing/2014/main" val="598501799"/>
                  </a:ext>
                </a:extLst>
              </a:tr>
              <a:tr h="457200">
                <a:tc>
                  <a:txBody>
                    <a:bodyPr/>
                    <a:lstStyle/>
                    <a:p>
                      <a:r>
                        <a:rPr lang="en-US" sz="1800"/>
                        <a:t>T4</a:t>
                      </a:r>
                    </a:p>
                  </a:txBody>
                  <a:tcPr anchor="ctr"/>
                </a:tc>
                <a:tc>
                  <a:txBody>
                    <a:bodyPr/>
                    <a:lstStyle/>
                    <a:p>
                      <a:r>
                        <a:rPr lang="en-US" sz="1800">
                          <a:solidFill>
                            <a:srgbClr val="FF0000"/>
                          </a:solidFill>
                        </a:rPr>
                        <a:t>a(2)</a:t>
                      </a:r>
                      <a:r>
                        <a:rPr lang="en-US" sz="1800"/>
                        <a:t>, c(6), </a:t>
                      </a:r>
                      <a:r>
                        <a:rPr lang="en-US" sz="1800">
                          <a:solidFill>
                            <a:srgbClr val="FF0000"/>
                          </a:solidFill>
                        </a:rPr>
                        <a:t>e(2)</a:t>
                      </a:r>
                    </a:p>
                  </a:txBody>
                  <a:tcPr anchor="ctr"/>
                </a:tc>
                <a:extLst>
                  <a:ext uri="{0D108BD9-81ED-4DB2-BD59-A6C34878D82A}">
                    <a16:rowId xmlns:a16="http://schemas.microsoft.com/office/drawing/2014/main" val="1421931807"/>
                  </a:ext>
                </a:extLst>
              </a:tr>
              <a:tr h="457200">
                <a:tc>
                  <a:txBody>
                    <a:bodyPr/>
                    <a:lstStyle/>
                    <a:p>
                      <a:r>
                        <a:rPr lang="en-US" sz="1800"/>
                        <a:t>T5</a:t>
                      </a:r>
                    </a:p>
                  </a:txBody>
                  <a:tcPr anchor="ctr"/>
                </a:tc>
                <a:tc>
                  <a:txBody>
                    <a:bodyPr/>
                    <a:lstStyle/>
                    <a:p>
                      <a:r>
                        <a:rPr lang="en-US" sz="1800"/>
                        <a:t>b(2), c(2), e(1)</a:t>
                      </a:r>
                    </a:p>
                  </a:txBody>
                  <a:tcPr anchor="ctr"/>
                </a:tc>
                <a:extLst>
                  <a:ext uri="{0D108BD9-81ED-4DB2-BD59-A6C34878D82A}">
                    <a16:rowId xmlns:a16="http://schemas.microsoft.com/office/drawing/2014/main" val="1545739140"/>
                  </a:ext>
                </a:extLst>
              </a:tr>
            </a:tbl>
          </a:graphicData>
        </a:graphic>
      </p:graphicFrame>
      <p:graphicFrame>
        <p:nvGraphicFramePr>
          <p:cNvPr id="6" name="Table 5">
            <a:extLst>
              <a:ext uri="{FF2B5EF4-FFF2-40B4-BE49-F238E27FC236}">
                <a16:creationId xmlns:a16="http://schemas.microsoft.com/office/drawing/2014/main" id="{319AA7BE-7C6B-B1DC-DD3D-771AE21488EF}"/>
              </a:ext>
            </a:extLst>
          </p:cNvPr>
          <p:cNvGraphicFramePr>
            <a:graphicFrameLocks noGrp="1"/>
          </p:cNvGraphicFramePr>
          <p:nvPr>
            <p:extLst>
              <p:ext uri="{D42A27DB-BD31-4B8C-83A1-F6EECF244321}">
                <p14:modId xmlns:p14="http://schemas.microsoft.com/office/powerpoint/2010/main" val="3375597609"/>
              </p:ext>
            </p:extLst>
          </p:nvPr>
        </p:nvGraphicFramePr>
        <p:xfrm>
          <a:off x="5868144" y="1347614"/>
          <a:ext cx="2256304" cy="2743200"/>
        </p:xfrm>
        <a:graphic>
          <a:graphicData uri="http://schemas.openxmlformats.org/drawingml/2006/table">
            <a:tbl>
              <a:tblPr firstRow="1" bandRow="1">
                <a:tableStyleId>{073A0DAA-6AF3-43AB-8588-CEC1D06C72B9}</a:tableStyleId>
              </a:tblPr>
              <a:tblGrid>
                <a:gridCol w="780142">
                  <a:extLst>
                    <a:ext uri="{9D8B030D-6E8A-4147-A177-3AD203B41FA5}">
                      <a16:colId xmlns:a16="http://schemas.microsoft.com/office/drawing/2014/main" val="2670552633"/>
                    </a:ext>
                  </a:extLst>
                </a:gridCol>
                <a:gridCol w="1476162">
                  <a:extLst>
                    <a:ext uri="{9D8B030D-6E8A-4147-A177-3AD203B41FA5}">
                      <a16:colId xmlns:a16="http://schemas.microsoft.com/office/drawing/2014/main" val="2747366810"/>
                    </a:ext>
                  </a:extLst>
                </a:gridCol>
              </a:tblGrid>
              <a:tr h="457200">
                <a:tc>
                  <a:txBody>
                    <a:bodyPr/>
                    <a:lstStyle/>
                    <a:p>
                      <a:pPr algn="ctr"/>
                      <a:r>
                        <a:rPr lang="en-US" sz="1800"/>
                        <a:t>Item</a:t>
                      </a:r>
                    </a:p>
                  </a:txBody>
                  <a:tcPr anchor="ctr"/>
                </a:tc>
                <a:tc>
                  <a:txBody>
                    <a:bodyPr/>
                    <a:lstStyle/>
                    <a:p>
                      <a:pPr algn="ctr"/>
                      <a:r>
                        <a:rPr lang="en-US" sz="1800"/>
                        <a:t>Unit Profit</a:t>
                      </a:r>
                    </a:p>
                  </a:txBody>
                  <a:tcPr anchor="ctr"/>
                </a:tc>
                <a:extLst>
                  <a:ext uri="{0D108BD9-81ED-4DB2-BD59-A6C34878D82A}">
                    <a16:rowId xmlns:a16="http://schemas.microsoft.com/office/drawing/2014/main" val="1364948772"/>
                  </a:ext>
                </a:extLst>
              </a:tr>
              <a:tr h="457200">
                <a:tc>
                  <a:txBody>
                    <a:bodyPr/>
                    <a:lstStyle/>
                    <a:p>
                      <a:r>
                        <a:rPr lang="en-US" sz="1800"/>
                        <a:t>a</a:t>
                      </a:r>
                    </a:p>
                  </a:txBody>
                  <a:tcPr anchor="ctr"/>
                </a:tc>
                <a:tc>
                  <a:txBody>
                    <a:bodyPr/>
                    <a:lstStyle/>
                    <a:p>
                      <a:pPr algn="r"/>
                      <a:r>
                        <a:rPr lang="en-US" sz="1800"/>
                        <a:t>5$</a:t>
                      </a:r>
                    </a:p>
                  </a:txBody>
                  <a:tcPr anchor="ctr"/>
                </a:tc>
                <a:extLst>
                  <a:ext uri="{0D108BD9-81ED-4DB2-BD59-A6C34878D82A}">
                    <a16:rowId xmlns:a16="http://schemas.microsoft.com/office/drawing/2014/main" val="2267871492"/>
                  </a:ext>
                </a:extLst>
              </a:tr>
              <a:tr h="457200">
                <a:tc>
                  <a:txBody>
                    <a:bodyPr/>
                    <a:lstStyle/>
                    <a:p>
                      <a:r>
                        <a:rPr lang="en-US" sz="1800"/>
                        <a:t>b</a:t>
                      </a:r>
                    </a:p>
                  </a:txBody>
                  <a:tcPr anchor="ctr"/>
                </a:tc>
                <a:tc>
                  <a:txBody>
                    <a:bodyPr/>
                    <a:lstStyle/>
                    <a:p>
                      <a:pPr algn="r"/>
                      <a:r>
                        <a:rPr lang="en-US" sz="1800"/>
                        <a:t>2$</a:t>
                      </a:r>
                    </a:p>
                  </a:txBody>
                  <a:tcPr anchor="ctr"/>
                </a:tc>
                <a:extLst>
                  <a:ext uri="{0D108BD9-81ED-4DB2-BD59-A6C34878D82A}">
                    <a16:rowId xmlns:a16="http://schemas.microsoft.com/office/drawing/2014/main" val="2402931697"/>
                  </a:ext>
                </a:extLst>
              </a:tr>
              <a:tr h="457200">
                <a:tc>
                  <a:txBody>
                    <a:bodyPr/>
                    <a:lstStyle/>
                    <a:p>
                      <a:r>
                        <a:rPr lang="en-US" sz="1800"/>
                        <a:t>c</a:t>
                      </a:r>
                    </a:p>
                  </a:txBody>
                  <a:tcPr anchor="ctr"/>
                </a:tc>
                <a:tc>
                  <a:txBody>
                    <a:bodyPr/>
                    <a:lstStyle/>
                    <a:p>
                      <a:pPr algn="r"/>
                      <a:r>
                        <a:rPr lang="en-US" sz="1800"/>
                        <a:t>1$</a:t>
                      </a:r>
                    </a:p>
                  </a:txBody>
                  <a:tcPr anchor="ctr"/>
                </a:tc>
                <a:extLst>
                  <a:ext uri="{0D108BD9-81ED-4DB2-BD59-A6C34878D82A}">
                    <a16:rowId xmlns:a16="http://schemas.microsoft.com/office/drawing/2014/main" val="598501799"/>
                  </a:ext>
                </a:extLst>
              </a:tr>
              <a:tr h="457200">
                <a:tc>
                  <a:txBody>
                    <a:bodyPr/>
                    <a:lstStyle/>
                    <a:p>
                      <a:r>
                        <a:rPr lang="en-US" sz="1800"/>
                        <a:t>d</a:t>
                      </a:r>
                    </a:p>
                  </a:txBody>
                  <a:tcPr anchor="ctr"/>
                </a:tc>
                <a:tc>
                  <a:txBody>
                    <a:bodyPr/>
                    <a:lstStyle/>
                    <a:p>
                      <a:pPr algn="r"/>
                      <a:r>
                        <a:rPr lang="en-US" sz="1800"/>
                        <a:t>2$</a:t>
                      </a:r>
                    </a:p>
                  </a:txBody>
                  <a:tcPr anchor="ctr"/>
                </a:tc>
                <a:extLst>
                  <a:ext uri="{0D108BD9-81ED-4DB2-BD59-A6C34878D82A}">
                    <a16:rowId xmlns:a16="http://schemas.microsoft.com/office/drawing/2014/main" val="1421931807"/>
                  </a:ext>
                </a:extLst>
              </a:tr>
              <a:tr h="457200">
                <a:tc>
                  <a:txBody>
                    <a:bodyPr/>
                    <a:lstStyle/>
                    <a:p>
                      <a:r>
                        <a:rPr lang="en-US" sz="1800"/>
                        <a:t>e</a:t>
                      </a:r>
                    </a:p>
                  </a:txBody>
                  <a:tcPr anchor="ctr"/>
                </a:tc>
                <a:tc>
                  <a:txBody>
                    <a:bodyPr/>
                    <a:lstStyle/>
                    <a:p>
                      <a:pPr algn="r"/>
                      <a:r>
                        <a:rPr lang="en-US" sz="1800"/>
                        <a:t>3$</a:t>
                      </a:r>
                    </a:p>
                  </a:txBody>
                  <a:tcPr anchor="ctr"/>
                </a:tc>
                <a:extLst>
                  <a:ext uri="{0D108BD9-81ED-4DB2-BD59-A6C34878D82A}">
                    <a16:rowId xmlns:a16="http://schemas.microsoft.com/office/drawing/2014/main" val="1545739140"/>
                  </a:ext>
                </a:extLst>
              </a:tr>
            </a:tbl>
          </a:graphicData>
        </a:graphic>
      </p:graphicFrame>
      <p:sp>
        <p:nvSpPr>
          <p:cNvPr id="7" name="TextBox 6">
            <a:extLst>
              <a:ext uri="{FF2B5EF4-FFF2-40B4-BE49-F238E27FC236}">
                <a16:creationId xmlns:a16="http://schemas.microsoft.com/office/drawing/2014/main" id="{303A42B7-102A-14FC-C667-DF3BBF0B098B}"/>
              </a:ext>
            </a:extLst>
          </p:cNvPr>
          <p:cNvSpPr txBox="1"/>
          <p:nvPr/>
        </p:nvSpPr>
        <p:spPr>
          <a:xfrm>
            <a:off x="755576" y="4227934"/>
            <a:ext cx="5389296" cy="369332"/>
          </a:xfrm>
          <a:prstGeom prst="rect">
            <a:avLst/>
          </a:prstGeom>
          <a:noFill/>
        </p:spPr>
        <p:txBody>
          <a:bodyPr wrap="none" rtlCol="0">
            <a:spAutoFit/>
          </a:bodyPr>
          <a:lstStyle/>
          <a:p>
            <a:r>
              <a:rPr lang="en-US" b="1"/>
              <a:t>Ví dụ:</a:t>
            </a:r>
            <a:r>
              <a:rPr lang="en-US"/>
              <a:t> </a:t>
            </a:r>
            <a:r>
              <a:rPr lang="en-US">
                <a:solidFill>
                  <a:srgbClr val="00B050"/>
                </a:solidFill>
              </a:rPr>
              <a:t>TWU({a, e})</a:t>
            </a:r>
            <a:r>
              <a:rPr lang="en-US">
                <a:solidFill>
                  <a:srgbClr val="FF0000"/>
                </a:solidFill>
              </a:rPr>
              <a:t> </a:t>
            </a:r>
            <a:r>
              <a:rPr lang="en-US"/>
              <a:t>= </a:t>
            </a:r>
            <a:r>
              <a:rPr lang="en-US">
                <a:solidFill>
                  <a:srgbClr val="00B0F0"/>
                </a:solidFill>
              </a:rPr>
              <a:t>TU(T1) </a:t>
            </a:r>
            <a:r>
              <a:rPr lang="en-US"/>
              <a:t>+</a:t>
            </a:r>
            <a:r>
              <a:rPr lang="en-US">
                <a:solidFill>
                  <a:srgbClr val="00B0F0"/>
                </a:solidFill>
              </a:rPr>
              <a:t> TU(T4)</a:t>
            </a:r>
            <a:r>
              <a:rPr lang="en-US"/>
              <a:t> = 25$ + 22$</a:t>
            </a:r>
            <a:r>
              <a:rPr lang="en-US">
                <a:solidFill>
                  <a:srgbClr val="FF0000"/>
                </a:solidFill>
              </a:rPr>
              <a:t> </a:t>
            </a:r>
            <a:r>
              <a:rPr lang="en-US"/>
              <a:t>=</a:t>
            </a:r>
            <a:r>
              <a:rPr lang="en-US">
                <a:solidFill>
                  <a:srgbClr val="FF0000"/>
                </a:solidFill>
              </a:rPr>
              <a:t> 47$</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6C1658C-1AF1-85B2-FF51-B4695DF041EB}"/>
                  </a:ext>
                </a:extLst>
              </p:cNvPr>
              <p:cNvSpPr txBox="1"/>
              <p:nvPr/>
            </p:nvSpPr>
            <p:spPr>
              <a:xfrm>
                <a:off x="323528" y="4597266"/>
                <a:ext cx="8036303" cy="369332"/>
              </a:xfrm>
              <a:prstGeom prst="rect">
                <a:avLst/>
              </a:prstGeom>
              <a:noFill/>
            </p:spPr>
            <p:txBody>
              <a:bodyPr wrap="none" rtlCol="0">
                <a:spAutoFit/>
              </a:bodyPr>
              <a:lstStyle/>
              <a:p>
                <a:r>
                  <a:rPr lang="en-US" b="1">
                    <a:sym typeface="Wingdings" panose="05000000000000000000" pitchFamily="2" charset="2"/>
                  </a:rPr>
                  <a:t></a:t>
                </a:r>
                <a:r>
                  <a:rPr lang="en-US"/>
                  <a:t> </a:t>
                </a:r>
                <a:r>
                  <a:rPr lang="en-US">
                    <a:solidFill>
                      <a:srgbClr val="00B050"/>
                    </a:solidFill>
                  </a:rPr>
                  <a:t>TWU({a, e})</a:t>
                </a:r>
                <a:r>
                  <a:rPr lang="en-US">
                    <a:solidFill>
                      <a:srgbClr val="FF0000"/>
                    </a:solidFill>
                  </a:rPr>
                  <a:t> </a:t>
                </a:r>
                <a:r>
                  <a:rPr lang="en-US"/>
                  <a:t>= </a:t>
                </a:r>
                <a:r>
                  <a:rPr lang="en-US">
                    <a:solidFill>
                      <a:srgbClr val="FF0000"/>
                    </a:solidFill>
                  </a:rPr>
                  <a:t>47$</a:t>
                </a:r>
                <a:r>
                  <a:rPr lang="en-US">
                    <a:solidFill>
                      <a:srgbClr val="00B050"/>
                    </a:solidFill>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a:solidFill>
                      <a:srgbClr val="00B050"/>
                    </a:solidFill>
                  </a:rPr>
                  <a:t> U({a, e}) </a:t>
                </a:r>
                <a:r>
                  <a:rPr lang="en-US"/>
                  <a:t>=</a:t>
                </a:r>
                <a:r>
                  <a:rPr lang="en-US">
                    <a:solidFill>
                      <a:srgbClr val="00B050"/>
                    </a:solidFill>
                  </a:rPr>
                  <a:t> </a:t>
                </a:r>
                <a:r>
                  <a:rPr lang="en-US">
                    <a:solidFill>
                      <a:srgbClr val="FF0000"/>
                    </a:solidFill>
                  </a:rPr>
                  <a:t>24$ </a:t>
                </a:r>
                <a:r>
                  <a:rPr lang="en-US"/>
                  <a:t>và tiện ích của bất kỳ siêu bộ nào của </a:t>
                </a:r>
                <a:r>
                  <a:rPr lang="en-US">
                    <a:solidFill>
                      <a:srgbClr val="00B050"/>
                    </a:solidFill>
                  </a:rPr>
                  <a:t>{a, e}</a:t>
                </a:r>
              </a:p>
            </p:txBody>
          </p:sp>
        </mc:Choice>
        <mc:Fallback xmlns="">
          <p:sp>
            <p:nvSpPr>
              <p:cNvPr id="8" name="TextBox 7">
                <a:extLst>
                  <a:ext uri="{FF2B5EF4-FFF2-40B4-BE49-F238E27FC236}">
                    <a16:creationId xmlns:a16="http://schemas.microsoft.com/office/drawing/2014/main" id="{06C1658C-1AF1-85B2-FF51-B4695DF041EB}"/>
                  </a:ext>
                </a:extLst>
              </p:cNvPr>
              <p:cNvSpPr txBox="1">
                <a:spLocks noRot="1" noChangeAspect="1" noMove="1" noResize="1" noEditPoints="1" noAdjustHandles="1" noChangeArrowheads="1" noChangeShapeType="1" noTextEdit="1"/>
              </p:cNvSpPr>
              <p:nvPr/>
            </p:nvSpPr>
            <p:spPr>
              <a:xfrm>
                <a:off x="323528" y="4597266"/>
                <a:ext cx="8036303" cy="369332"/>
              </a:xfrm>
              <a:prstGeom prst="rect">
                <a:avLst/>
              </a:prstGeom>
              <a:blipFill>
                <a:blip r:embed="rId3"/>
                <a:stretch>
                  <a:fillRect l="-607" t="-9836" b="-26230"/>
                </a:stretch>
              </a:blipFill>
            </p:spPr>
            <p:txBody>
              <a:bodyPr/>
              <a:lstStyle/>
              <a:p>
                <a:r>
                  <a:rPr lang="en-US">
                    <a:noFill/>
                  </a:rPr>
                  <a:t> </a:t>
                </a:r>
              </a:p>
            </p:txBody>
          </p:sp>
        </mc:Fallback>
      </mc:AlternateContent>
    </p:spTree>
    <p:extLst>
      <p:ext uri="{BB962C8B-B14F-4D97-AF65-F5344CB8AC3E}">
        <p14:creationId xmlns:p14="http://schemas.microsoft.com/office/powerpoint/2010/main" val="75991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7948E-5744-4392-1903-0D7A5C5C72DF}"/>
              </a:ext>
            </a:extLst>
          </p:cNvPr>
          <p:cNvSpPr>
            <a:spLocks noGrp="1"/>
          </p:cNvSpPr>
          <p:nvPr>
            <p:ph type="title"/>
          </p:nvPr>
        </p:nvSpPr>
        <p:spPr>
          <a:xfrm>
            <a:off x="280120" y="295736"/>
            <a:ext cx="8892480" cy="857250"/>
          </a:xfrm>
        </p:spPr>
        <p:txBody>
          <a:bodyPr/>
          <a:lstStyle/>
          <a:p>
            <a:r>
              <a:rPr lang="en-US">
                <a:latin typeface="Arial" panose="020B0604020202020204" pitchFamily="34" charset="0"/>
                <a:cs typeface="Arial" panose="020B0604020202020204" pitchFamily="34" charset="0"/>
              </a:rPr>
              <a:t>Các thuật toán dựa vào giới hạn trên của TWU</a:t>
            </a:r>
          </a:p>
        </p:txBody>
      </p:sp>
      <p:sp>
        <p:nvSpPr>
          <p:cNvPr id="5" name="Slide Number Placeholder 4">
            <a:extLst>
              <a:ext uri="{FF2B5EF4-FFF2-40B4-BE49-F238E27FC236}">
                <a16:creationId xmlns:a16="http://schemas.microsoft.com/office/drawing/2014/main" id="{82F2CA58-CC06-C753-A9AD-A0FC3C639C76}"/>
              </a:ext>
            </a:extLst>
          </p:cNvPr>
          <p:cNvSpPr>
            <a:spLocks noGrp="1"/>
          </p:cNvSpPr>
          <p:nvPr>
            <p:ph type="sldNum" sz="quarter" idx="12"/>
          </p:nvPr>
        </p:nvSpPr>
        <p:spPr/>
        <p:txBody>
          <a:bodyPr/>
          <a:lstStyle/>
          <a:p>
            <a:fld id="{83B0A39C-9AA3-4A83-82D7-24ADE085033F}" type="slidenum">
              <a:rPr lang="ko-KR" altLang="en-US" smtClean="0"/>
              <a:t>51</a:t>
            </a:fld>
            <a:endParaRPr lang="ko-KR" alt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A15D70-1EB1-97CC-5030-2B71B50665C1}"/>
                  </a:ext>
                </a:extLst>
              </p:cNvPr>
              <p:cNvSpPr txBox="1"/>
              <p:nvPr/>
            </p:nvSpPr>
            <p:spPr>
              <a:xfrm>
                <a:off x="585900" y="1203598"/>
                <a:ext cx="8018548" cy="2949525"/>
              </a:xfrm>
              <a:prstGeom prst="rect">
                <a:avLst/>
              </a:prstGeom>
              <a:noFill/>
            </p:spPr>
            <p:txBody>
              <a:bodyPr wrap="square" rtlCol="0">
                <a:spAutoFit/>
              </a:bodyPr>
              <a:lstStyle/>
              <a:p>
                <a:pPr algn="just">
                  <a:lnSpc>
                    <a:spcPct val="150000"/>
                  </a:lnSpc>
                </a:pPr>
                <a:r>
                  <a:rPr lang="en-US">
                    <a:latin typeface="Arial" panose="020B0604020202020204" pitchFamily="34" charset="0"/>
                    <a:cs typeface="Arial" panose="020B0604020202020204" pitchFamily="34" charset="0"/>
                  </a:rPr>
                  <a:t>C</a:t>
                </a:r>
                <a:r>
                  <a:rPr lang="vi-VN">
                    <a:latin typeface="Arial" panose="020B0604020202020204" pitchFamily="34" charset="0"/>
                    <a:cs typeface="Arial" panose="020B0604020202020204" pitchFamily="34" charset="0"/>
                  </a:rPr>
                  <a:t>ác thuật toán như Two – Phase (PAKDD 2005) và UPGrowth (KDD 2010) hoạt động như sau:</a:t>
                </a:r>
                <a:endParaRPr lang="en-US">
                  <a:latin typeface="Arial" panose="020B0604020202020204" pitchFamily="34" charset="0"/>
                  <a:cs typeface="Arial" panose="020B0604020202020204" pitchFamily="34" charset="0"/>
                </a:endParaRPr>
              </a:p>
              <a:p>
                <a:pPr marL="342900" indent="-342900" algn="just">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Giai đoạn 1: tìm từng tập mục X sao cho TWU(X)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a:latin typeface="Arial" panose="020B0604020202020204" pitchFamily="34" charset="0"/>
                    <a:cs typeface="Arial" panose="020B0604020202020204" pitchFamily="34" charset="0"/>
                  </a:rPr>
                  <a:t> minutil bằng cách sử dụng cận trên TWU để cắt bớt không gian tìm kiếm.</a:t>
                </a:r>
              </a:p>
              <a:p>
                <a:pPr marL="285750" indent="-285750" algn="just">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Giai đoạn 2: </a:t>
                </a:r>
                <a:r>
                  <a:rPr lang="vi-VN">
                    <a:latin typeface="Arial" panose="020B0604020202020204" pitchFamily="34" charset="0"/>
                    <a:cs typeface="Arial" panose="020B0604020202020204" pitchFamily="34" charset="0"/>
                  </a:rPr>
                  <a:t>cơ sở dữ liệu có thể tính toán lại tiện ích chính xác của các tập mục còn lại. </a:t>
                </a:r>
                <a:endParaRPr lang="en-US">
                  <a:latin typeface="Arial" panose="020B0604020202020204" pitchFamily="34" charset="0"/>
                  <a:cs typeface="Arial" panose="020B0604020202020204" pitchFamily="34" charset="0"/>
                </a:endParaRPr>
              </a:p>
              <a:p>
                <a:pPr algn="just">
                  <a:lnSpc>
                    <a:spcPct val="150000"/>
                  </a:lnSpc>
                </a:pPr>
                <a:r>
                  <a:rPr lang="en-US">
                    <a:latin typeface="Arial" panose="020B0604020202020204" pitchFamily="34" charset="0"/>
                    <a:cs typeface="Arial" panose="020B0604020202020204" pitchFamily="34" charset="0"/>
                  </a:rPr>
                  <a:t>Output:</a:t>
                </a:r>
                <a:r>
                  <a:rPr lang="vi-VN">
                    <a:latin typeface="Arial" panose="020B0604020202020204" pitchFamily="34" charset="0"/>
                    <a:cs typeface="Arial" panose="020B0604020202020204" pitchFamily="34" charset="0"/>
                  </a:rPr>
                  <a:t> các tập mục tiện ích cao</a:t>
                </a:r>
                <a:r>
                  <a:rPr lang="en-US">
                    <a:latin typeface="Arial" panose="020B0604020202020204" pitchFamily="34" charset="0"/>
                    <a:cs typeface="Arial" panose="020B0604020202020204" pitchFamily="34" charset="0"/>
                  </a:rPr>
                  <a:t>.</a:t>
                </a:r>
              </a:p>
            </p:txBody>
          </p:sp>
        </mc:Choice>
        <mc:Fallback xmlns="">
          <p:sp>
            <p:nvSpPr>
              <p:cNvPr id="4" name="TextBox 3">
                <a:extLst>
                  <a:ext uri="{FF2B5EF4-FFF2-40B4-BE49-F238E27FC236}">
                    <a16:creationId xmlns:a16="http://schemas.microsoft.com/office/drawing/2014/main" id="{5AA15D70-1EB1-97CC-5030-2B71B50665C1}"/>
                  </a:ext>
                </a:extLst>
              </p:cNvPr>
              <p:cNvSpPr txBox="1">
                <a:spLocks noRot="1" noChangeAspect="1" noMove="1" noResize="1" noEditPoints="1" noAdjustHandles="1" noChangeArrowheads="1" noChangeShapeType="1" noTextEdit="1"/>
              </p:cNvSpPr>
              <p:nvPr/>
            </p:nvSpPr>
            <p:spPr>
              <a:xfrm>
                <a:off x="585900" y="1203598"/>
                <a:ext cx="8018548" cy="2949525"/>
              </a:xfrm>
              <a:prstGeom prst="rect">
                <a:avLst/>
              </a:prstGeom>
              <a:blipFill>
                <a:blip r:embed="rId3"/>
                <a:stretch>
                  <a:fillRect l="-608" r="-684" b="-2479"/>
                </a:stretch>
              </a:blipFill>
            </p:spPr>
            <p:txBody>
              <a:bodyPr/>
              <a:lstStyle/>
              <a:p>
                <a:r>
                  <a:rPr lang="en-US">
                    <a:noFill/>
                  </a:rPr>
                  <a:t> </a:t>
                </a:r>
              </a:p>
            </p:txBody>
          </p:sp>
        </mc:Fallback>
      </mc:AlternateContent>
    </p:spTree>
    <p:extLst>
      <p:ext uri="{BB962C8B-B14F-4D97-AF65-F5344CB8AC3E}">
        <p14:creationId xmlns:p14="http://schemas.microsoft.com/office/powerpoint/2010/main" val="302772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307D-229A-9B0B-6752-FA7D8E7E3866}"/>
              </a:ext>
            </a:extLst>
          </p:cNvPr>
          <p:cNvSpPr>
            <a:spLocks noGrp="1"/>
          </p:cNvSpPr>
          <p:nvPr>
            <p:ph type="title"/>
          </p:nvPr>
        </p:nvSpPr>
        <p:spPr>
          <a:xfrm>
            <a:off x="4009678" y="102393"/>
            <a:ext cx="4896543" cy="1355479"/>
          </a:xfrm>
        </p:spPr>
        <p:txBody>
          <a:bodyPr vert="horz" lIns="91440" tIns="45720" rIns="91440" bIns="45720" rtlCol="0" anchor="ctr">
            <a:normAutofit/>
          </a:bodyPr>
          <a:lstStyle/>
          <a:p>
            <a:pPr latinLnBrk="0">
              <a:lnSpc>
                <a:spcPct val="90000"/>
              </a:lnSpc>
            </a:pPr>
            <a:r>
              <a:rPr lang="en-US">
                <a:latin typeface="Arial" panose="020B0604020202020204" pitchFamily="34" charset="0"/>
                <a:cs typeface="Arial" panose="020B0604020202020204" pitchFamily="34" charset="0"/>
              </a:rPr>
              <a:t>Nhưng có một số vấn đề</a:t>
            </a:r>
          </a:p>
        </p:txBody>
      </p:sp>
      <p:sp>
        <p:nvSpPr>
          <p:cNvPr id="5" name="Slide Number Placeholder 4">
            <a:extLst>
              <a:ext uri="{FF2B5EF4-FFF2-40B4-BE49-F238E27FC236}">
                <a16:creationId xmlns:a16="http://schemas.microsoft.com/office/drawing/2014/main" id="{40E52B45-5C6A-0D61-19EE-B5AE7D31C714}"/>
              </a:ext>
            </a:extLst>
          </p:cNvPr>
          <p:cNvSpPr>
            <a:spLocks noGrp="1"/>
          </p:cNvSpPr>
          <p:nvPr>
            <p:ph type="sldNum" sz="quarter" idx="12"/>
          </p:nvPr>
        </p:nvSpPr>
        <p:spPr/>
        <p:txBody>
          <a:bodyPr/>
          <a:lstStyle/>
          <a:p>
            <a:fld id="{83B0A39C-9AA3-4A83-82D7-24ADE085033F}" type="slidenum">
              <a:rPr lang="ko-KR" altLang="en-US" smtClean="0"/>
              <a:t>52</a:t>
            </a:fld>
            <a:endParaRPr lang="ko-KR" altLang="en-US"/>
          </a:p>
        </p:txBody>
      </p:sp>
      <p:pic>
        <p:nvPicPr>
          <p:cNvPr id="6" name="Picture 5" descr="Light bulb on yellow background with sketched light beams and cord">
            <a:extLst>
              <a:ext uri="{FF2B5EF4-FFF2-40B4-BE49-F238E27FC236}">
                <a16:creationId xmlns:a16="http://schemas.microsoft.com/office/drawing/2014/main" id="{CC655643-476D-533B-C9E2-39FC31C97F03}"/>
              </a:ext>
            </a:extLst>
          </p:cNvPr>
          <p:cNvPicPr>
            <a:picLocks noChangeAspect="1"/>
          </p:cNvPicPr>
          <p:nvPr/>
        </p:nvPicPr>
        <p:blipFill rotWithShape="1">
          <a:blip r:embed="rId3"/>
          <a:srcRect l="44705" r="443" b="-2"/>
          <a:stretch/>
        </p:blipFill>
        <p:spPr>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TextBox 3">
            <a:extLst>
              <a:ext uri="{FF2B5EF4-FFF2-40B4-BE49-F238E27FC236}">
                <a16:creationId xmlns:a16="http://schemas.microsoft.com/office/drawing/2014/main" id="{C0B3FA42-CB30-6ABE-7301-57FD27DD2271}"/>
              </a:ext>
            </a:extLst>
          </p:cNvPr>
          <p:cNvSpPr txBox="1"/>
          <p:nvPr/>
        </p:nvSpPr>
        <p:spPr>
          <a:xfrm>
            <a:off x="4138901" y="1781849"/>
            <a:ext cx="5040560" cy="2882750"/>
          </a:xfrm>
          <a:prstGeom prst="rect">
            <a:avLst/>
          </a:prstGeom>
        </p:spPr>
        <p:txBody>
          <a:bodyPr vert="horz" lIns="91440" tIns="45720" rIns="91440" bIns="45720" rtlCol="0">
            <a:normAutofit/>
          </a:bodyPr>
          <a:lstStyle/>
          <a:p>
            <a:pPr marL="285750" indent="-228600">
              <a:lnSpc>
                <a:spcPct val="150000"/>
              </a:lnSpc>
              <a:spcAft>
                <a:spcPts val="600"/>
              </a:spcAft>
              <a:buFont typeface="Arial" panose="020B0604020202020204" pitchFamily="34" charset="0"/>
              <a:buChar char="•"/>
            </a:pPr>
            <a:r>
              <a:rPr lang="en-US">
                <a:latin typeface="Arial" panose="020B0604020202020204" pitchFamily="34" charset="0"/>
                <a:cs typeface="Arial" panose="020B0604020202020204" pitchFamily="34" charset="0"/>
              </a:rPr>
              <a:t>Khai thác tập mục tiện ích cao vẫn là một nhiệm vụ rất tốn kém.</a:t>
            </a:r>
          </a:p>
          <a:p>
            <a:pPr marL="285750" indent="-228600">
              <a:lnSpc>
                <a:spcPct val="150000"/>
              </a:lnSpc>
              <a:spcAft>
                <a:spcPts val="600"/>
              </a:spcAft>
              <a:buFont typeface="Arial" panose="020B0604020202020204" pitchFamily="34" charset="0"/>
              <a:buChar char="•"/>
            </a:pPr>
            <a:r>
              <a:rPr lang="en-US" b="1">
                <a:latin typeface="Arial" panose="020B0604020202020204" pitchFamily="34" charset="0"/>
                <a:cs typeface="Arial" panose="020B0604020202020204" pitchFamily="34" charset="0"/>
              </a:rPr>
              <a:t>Giải pháp: </a:t>
            </a:r>
          </a:p>
          <a:p>
            <a:pPr marL="800100" lvl="1" indent="-285750">
              <a:lnSpc>
                <a:spcPct val="150000"/>
              </a:lnSpc>
              <a:spcAft>
                <a:spcPts val="600"/>
              </a:spcAft>
              <a:buFont typeface="Courier New" panose="02070309020205020404" pitchFamily="49" charset="0"/>
              <a:buChar char="o"/>
            </a:pPr>
            <a:r>
              <a:rPr lang="en-US">
                <a:latin typeface="Arial" panose="020B0604020202020204" pitchFamily="34" charset="0"/>
                <a:cs typeface="Arial" panose="020B0604020202020204" pitchFamily="34" charset="0"/>
              </a:rPr>
              <a:t>HUI – Miner (CIKM 2012).</a:t>
            </a:r>
          </a:p>
          <a:p>
            <a:pPr marL="800100" lvl="1" indent="-285750">
              <a:lnSpc>
                <a:spcPct val="150000"/>
              </a:lnSpc>
              <a:spcAft>
                <a:spcPts val="600"/>
              </a:spcAft>
              <a:buFont typeface="Courier New" panose="02070309020205020404" pitchFamily="49" charset="0"/>
              <a:buChar char="o"/>
            </a:pPr>
            <a:r>
              <a:rPr lang="en-US">
                <a:latin typeface="Arial" panose="020B0604020202020204" pitchFamily="34" charset="0"/>
                <a:cs typeface="Arial" panose="020B0604020202020204" pitchFamily="34" charset="0"/>
              </a:rPr>
              <a:t>GA (Genetic Algorithm).</a:t>
            </a:r>
          </a:p>
          <a:p>
            <a:pPr marL="285750" indent="-228600" latinLnBrk="0">
              <a:lnSpc>
                <a:spcPct val="150000"/>
              </a:lnSpc>
              <a:spcAft>
                <a:spcPts val="600"/>
              </a:spcAft>
              <a:buFont typeface="Arial" panose="020B0604020202020204" pitchFamily="34" charset="0"/>
              <a:buChar char="•"/>
            </a:pPr>
            <a:endParaRPr lang="en-US">
              <a:latin typeface="Malgun Gothic (Body)"/>
            </a:endParaRPr>
          </a:p>
        </p:txBody>
      </p:sp>
    </p:spTree>
    <p:extLst>
      <p:ext uri="{BB962C8B-B14F-4D97-AF65-F5344CB8AC3E}">
        <p14:creationId xmlns:p14="http://schemas.microsoft.com/office/powerpoint/2010/main" val="50725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D9694-B2A3-8B03-019C-4D7F16C7ACA7}"/>
              </a:ext>
            </a:extLst>
          </p:cNvPr>
          <p:cNvSpPr>
            <a:spLocks noGrp="1"/>
          </p:cNvSpPr>
          <p:nvPr>
            <p:ph type="title"/>
          </p:nvPr>
        </p:nvSpPr>
        <p:spPr>
          <a:xfrm>
            <a:off x="395536" y="483518"/>
            <a:ext cx="9144000" cy="600318"/>
          </a:xfrm>
        </p:spPr>
        <p:txBody>
          <a:bodyPr>
            <a:normAutofit/>
          </a:bodyPr>
          <a:lstStyle/>
          <a:p>
            <a:r>
              <a:rPr lang="en-US" sz="3200">
                <a:latin typeface="Arial" panose="020B0604020202020204" pitchFamily="34" charset="0"/>
                <a:cs typeface="Arial" panose="020B0604020202020204" pitchFamily="34" charset="0"/>
              </a:rPr>
              <a:t>HUI – Miner (CIKM 2012)</a:t>
            </a:r>
          </a:p>
        </p:txBody>
      </p:sp>
      <p:sp>
        <p:nvSpPr>
          <p:cNvPr id="7" name="Slide Number Placeholder 6">
            <a:extLst>
              <a:ext uri="{FF2B5EF4-FFF2-40B4-BE49-F238E27FC236}">
                <a16:creationId xmlns:a16="http://schemas.microsoft.com/office/drawing/2014/main" id="{9D65FED8-0CB6-D391-62CE-BA968DFE2155}"/>
              </a:ext>
            </a:extLst>
          </p:cNvPr>
          <p:cNvSpPr>
            <a:spLocks noGrp="1"/>
          </p:cNvSpPr>
          <p:nvPr>
            <p:ph type="sldNum" sz="quarter" idx="12"/>
          </p:nvPr>
        </p:nvSpPr>
        <p:spPr/>
        <p:txBody>
          <a:bodyPr/>
          <a:lstStyle/>
          <a:p>
            <a:fld id="{83B0A39C-9AA3-4A83-82D7-24ADE085033F}" type="slidenum">
              <a:rPr lang="ko-KR" altLang="en-US" smtClean="0"/>
              <a:t>53</a:t>
            </a:fld>
            <a:endParaRPr lang="ko-KR" altLang="en-US"/>
          </a:p>
        </p:txBody>
      </p:sp>
      <p:sp>
        <p:nvSpPr>
          <p:cNvPr id="4" name="TextBox 3">
            <a:extLst>
              <a:ext uri="{FF2B5EF4-FFF2-40B4-BE49-F238E27FC236}">
                <a16:creationId xmlns:a16="http://schemas.microsoft.com/office/drawing/2014/main" id="{ECD0DABB-6CE5-3EDC-A3C5-6C4D51EB783E}"/>
              </a:ext>
            </a:extLst>
          </p:cNvPr>
          <p:cNvSpPr txBox="1"/>
          <p:nvPr/>
        </p:nvSpPr>
        <p:spPr>
          <a:xfrm>
            <a:off x="340618" y="1469034"/>
            <a:ext cx="8263830" cy="254287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a:t>HUI-Miner (Liu &amp; Qu, CIKM 2012) là một thuật toán để khám phá các tập mục có tính tiện ích cao trong cơ sở dữ liệu giao dịch chứa thông tin tiện ích.</a:t>
            </a:r>
            <a:endParaRPr lang="en-US">
              <a:cs typeface="Arial" panose="020B0604020202020204" pitchFamily="34" charset="0"/>
            </a:endParaRPr>
          </a:p>
          <a:p>
            <a:pPr marL="285750" indent="-285750">
              <a:lnSpc>
                <a:spcPct val="150000"/>
              </a:lnSpc>
              <a:buFont typeface="Arial" panose="020B0604020202020204" pitchFamily="34" charset="0"/>
              <a:buChar char="•"/>
            </a:pPr>
            <a:r>
              <a:rPr lang="en-US"/>
              <a:t>Nó thực hiện tìm kiếm theo chiều sâu (DFS) bằng cách thêm các mục vào tập mục.</a:t>
            </a:r>
          </a:p>
          <a:p>
            <a:pPr marL="285750" indent="-285750">
              <a:lnSpc>
                <a:spcPct val="150000"/>
              </a:lnSpc>
              <a:buFont typeface="Arial" panose="020B0604020202020204" pitchFamily="34" charset="0"/>
              <a:buChar char="•"/>
            </a:pPr>
            <a:r>
              <a:rPr lang="en-US"/>
              <a:t>T</a:t>
            </a:r>
            <a:r>
              <a:rPr lang="vi-VN"/>
              <a:t>huật toán này thường được trình bày trong bối cảnh phân tích giỏ hàng thị trường nhưng vẫn tồn tại những ứng dụng khác.</a:t>
            </a:r>
            <a:endParaRPr lang="en-US"/>
          </a:p>
        </p:txBody>
      </p:sp>
    </p:spTree>
    <p:extLst>
      <p:ext uri="{BB962C8B-B14F-4D97-AF65-F5344CB8AC3E}">
        <p14:creationId xmlns:p14="http://schemas.microsoft.com/office/powerpoint/2010/main" val="56861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D9694-B2A3-8B03-019C-4D7F16C7ACA7}"/>
              </a:ext>
            </a:extLst>
          </p:cNvPr>
          <p:cNvSpPr>
            <a:spLocks noGrp="1"/>
          </p:cNvSpPr>
          <p:nvPr>
            <p:ph type="title"/>
          </p:nvPr>
        </p:nvSpPr>
        <p:spPr>
          <a:xfrm>
            <a:off x="446676" y="215548"/>
            <a:ext cx="9144000" cy="600318"/>
          </a:xfrm>
        </p:spPr>
        <p:txBody>
          <a:bodyPr>
            <a:normAutofit/>
          </a:bodyPr>
          <a:lstStyle/>
          <a:p>
            <a:r>
              <a:rPr lang="en-US" sz="3200">
                <a:latin typeface="Arial" panose="020B0604020202020204" pitchFamily="34" charset="0"/>
                <a:cs typeface="Arial" panose="020B0604020202020204" pitchFamily="34" charset="0"/>
              </a:rPr>
              <a:t>HUI – Miner (CIKM 2012)</a:t>
            </a:r>
          </a:p>
        </p:txBody>
      </p:sp>
      <p:sp>
        <p:nvSpPr>
          <p:cNvPr id="7" name="Slide Number Placeholder 6">
            <a:extLst>
              <a:ext uri="{FF2B5EF4-FFF2-40B4-BE49-F238E27FC236}">
                <a16:creationId xmlns:a16="http://schemas.microsoft.com/office/drawing/2014/main" id="{9D65FED8-0CB6-D391-62CE-BA968DFE2155}"/>
              </a:ext>
            </a:extLst>
          </p:cNvPr>
          <p:cNvSpPr>
            <a:spLocks noGrp="1"/>
          </p:cNvSpPr>
          <p:nvPr>
            <p:ph type="sldNum" sz="quarter" idx="12"/>
          </p:nvPr>
        </p:nvSpPr>
        <p:spPr/>
        <p:txBody>
          <a:bodyPr/>
          <a:lstStyle/>
          <a:p>
            <a:fld id="{83B0A39C-9AA3-4A83-82D7-24ADE085033F}" type="slidenum">
              <a:rPr lang="ko-KR" altLang="en-US" smtClean="0"/>
              <a:t>54</a:t>
            </a:fld>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06C95C-D509-5C1B-CD08-97AC085FE305}"/>
                  </a:ext>
                </a:extLst>
              </p:cNvPr>
              <p:cNvSpPr txBox="1"/>
              <p:nvPr/>
            </p:nvSpPr>
            <p:spPr>
              <a:xfrm>
                <a:off x="4169261" y="1059582"/>
                <a:ext cx="410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m:t>
                      </m:r>
                    </m:oMath>
                  </m:oMathPara>
                </a14:m>
                <a:endParaRPr lang="en-US"/>
              </a:p>
            </p:txBody>
          </p:sp>
        </mc:Choice>
        <mc:Fallback xmlns="">
          <p:sp>
            <p:nvSpPr>
              <p:cNvPr id="5" name="TextBox 4">
                <a:extLst>
                  <a:ext uri="{FF2B5EF4-FFF2-40B4-BE49-F238E27FC236}">
                    <a16:creationId xmlns:a16="http://schemas.microsoft.com/office/drawing/2014/main" id="{3406C95C-D509-5C1B-CD08-97AC085FE305}"/>
                  </a:ext>
                </a:extLst>
              </p:cNvPr>
              <p:cNvSpPr txBox="1">
                <a:spLocks noRot="1" noChangeAspect="1" noMove="1" noResize="1" noEditPoints="1" noAdjustHandles="1" noChangeArrowheads="1" noChangeShapeType="1" noTextEdit="1"/>
              </p:cNvSpPr>
              <p:nvPr/>
            </p:nvSpPr>
            <p:spPr>
              <a:xfrm>
                <a:off x="4169261" y="1059582"/>
                <a:ext cx="410689" cy="369332"/>
              </a:xfrm>
              <a:prstGeom prst="rect">
                <a:avLst/>
              </a:prstGeom>
              <a:blipFill>
                <a:blip r:embed="rId2"/>
                <a:stretch>
                  <a:fillRect b="-166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480F811-32FF-81BD-6FD5-BF66094D234F}"/>
              </a:ext>
            </a:extLst>
          </p:cNvPr>
          <p:cNvSpPr txBox="1"/>
          <p:nvPr/>
        </p:nvSpPr>
        <p:spPr>
          <a:xfrm>
            <a:off x="3377173" y="1625489"/>
            <a:ext cx="445956" cy="369332"/>
          </a:xfrm>
          <a:prstGeom prst="rect">
            <a:avLst/>
          </a:prstGeom>
          <a:noFill/>
        </p:spPr>
        <p:txBody>
          <a:bodyPr wrap="none" rtlCol="0">
            <a:spAutoFit/>
          </a:bodyPr>
          <a:lstStyle/>
          <a:p>
            <a:r>
              <a:rPr lang="en-US">
                <a:solidFill>
                  <a:srgbClr val="FF0000"/>
                </a:solidFill>
              </a:rPr>
              <a:t>{a}</a:t>
            </a:r>
          </a:p>
        </p:txBody>
      </p:sp>
      <p:cxnSp>
        <p:nvCxnSpPr>
          <p:cNvPr id="8" name="Straight Arrow Connector 7">
            <a:extLst>
              <a:ext uri="{FF2B5EF4-FFF2-40B4-BE49-F238E27FC236}">
                <a16:creationId xmlns:a16="http://schemas.microsoft.com/office/drawing/2014/main" id="{6F5E8EC6-D73D-1C9C-93E8-58DAA23404FE}"/>
              </a:ext>
            </a:extLst>
          </p:cNvPr>
          <p:cNvCxnSpPr>
            <a:cxnSpLocks/>
            <a:stCxn id="5" idx="2"/>
            <a:endCxn id="6" idx="3"/>
          </p:cNvCxnSpPr>
          <p:nvPr/>
        </p:nvCxnSpPr>
        <p:spPr>
          <a:xfrm flipH="1">
            <a:off x="3823129" y="1428914"/>
            <a:ext cx="551477" cy="381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1A2C5C8-7426-6233-D6B6-7CB3930C144E}"/>
              </a:ext>
            </a:extLst>
          </p:cNvPr>
          <p:cNvSpPr txBox="1"/>
          <p:nvPr/>
        </p:nvSpPr>
        <p:spPr>
          <a:xfrm>
            <a:off x="2369061" y="2191661"/>
            <a:ext cx="716863" cy="369332"/>
          </a:xfrm>
          <a:prstGeom prst="rect">
            <a:avLst/>
          </a:prstGeom>
          <a:noFill/>
        </p:spPr>
        <p:txBody>
          <a:bodyPr wrap="none" rtlCol="0">
            <a:spAutoFit/>
          </a:bodyPr>
          <a:lstStyle/>
          <a:p>
            <a:r>
              <a:rPr lang="en-US">
                <a:solidFill>
                  <a:srgbClr val="FF0000"/>
                </a:solidFill>
              </a:rPr>
              <a:t>{a, b}</a:t>
            </a:r>
          </a:p>
        </p:txBody>
      </p:sp>
      <p:cxnSp>
        <p:nvCxnSpPr>
          <p:cNvPr id="16" name="Straight Arrow Connector 15">
            <a:extLst>
              <a:ext uri="{FF2B5EF4-FFF2-40B4-BE49-F238E27FC236}">
                <a16:creationId xmlns:a16="http://schemas.microsoft.com/office/drawing/2014/main" id="{2B8ED9D7-120F-B377-977D-B4B06395598E}"/>
              </a:ext>
            </a:extLst>
          </p:cNvPr>
          <p:cNvCxnSpPr>
            <a:cxnSpLocks/>
            <a:stCxn id="6" idx="2"/>
            <a:endCxn id="15" idx="3"/>
          </p:cNvCxnSpPr>
          <p:nvPr/>
        </p:nvCxnSpPr>
        <p:spPr>
          <a:xfrm flipH="1">
            <a:off x="3085924" y="1994821"/>
            <a:ext cx="514227" cy="381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9D6C535-D7D6-08B3-70C3-59EBB72E1028}"/>
              </a:ext>
            </a:extLst>
          </p:cNvPr>
          <p:cNvSpPr txBox="1"/>
          <p:nvPr/>
        </p:nvSpPr>
        <p:spPr>
          <a:xfrm>
            <a:off x="1230280" y="2835097"/>
            <a:ext cx="958917" cy="369332"/>
          </a:xfrm>
          <a:prstGeom prst="rect">
            <a:avLst/>
          </a:prstGeom>
          <a:noFill/>
        </p:spPr>
        <p:txBody>
          <a:bodyPr wrap="none" rtlCol="0">
            <a:spAutoFit/>
          </a:bodyPr>
          <a:lstStyle/>
          <a:p>
            <a:r>
              <a:rPr lang="en-US">
                <a:solidFill>
                  <a:srgbClr val="FF0000"/>
                </a:solidFill>
              </a:rPr>
              <a:t>{a, b, c}</a:t>
            </a:r>
          </a:p>
        </p:txBody>
      </p:sp>
      <p:cxnSp>
        <p:nvCxnSpPr>
          <p:cNvPr id="22" name="Straight Arrow Connector 21">
            <a:extLst>
              <a:ext uri="{FF2B5EF4-FFF2-40B4-BE49-F238E27FC236}">
                <a16:creationId xmlns:a16="http://schemas.microsoft.com/office/drawing/2014/main" id="{4BD7A029-C696-FBBC-57C2-6E34026F6756}"/>
              </a:ext>
            </a:extLst>
          </p:cNvPr>
          <p:cNvCxnSpPr>
            <a:cxnSpLocks/>
            <a:stCxn id="15" idx="2"/>
            <a:endCxn id="21" idx="3"/>
          </p:cNvCxnSpPr>
          <p:nvPr/>
        </p:nvCxnSpPr>
        <p:spPr>
          <a:xfrm flipH="1">
            <a:off x="2189197" y="2560993"/>
            <a:ext cx="538296" cy="458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76DD763-B2DA-5ECC-82F5-9CE93A886C4B}"/>
              </a:ext>
            </a:extLst>
          </p:cNvPr>
          <p:cNvSpPr txBox="1"/>
          <p:nvPr/>
        </p:nvSpPr>
        <p:spPr>
          <a:xfrm>
            <a:off x="464964" y="3568670"/>
            <a:ext cx="1231427" cy="369332"/>
          </a:xfrm>
          <a:prstGeom prst="rect">
            <a:avLst/>
          </a:prstGeom>
          <a:noFill/>
        </p:spPr>
        <p:txBody>
          <a:bodyPr wrap="none" rtlCol="0">
            <a:spAutoFit/>
          </a:bodyPr>
          <a:lstStyle/>
          <a:p>
            <a:r>
              <a:rPr lang="en-US">
                <a:solidFill>
                  <a:srgbClr val="FF0000"/>
                </a:solidFill>
              </a:rPr>
              <a:t>{a, b, c, d}</a:t>
            </a:r>
          </a:p>
        </p:txBody>
      </p:sp>
      <p:cxnSp>
        <p:nvCxnSpPr>
          <p:cNvPr id="27" name="Straight Arrow Connector 26">
            <a:extLst>
              <a:ext uri="{FF2B5EF4-FFF2-40B4-BE49-F238E27FC236}">
                <a16:creationId xmlns:a16="http://schemas.microsoft.com/office/drawing/2014/main" id="{E19C64D1-6041-51B8-42BA-901F74CC83C1}"/>
              </a:ext>
            </a:extLst>
          </p:cNvPr>
          <p:cNvCxnSpPr>
            <a:cxnSpLocks/>
            <a:stCxn id="21" idx="2"/>
            <a:endCxn id="26" idx="0"/>
          </p:cNvCxnSpPr>
          <p:nvPr/>
        </p:nvCxnSpPr>
        <p:spPr>
          <a:xfrm flipH="1">
            <a:off x="1080678" y="3204429"/>
            <a:ext cx="629061" cy="364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853DC62-6011-678D-8908-E273963F9B7C}"/>
              </a:ext>
            </a:extLst>
          </p:cNvPr>
          <p:cNvSpPr txBox="1"/>
          <p:nvPr/>
        </p:nvSpPr>
        <p:spPr>
          <a:xfrm>
            <a:off x="-36512" y="4302243"/>
            <a:ext cx="1487908" cy="369332"/>
          </a:xfrm>
          <a:prstGeom prst="rect">
            <a:avLst/>
          </a:prstGeom>
          <a:noFill/>
        </p:spPr>
        <p:txBody>
          <a:bodyPr wrap="none" rtlCol="0">
            <a:spAutoFit/>
          </a:bodyPr>
          <a:lstStyle/>
          <a:p>
            <a:r>
              <a:rPr lang="en-US">
                <a:solidFill>
                  <a:srgbClr val="FF0000"/>
                </a:solidFill>
              </a:rPr>
              <a:t>{a, b, c, d, e}</a:t>
            </a:r>
          </a:p>
        </p:txBody>
      </p:sp>
      <p:cxnSp>
        <p:nvCxnSpPr>
          <p:cNvPr id="43" name="Straight Arrow Connector 42">
            <a:extLst>
              <a:ext uri="{FF2B5EF4-FFF2-40B4-BE49-F238E27FC236}">
                <a16:creationId xmlns:a16="http://schemas.microsoft.com/office/drawing/2014/main" id="{C3EDE241-41DF-87FB-F004-E3A1A707DB9B}"/>
              </a:ext>
            </a:extLst>
          </p:cNvPr>
          <p:cNvCxnSpPr>
            <a:cxnSpLocks/>
            <a:stCxn id="26" idx="2"/>
          </p:cNvCxnSpPr>
          <p:nvPr/>
        </p:nvCxnSpPr>
        <p:spPr>
          <a:xfrm flipH="1">
            <a:off x="464964" y="3938002"/>
            <a:ext cx="615714" cy="421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5156688-C498-417D-13A2-A903A7C4839B}"/>
              </a:ext>
            </a:extLst>
          </p:cNvPr>
          <p:cNvSpPr txBox="1"/>
          <p:nvPr/>
        </p:nvSpPr>
        <p:spPr>
          <a:xfrm>
            <a:off x="3106266" y="2907279"/>
            <a:ext cx="1062995" cy="369332"/>
          </a:xfrm>
          <a:prstGeom prst="rect">
            <a:avLst/>
          </a:prstGeom>
          <a:noFill/>
        </p:spPr>
        <p:txBody>
          <a:bodyPr wrap="square">
            <a:spAutoFit/>
          </a:bodyPr>
          <a:lstStyle/>
          <a:p>
            <a:r>
              <a:rPr lang="en-US">
                <a:solidFill>
                  <a:srgbClr val="FF0000"/>
                </a:solidFill>
              </a:rPr>
              <a:t>{a, b, d}</a:t>
            </a:r>
            <a:endParaRPr lang="en-US"/>
          </a:p>
        </p:txBody>
      </p:sp>
      <p:cxnSp>
        <p:nvCxnSpPr>
          <p:cNvPr id="60" name="Straight Arrow Connector 59">
            <a:extLst>
              <a:ext uri="{FF2B5EF4-FFF2-40B4-BE49-F238E27FC236}">
                <a16:creationId xmlns:a16="http://schemas.microsoft.com/office/drawing/2014/main" id="{56D89039-5FAC-FADF-4714-052389D2441F}"/>
              </a:ext>
            </a:extLst>
          </p:cNvPr>
          <p:cNvCxnSpPr>
            <a:cxnSpLocks/>
            <a:stCxn id="15" idx="2"/>
            <a:endCxn id="55" idx="1"/>
          </p:cNvCxnSpPr>
          <p:nvPr/>
        </p:nvCxnSpPr>
        <p:spPr>
          <a:xfrm>
            <a:off x="2727493" y="2560993"/>
            <a:ext cx="378773" cy="530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8E48D78-DB05-BC1C-D3EA-5CB0F7EED458}"/>
              </a:ext>
            </a:extLst>
          </p:cNvPr>
          <p:cNvSpPr txBox="1"/>
          <p:nvPr/>
        </p:nvSpPr>
        <p:spPr>
          <a:xfrm>
            <a:off x="3377173" y="3695222"/>
            <a:ext cx="1403960" cy="369332"/>
          </a:xfrm>
          <a:prstGeom prst="rect">
            <a:avLst/>
          </a:prstGeom>
          <a:noFill/>
        </p:spPr>
        <p:txBody>
          <a:bodyPr wrap="square">
            <a:spAutoFit/>
          </a:bodyPr>
          <a:lstStyle/>
          <a:p>
            <a:r>
              <a:rPr lang="en-US">
                <a:solidFill>
                  <a:srgbClr val="FF0000"/>
                </a:solidFill>
              </a:rPr>
              <a:t>{a, b, d, e}</a:t>
            </a:r>
            <a:endParaRPr lang="en-US"/>
          </a:p>
        </p:txBody>
      </p:sp>
      <p:cxnSp>
        <p:nvCxnSpPr>
          <p:cNvPr id="65" name="Straight Arrow Connector 64">
            <a:extLst>
              <a:ext uri="{FF2B5EF4-FFF2-40B4-BE49-F238E27FC236}">
                <a16:creationId xmlns:a16="http://schemas.microsoft.com/office/drawing/2014/main" id="{ECA43448-939B-49B1-9187-15B5E388BF99}"/>
              </a:ext>
            </a:extLst>
          </p:cNvPr>
          <p:cNvCxnSpPr>
            <a:cxnSpLocks/>
            <a:stCxn id="55" idx="2"/>
            <a:endCxn id="64" idx="0"/>
          </p:cNvCxnSpPr>
          <p:nvPr/>
        </p:nvCxnSpPr>
        <p:spPr>
          <a:xfrm>
            <a:off x="3637764" y="3276611"/>
            <a:ext cx="441389" cy="418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9FA91CC-4BAC-B68A-4C29-AE8DE3D6751C}"/>
              </a:ext>
            </a:extLst>
          </p:cNvPr>
          <p:cNvSpPr txBox="1"/>
          <p:nvPr/>
        </p:nvSpPr>
        <p:spPr>
          <a:xfrm>
            <a:off x="3977207" y="2304002"/>
            <a:ext cx="794796" cy="369332"/>
          </a:xfrm>
          <a:prstGeom prst="rect">
            <a:avLst/>
          </a:prstGeom>
          <a:noFill/>
        </p:spPr>
        <p:txBody>
          <a:bodyPr wrap="square">
            <a:spAutoFit/>
          </a:bodyPr>
          <a:lstStyle/>
          <a:p>
            <a:r>
              <a:rPr lang="en-US">
                <a:solidFill>
                  <a:srgbClr val="FF0000"/>
                </a:solidFill>
              </a:rPr>
              <a:t>{a, c}</a:t>
            </a:r>
          </a:p>
        </p:txBody>
      </p:sp>
      <p:cxnSp>
        <p:nvCxnSpPr>
          <p:cNvPr id="72" name="Straight Arrow Connector 71">
            <a:extLst>
              <a:ext uri="{FF2B5EF4-FFF2-40B4-BE49-F238E27FC236}">
                <a16:creationId xmlns:a16="http://schemas.microsoft.com/office/drawing/2014/main" id="{E394A9A9-0D41-F3DF-1782-D5B6BED28B4C}"/>
              </a:ext>
            </a:extLst>
          </p:cNvPr>
          <p:cNvCxnSpPr>
            <a:cxnSpLocks/>
            <a:stCxn id="6" idx="2"/>
            <a:endCxn id="71" idx="1"/>
          </p:cNvCxnSpPr>
          <p:nvPr/>
        </p:nvCxnSpPr>
        <p:spPr>
          <a:xfrm>
            <a:off x="3600151" y="1994821"/>
            <a:ext cx="377056" cy="49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610FD66-55B0-9D67-68C3-475AB842D2E9}"/>
              </a:ext>
            </a:extLst>
          </p:cNvPr>
          <p:cNvSpPr txBox="1"/>
          <p:nvPr/>
        </p:nvSpPr>
        <p:spPr>
          <a:xfrm>
            <a:off x="5231802" y="2304002"/>
            <a:ext cx="794796" cy="369332"/>
          </a:xfrm>
          <a:prstGeom prst="rect">
            <a:avLst/>
          </a:prstGeom>
          <a:noFill/>
        </p:spPr>
        <p:txBody>
          <a:bodyPr wrap="square">
            <a:spAutoFit/>
          </a:bodyPr>
          <a:lstStyle/>
          <a:p>
            <a:r>
              <a:rPr lang="en-US">
                <a:solidFill>
                  <a:srgbClr val="FF0000"/>
                </a:solidFill>
              </a:rPr>
              <a:t>{a, d}</a:t>
            </a:r>
          </a:p>
        </p:txBody>
      </p:sp>
      <p:cxnSp>
        <p:nvCxnSpPr>
          <p:cNvPr id="78" name="Straight Arrow Connector 77">
            <a:extLst>
              <a:ext uri="{FF2B5EF4-FFF2-40B4-BE49-F238E27FC236}">
                <a16:creationId xmlns:a16="http://schemas.microsoft.com/office/drawing/2014/main" id="{890D802E-C93F-F883-90EB-12C55A2DCF1E}"/>
              </a:ext>
            </a:extLst>
          </p:cNvPr>
          <p:cNvCxnSpPr>
            <a:cxnSpLocks/>
            <a:stCxn id="6" idx="2"/>
            <a:endCxn id="77" idx="1"/>
          </p:cNvCxnSpPr>
          <p:nvPr/>
        </p:nvCxnSpPr>
        <p:spPr>
          <a:xfrm>
            <a:off x="3600151" y="1994821"/>
            <a:ext cx="1631651" cy="49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0D523523-BEAB-0496-C656-AE1554B20223}"/>
              </a:ext>
            </a:extLst>
          </p:cNvPr>
          <p:cNvSpPr txBox="1"/>
          <p:nvPr/>
        </p:nvSpPr>
        <p:spPr>
          <a:xfrm>
            <a:off x="6351803" y="2304002"/>
            <a:ext cx="794796" cy="369332"/>
          </a:xfrm>
          <a:prstGeom prst="rect">
            <a:avLst/>
          </a:prstGeom>
          <a:noFill/>
        </p:spPr>
        <p:txBody>
          <a:bodyPr wrap="square">
            <a:spAutoFit/>
          </a:bodyPr>
          <a:lstStyle/>
          <a:p>
            <a:r>
              <a:rPr lang="en-US">
                <a:solidFill>
                  <a:srgbClr val="FF0000"/>
                </a:solidFill>
              </a:rPr>
              <a:t>{a, e}</a:t>
            </a:r>
          </a:p>
        </p:txBody>
      </p:sp>
      <p:cxnSp>
        <p:nvCxnSpPr>
          <p:cNvPr id="83" name="Straight Arrow Connector 82">
            <a:extLst>
              <a:ext uri="{FF2B5EF4-FFF2-40B4-BE49-F238E27FC236}">
                <a16:creationId xmlns:a16="http://schemas.microsoft.com/office/drawing/2014/main" id="{EF7D3909-8317-0B34-8933-2CD87BA76C44}"/>
              </a:ext>
            </a:extLst>
          </p:cNvPr>
          <p:cNvCxnSpPr>
            <a:cxnSpLocks/>
            <a:stCxn id="6" idx="2"/>
            <a:endCxn id="81" idx="1"/>
          </p:cNvCxnSpPr>
          <p:nvPr/>
        </p:nvCxnSpPr>
        <p:spPr>
          <a:xfrm>
            <a:off x="3600151" y="1994821"/>
            <a:ext cx="2751652" cy="49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1A477B5-91E6-FC94-1CBA-9B58C21358B7}"/>
              </a:ext>
            </a:extLst>
          </p:cNvPr>
          <p:cNvCxnSpPr>
            <a:cxnSpLocks/>
            <a:stCxn id="71" idx="2"/>
            <a:endCxn id="90" idx="1"/>
          </p:cNvCxnSpPr>
          <p:nvPr/>
        </p:nvCxnSpPr>
        <p:spPr>
          <a:xfrm>
            <a:off x="4374605" y="2673334"/>
            <a:ext cx="392287" cy="44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C80ABC19-2058-234F-552B-D266410B432B}"/>
              </a:ext>
            </a:extLst>
          </p:cNvPr>
          <p:cNvSpPr txBox="1"/>
          <p:nvPr/>
        </p:nvSpPr>
        <p:spPr>
          <a:xfrm>
            <a:off x="4766892" y="2931919"/>
            <a:ext cx="794796" cy="369332"/>
          </a:xfrm>
          <a:prstGeom prst="rect">
            <a:avLst/>
          </a:prstGeom>
          <a:noFill/>
        </p:spPr>
        <p:txBody>
          <a:bodyPr wrap="square">
            <a:spAutoFit/>
          </a:bodyPr>
          <a:lstStyle/>
          <a:p>
            <a:r>
              <a:rPr lang="en-US">
                <a:solidFill>
                  <a:srgbClr val="FF0000"/>
                </a:solidFill>
              </a:rPr>
              <a:t>…</a:t>
            </a:r>
          </a:p>
        </p:txBody>
      </p:sp>
      <p:cxnSp>
        <p:nvCxnSpPr>
          <p:cNvPr id="95" name="Straight Arrow Connector 94">
            <a:extLst>
              <a:ext uri="{FF2B5EF4-FFF2-40B4-BE49-F238E27FC236}">
                <a16:creationId xmlns:a16="http://schemas.microsoft.com/office/drawing/2014/main" id="{2BEE49AE-B89C-1A61-EF8F-CFB84176AF9A}"/>
              </a:ext>
            </a:extLst>
          </p:cNvPr>
          <p:cNvCxnSpPr>
            <a:cxnSpLocks/>
            <a:stCxn id="77" idx="2"/>
            <a:endCxn id="96" idx="1"/>
          </p:cNvCxnSpPr>
          <p:nvPr/>
        </p:nvCxnSpPr>
        <p:spPr>
          <a:xfrm>
            <a:off x="5629200" y="2673334"/>
            <a:ext cx="324775" cy="44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BA59C997-DCD4-CA59-0A41-5118077644FC}"/>
              </a:ext>
            </a:extLst>
          </p:cNvPr>
          <p:cNvSpPr txBox="1"/>
          <p:nvPr/>
        </p:nvSpPr>
        <p:spPr>
          <a:xfrm>
            <a:off x="5953975" y="2931919"/>
            <a:ext cx="794796" cy="369332"/>
          </a:xfrm>
          <a:prstGeom prst="rect">
            <a:avLst/>
          </a:prstGeom>
          <a:noFill/>
        </p:spPr>
        <p:txBody>
          <a:bodyPr wrap="square">
            <a:spAutoFit/>
          </a:bodyPr>
          <a:lstStyle/>
          <a:p>
            <a:r>
              <a:rPr lang="en-US">
                <a:solidFill>
                  <a:srgbClr val="FF0000"/>
                </a:solidFill>
              </a:rPr>
              <a:t>…</a:t>
            </a:r>
          </a:p>
        </p:txBody>
      </p:sp>
      <p:cxnSp>
        <p:nvCxnSpPr>
          <p:cNvPr id="98" name="Straight Arrow Connector 97">
            <a:extLst>
              <a:ext uri="{FF2B5EF4-FFF2-40B4-BE49-F238E27FC236}">
                <a16:creationId xmlns:a16="http://schemas.microsoft.com/office/drawing/2014/main" id="{D9AEF68E-1F28-EBBD-95D9-917606E84E64}"/>
              </a:ext>
            </a:extLst>
          </p:cNvPr>
          <p:cNvCxnSpPr>
            <a:cxnSpLocks/>
            <a:stCxn id="81" idx="2"/>
            <a:endCxn id="99" idx="1"/>
          </p:cNvCxnSpPr>
          <p:nvPr/>
        </p:nvCxnSpPr>
        <p:spPr>
          <a:xfrm>
            <a:off x="6749201" y="2673334"/>
            <a:ext cx="391857" cy="451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7B14E634-D267-C58F-E758-A0445C4FCF77}"/>
              </a:ext>
            </a:extLst>
          </p:cNvPr>
          <p:cNvSpPr txBox="1"/>
          <p:nvPr/>
        </p:nvSpPr>
        <p:spPr>
          <a:xfrm>
            <a:off x="7141058" y="2940446"/>
            <a:ext cx="794796" cy="369332"/>
          </a:xfrm>
          <a:prstGeom prst="rect">
            <a:avLst/>
          </a:prstGeom>
          <a:noFill/>
        </p:spPr>
        <p:txBody>
          <a:bodyPr wrap="square">
            <a:spAutoFit/>
          </a:bodyPr>
          <a:lstStyle/>
          <a:p>
            <a:r>
              <a:rPr lang="en-US">
                <a:solidFill>
                  <a:srgbClr val="FF0000"/>
                </a:solidFill>
              </a:rPr>
              <a:t>…</a:t>
            </a:r>
          </a:p>
        </p:txBody>
      </p:sp>
      <p:cxnSp>
        <p:nvCxnSpPr>
          <p:cNvPr id="101" name="Straight Arrow Connector 100">
            <a:extLst>
              <a:ext uri="{FF2B5EF4-FFF2-40B4-BE49-F238E27FC236}">
                <a16:creationId xmlns:a16="http://schemas.microsoft.com/office/drawing/2014/main" id="{CE2BAD8D-BAE0-9EDD-2464-1E78663DB186}"/>
              </a:ext>
            </a:extLst>
          </p:cNvPr>
          <p:cNvCxnSpPr>
            <a:cxnSpLocks/>
            <a:stCxn id="5" idx="2"/>
            <a:endCxn id="102" idx="1"/>
          </p:cNvCxnSpPr>
          <p:nvPr/>
        </p:nvCxnSpPr>
        <p:spPr>
          <a:xfrm>
            <a:off x="4374606" y="1428914"/>
            <a:ext cx="3231362" cy="324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4C663400-EE8B-5177-C0A4-55BD757065E1}"/>
              </a:ext>
            </a:extLst>
          </p:cNvPr>
          <p:cNvSpPr txBox="1"/>
          <p:nvPr/>
        </p:nvSpPr>
        <p:spPr>
          <a:xfrm>
            <a:off x="7605968" y="1568599"/>
            <a:ext cx="551477" cy="369332"/>
          </a:xfrm>
          <a:prstGeom prst="rect">
            <a:avLst/>
          </a:prstGeom>
          <a:noFill/>
        </p:spPr>
        <p:txBody>
          <a:bodyPr wrap="square">
            <a:spAutoFit/>
          </a:bodyPr>
          <a:lstStyle/>
          <a:p>
            <a:r>
              <a:rPr lang="en-US">
                <a:solidFill>
                  <a:srgbClr val="FF0000"/>
                </a:solidFill>
              </a:rPr>
              <a:t>{b}</a:t>
            </a:r>
          </a:p>
        </p:txBody>
      </p:sp>
      <p:sp>
        <p:nvSpPr>
          <p:cNvPr id="107" name="TextBox 106">
            <a:extLst>
              <a:ext uri="{FF2B5EF4-FFF2-40B4-BE49-F238E27FC236}">
                <a16:creationId xmlns:a16="http://schemas.microsoft.com/office/drawing/2014/main" id="{4DE3C3FA-1BC3-6D61-3423-0EA51FCB49E0}"/>
              </a:ext>
            </a:extLst>
          </p:cNvPr>
          <p:cNvSpPr txBox="1"/>
          <p:nvPr/>
        </p:nvSpPr>
        <p:spPr>
          <a:xfrm>
            <a:off x="7208570" y="2307263"/>
            <a:ext cx="794796" cy="369332"/>
          </a:xfrm>
          <a:prstGeom prst="rect">
            <a:avLst/>
          </a:prstGeom>
          <a:noFill/>
        </p:spPr>
        <p:txBody>
          <a:bodyPr wrap="square">
            <a:spAutoFit/>
          </a:bodyPr>
          <a:lstStyle/>
          <a:p>
            <a:r>
              <a:rPr lang="en-US">
                <a:solidFill>
                  <a:srgbClr val="FF0000"/>
                </a:solidFill>
              </a:rPr>
              <a:t>{b, c}</a:t>
            </a:r>
          </a:p>
        </p:txBody>
      </p:sp>
      <p:cxnSp>
        <p:nvCxnSpPr>
          <p:cNvPr id="108" name="Straight Arrow Connector 107">
            <a:extLst>
              <a:ext uri="{FF2B5EF4-FFF2-40B4-BE49-F238E27FC236}">
                <a16:creationId xmlns:a16="http://schemas.microsoft.com/office/drawing/2014/main" id="{4442FF37-7D68-09BA-DD1F-F289D6BA17CF}"/>
              </a:ext>
            </a:extLst>
          </p:cNvPr>
          <p:cNvCxnSpPr>
            <a:cxnSpLocks/>
            <a:stCxn id="107" idx="2"/>
          </p:cNvCxnSpPr>
          <p:nvPr/>
        </p:nvCxnSpPr>
        <p:spPr>
          <a:xfrm>
            <a:off x="7605968" y="2676595"/>
            <a:ext cx="391857" cy="451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E271441-3263-75AC-F7B0-328269D929E6}"/>
              </a:ext>
            </a:extLst>
          </p:cNvPr>
          <p:cNvCxnSpPr>
            <a:cxnSpLocks/>
            <a:stCxn id="102" idx="2"/>
            <a:endCxn id="107" idx="0"/>
          </p:cNvCxnSpPr>
          <p:nvPr/>
        </p:nvCxnSpPr>
        <p:spPr>
          <a:xfrm flipH="1">
            <a:off x="7605968" y="1937931"/>
            <a:ext cx="275739"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C6507048-6097-ECC5-53CE-25DADA55E7BA}"/>
              </a:ext>
            </a:extLst>
          </p:cNvPr>
          <p:cNvSpPr txBox="1"/>
          <p:nvPr/>
        </p:nvSpPr>
        <p:spPr>
          <a:xfrm>
            <a:off x="7930313" y="2963263"/>
            <a:ext cx="794796" cy="369332"/>
          </a:xfrm>
          <a:prstGeom prst="rect">
            <a:avLst/>
          </a:prstGeom>
          <a:noFill/>
        </p:spPr>
        <p:txBody>
          <a:bodyPr wrap="square">
            <a:spAutoFit/>
          </a:bodyPr>
          <a:lstStyle/>
          <a:p>
            <a:r>
              <a:rPr lang="en-US">
                <a:solidFill>
                  <a:srgbClr val="FF0000"/>
                </a:solidFill>
              </a:rPr>
              <a:t>…</a:t>
            </a:r>
          </a:p>
        </p:txBody>
      </p:sp>
      <p:sp>
        <p:nvSpPr>
          <p:cNvPr id="117" name="TextBox 116">
            <a:extLst>
              <a:ext uri="{FF2B5EF4-FFF2-40B4-BE49-F238E27FC236}">
                <a16:creationId xmlns:a16="http://schemas.microsoft.com/office/drawing/2014/main" id="{70F72BA5-B989-41C6-02E5-04B53E6E3CF5}"/>
              </a:ext>
            </a:extLst>
          </p:cNvPr>
          <p:cNvSpPr txBox="1"/>
          <p:nvPr/>
        </p:nvSpPr>
        <p:spPr>
          <a:xfrm>
            <a:off x="8209034" y="2356634"/>
            <a:ext cx="794796" cy="369332"/>
          </a:xfrm>
          <a:prstGeom prst="rect">
            <a:avLst/>
          </a:prstGeom>
          <a:noFill/>
        </p:spPr>
        <p:txBody>
          <a:bodyPr wrap="square">
            <a:spAutoFit/>
          </a:bodyPr>
          <a:lstStyle/>
          <a:p>
            <a:r>
              <a:rPr lang="en-US">
                <a:solidFill>
                  <a:srgbClr val="FF0000"/>
                </a:solidFill>
              </a:rPr>
              <a:t>{b, d}</a:t>
            </a:r>
          </a:p>
        </p:txBody>
      </p:sp>
      <p:cxnSp>
        <p:nvCxnSpPr>
          <p:cNvPr id="118" name="Straight Arrow Connector 117">
            <a:extLst>
              <a:ext uri="{FF2B5EF4-FFF2-40B4-BE49-F238E27FC236}">
                <a16:creationId xmlns:a16="http://schemas.microsoft.com/office/drawing/2014/main" id="{FA237025-109E-B7DB-FE70-64ACAC848F0F}"/>
              </a:ext>
            </a:extLst>
          </p:cNvPr>
          <p:cNvCxnSpPr>
            <a:cxnSpLocks/>
            <a:stCxn id="117" idx="2"/>
          </p:cNvCxnSpPr>
          <p:nvPr/>
        </p:nvCxnSpPr>
        <p:spPr>
          <a:xfrm>
            <a:off x="8606432" y="2725966"/>
            <a:ext cx="391857" cy="451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4C67E29-04E3-22D3-4599-131C54E3534E}"/>
              </a:ext>
            </a:extLst>
          </p:cNvPr>
          <p:cNvCxnSpPr>
            <a:cxnSpLocks/>
            <a:stCxn id="102" idx="2"/>
            <a:endCxn id="117" idx="0"/>
          </p:cNvCxnSpPr>
          <p:nvPr/>
        </p:nvCxnSpPr>
        <p:spPr>
          <a:xfrm>
            <a:off x="7881707" y="1937931"/>
            <a:ext cx="724725" cy="418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C164A2F-0E63-6794-3764-2F95C630AB59}"/>
              </a:ext>
            </a:extLst>
          </p:cNvPr>
          <p:cNvSpPr txBox="1"/>
          <p:nvPr/>
        </p:nvSpPr>
        <p:spPr>
          <a:xfrm>
            <a:off x="8862684" y="3019763"/>
            <a:ext cx="794796" cy="369332"/>
          </a:xfrm>
          <a:prstGeom prst="rect">
            <a:avLst/>
          </a:prstGeom>
          <a:noFill/>
        </p:spPr>
        <p:txBody>
          <a:bodyPr wrap="square">
            <a:spAutoFit/>
          </a:bodyPr>
          <a:lstStyle/>
          <a:p>
            <a:r>
              <a:rPr lang="en-US">
                <a:solidFill>
                  <a:srgbClr val="FF0000"/>
                </a:solidFill>
              </a:rPr>
              <a:t>…</a:t>
            </a:r>
          </a:p>
        </p:txBody>
      </p:sp>
    </p:spTree>
    <p:extLst>
      <p:ext uri="{BB962C8B-B14F-4D97-AF65-F5344CB8AC3E}">
        <p14:creationId xmlns:p14="http://schemas.microsoft.com/office/powerpoint/2010/main" val="353813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0" presetClass="entr" presetSubtype="0" fill="hold" nodeType="withEffect">
                                  <p:stCondLst>
                                    <p:cond delay="0"/>
                                  </p:stCondLst>
                                  <p:childTnLst>
                                    <p:set>
                                      <p:cBhvr>
                                        <p:cTn id="54" dur="1" fill="hold">
                                          <p:stCondLst>
                                            <p:cond delay="0"/>
                                          </p:stCondLst>
                                        </p:cTn>
                                        <p:tgtEl>
                                          <p:spTgt spid="83"/>
                                        </p:tgtEl>
                                        <p:attrNameLst>
                                          <p:attrName>style.visibility</p:attrName>
                                        </p:attrNameLst>
                                      </p:cBhvr>
                                      <p:to>
                                        <p:strVal val="visible"/>
                                      </p:to>
                                    </p:set>
                                    <p:animEffect transition="in" filter="fade">
                                      <p:cBhvr>
                                        <p:cTn id="55" dur="500"/>
                                        <p:tgtEl>
                                          <p:spTgt spid="8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11"/>
                                        </p:tgtEl>
                                        <p:attrNameLst>
                                          <p:attrName>style.visibility</p:attrName>
                                        </p:attrNameLst>
                                      </p:cBhvr>
                                      <p:to>
                                        <p:strVal val="visible"/>
                                      </p:to>
                                    </p:set>
                                    <p:animEffect transition="in" filter="fade">
                                      <p:cBhvr>
                                        <p:cTn id="60" dur="500"/>
                                        <p:tgtEl>
                                          <p:spTgt spid="111"/>
                                        </p:tgtEl>
                                      </p:cBhvr>
                                    </p:animEffect>
                                  </p:childTnLst>
                                </p:cTn>
                              </p:par>
                              <p:par>
                                <p:cTn id="61" presetID="10" presetClass="entr" presetSubtype="0" fill="hold" nodeType="withEffect">
                                  <p:stCondLst>
                                    <p:cond delay="0"/>
                                  </p:stCondLst>
                                  <p:childTnLst>
                                    <p:set>
                                      <p:cBhvr>
                                        <p:cTn id="62" dur="1" fill="hold">
                                          <p:stCondLst>
                                            <p:cond delay="0"/>
                                          </p:stCondLst>
                                        </p:cTn>
                                        <p:tgtEl>
                                          <p:spTgt spid="119"/>
                                        </p:tgtEl>
                                        <p:attrNameLst>
                                          <p:attrName>style.visibility</p:attrName>
                                        </p:attrNameLst>
                                      </p:cBhvr>
                                      <p:to>
                                        <p:strVal val="visible"/>
                                      </p:to>
                                    </p:set>
                                    <p:animEffect transition="in" filter="fade">
                                      <p:cBhvr>
                                        <p:cTn id="63" dur="500"/>
                                        <p:tgtEl>
                                          <p:spTgt spid="119"/>
                                        </p:tgtEl>
                                      </p:cBhvr>
                                    </p:animEffect>
                                  </p:childTnLst>
                                </p:cTn>
                              </p:par>
                              <p:par>
                                <p:cTn id="64" presetID="1" presetClass="entr" presetSubtype="0" fill="hold" nodeType="withEffect">
                                  <p:stCondLst>
                                    <p:cond delay="0"/>
                                  </p:stCondLst>
                                  <p:childTnLst>
                                    <p:set>
                                      <p:cBhvr>
                                        <p:cTn id="65" dur="1" fill="hold">
                                          <p:stCondLst>
                                            <p:cond delay="0"/>
                                          </p:stCondLst>
                                        </p:cTn>
                                        <p:tgtEl>
                                          <p:spTgt spid="72"/>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71"/>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87"/>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9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77"/>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96"/>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9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81"/>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9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99"/>
                                        </p:tgtEl>
                                        <p:attrNameLst>
                                          <p:attrName>style.visibility</p:attrName>
                                        </p:attrNameLst>
                                      </p:cBhvr>
                                      <p:to>
                                        <p:strVal val="visible"/>
                                      </p:to>
                                    </p:set>
                                  </p:childTnLst>
                                </p:cTn>
                              </p:par>
                              <p:par>
                                <p:cTn id="84" presetID="10" presetClass="entr" presetSubtype="0" fill="hold" nodeType="withEffect">
                                  <p:stCondLst>
                                    <p:cond delay="0"/>
                                  </p:stCondLst>
                                  <p:childTnLst>
                                    <p:set>
                                      <p:cBhvr>
                                        <p:cTn id="85" dur="1" fill="hold">
                                          <p:stCondLst>
                                            <p:cond delay="0"/>
                                          </p:stCondLst>
                                        </p:cTn>
                                        <p:tgtEl>
                                          <p:spTgt spid="101"/>
                                        </p:tgtEl>
                                        <p:attrNameLst>
                                          <p:attrName>style.visibility</p:attrName>
                                        </p:attrNameLst>
                                      </p:cBhvr>
                                      <p:to>
                                        <p:strVal val="visible"/>
                                      </p:to>
                                    </p:set>
                                    <p:animEffect transition="in" filter="fade">
                                      <p:cBhvr>
                                        <p:cTn id="86" dur="500"/>
                                        <p:tgtEl>
                                          <p:spTgt spid="10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02"/>
                                        </p:tgtEl>
                                        <p:attrNameLst>
                                          <p:attrName>style.visibility</p:attrName>
                                        </p:attrNameLst>
                                      </p:cBhvr>
                                      <p:to>
                                        <p:strVal val="visible"/>
                                      </p:to>
                                    </p:set>
                                    <p:animEffect transition="in" filter="fade">
                                      <p:cBhvr>
                                        <p:cTn id="89" dur="500"/>
                                        <p:tgtEl>
                                          <p:spTgt spid="10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07"/>
                                        </p:tgtEl>
                                        <p:attrNameLst>
                                          <p:attrName>style.visibility</p:attrName>
                                        </p:attrNameLst>
                                      </p:cBhvr>
                                      <p:to>
                                        <p:strVal val="visible"/>
                                      </p:to>
                                    </p:set>
                                    <p:animEffect transition="in" filter="fade">
                                      <p:cBhvr>
                                        <p:cTn id="92" dur="500"/>
                                        <p:tgtEl>
                                          <p:spTgt spid="10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17"/>
                                        </p:tgtEl>
                                        <p:attrNameLst>
                                          <p:attrName>style.visibility</p:attrName>
                                        </p:attrNameLst>
                                      </p:cBhvr>
                                      <p:to>
                                        <p:strVal val="visible"/>
                                      </p:to>
                                    </p:set>
                                    <p:animEffect transition="in" filter="fade">
                                      <p:cBhvr>
                                        <p:cTn id="95" dur="500"/>
                                        <p:tgtEl>
                                          <p:spTgt spid="117"/>
                                        </p:tgtEl>
                                      </p:cBhvr>
                                    </p:animEffect>
                                  </p:childTnLst>
                                </p:cTn>
                              </p:par>
                              <p:par>
                                <p:cTn id="96" presetID="10" presetClass="entr" presetSubtype="0" fill="hold" nodeType="withEffect">
                                  <p:stCondLst>
                                    <p:cond delay="0"/>
                                  </p:stCondLst>
                                  <p:childTnLst>
                                    <p:set>
                                      <p:cBhvr>
                                        <p:cTn id="97" dur="1" fill="hold">
                                          <p:stCondLst>
                                            <p:cond delay="0"/>
                                          </p:stCondLst>
                                        </p:cTn>
                                        <p:tgtEl>
                                          <p:spTgt spid="108"/>
                                        </p:tgtEl>
                                        <p:attrNameLst>
                                          <p:attrName>style.visibility</p:attrName>
                                        </p:attrNameLst>
                                      </p:cBhvr>
                                      <p:to>
                                        <p:strVal val="visible"/>
                                      </p:to>
                                    </p:set>
                                    <p:animEffect transition="in" filter="fade">
                                      <p:cBhvr>
                                        <p:cTn id="98" dur="500"/>
                                        <p:tgtEl>
                                          <p:spTgt spid="108"/>
                                        </p:tgtEl>
                                      </p:cBhvr>
                                    </p:animEffect>
                                  </p:childTnLst>
                                </p:cTn>
                              </p:par>
                              <p:par>
                                <p:cTn id="99" presetID="10" presetClass="entr" presetSubtype="0" fill="hold" nodeType="withEffect">
                                  <p:stCondLst>
                                    <p:cond delay="0"/>
                                  </p:stCondLst>
                                  <p:childTnLst>
                                    <p:set>
                                      <p:cBhvr>
                                        <p:cTn id="100" dur="1" fill="hold">
                                          <p:stCondLst>
                                            <p:cond delay="0"/>
                                          </p:stCondLst>
                                        </p:cTn>
                                        <p:tgtEl>
                                          <p:spTgt spid="118"/>
                                        </p:tgtEl>
                                        <p:attrNameLst>
                                          <p:attrName>style.visibility</p:attrName>
                                        </p:attrNameLst>
                                      </p:cBhvr>
                                      <p:to>
                                        <p:strVal val="visible"/>
                                      </p:to>
                                    </p:set>
                                    <p:animEffect transition="in" filter="fade">
                                      <p:cBhvr>
                                        <p:cTn id="101" dur="500"/>
                                        <p:tgtEl>
                                          <p:spTgt spid="11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16"/>
                                        </p:tgtEl>
                                        <p:attrNameLst>
                                          <p:attrName>style.visibility</p:attrName>
                                        </p:attrNameLst>
                                      </p:cBhvr>
                                      <p:to>
                                        <p:strVal val="visible"/>
                                      </p:to>
                                    </p:set>
                                    <p:animEffect transition="in" filter="fade">
                                      <p:cBhvr>
                                        <p:cTn id="104" dur="500"/>
                                        <p:tgtEl>
                                          <p:spTgt spid="11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20"/>
                                        </p:tgtEl>
                                        <p:attrNameLst>
                                          <p:attrName>style.visibility</p:attrName>
                                        </p:attrNameLst>
                                      </p:cBhvr>
                                      <p:to>
                                        <p:strVal val="visible"/>
                                      </p:to>
                                    </p:set>
                                    <p:animEffect transition="in" filter="fade">
                                      <p:cBhvr>
                                        <p:cTn id="10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p:bldP spid="21" grpId="0"/>
      <p:bldP spid="26" grpId="0"/>
      <p:bldP spid="30" grpId="0"/>
      <p:bldP spid="55" grpId="0"/>
      <p:bldP spid="64" grpId="0"/>
      <p:bldP spid="71" grpId="0"/>
      <p:bldP spid="77" grpId="0"/>
      <p:bldP spid="81" grpId="0"/>
      <p:bldP spid="90" grpId="0"/>
      <p:bldP spid="96" grpId="0"/>
      <p:bldP spid="99" grpId="0"/>
      <p:bldP spid="102" grpId="0"/>
      <p:bldP spid="107" grpId="0"/>
      <p:bldP spid="116" grpId="0"/>
      <p:bldP spid="117" grpId="0"/>
      <p:bldP spid="1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13C3-5F2C-F71F-A678-5BAF9A655D71}"/>
              </a:ext>
            </a:extLst>
          </p:cNvPr>
          <p:cNvSpPr>
            <a:spLocks noGrp="1"/>
          </p:cNvSpPr>
          <p:nvPr>
            <p:ph type="title"/>
          </p:nvPr>
        </p:nvSpPr>
        <p:spPr>
          <a:xfrm>
            <a:off x="427178" y="106249"/>
            <a:ext cx="9144000" cy="698232"/>
          </a:xfrm>
        </p:spPr>
        <p:txBody>
          <a:bodyPr>
            <a:normAutofit/>
          </a:bodyPr>
          <a:lstStyle/>
          <a:p>
            <a:r>
              <a:rPr lang="en-US" sz="3200">
                <a:latin typeface="Arial" panose="020B0604020202020204" pitchFamily="34" charset="0"/>
                <a:cs typeface="Arial" panose="020B0604020202020204" pitchFamily="34" charset="0"/>
              </a:rPr>
              <a:t>HUI – Miner (2012)</a:t>
            </a:r>
          </a:p>
        </p:txBody>
      </p:sp>
      <p:sp>
        <p:nvSpPr>
          <p:cNvPr id="8" name="Slide Number Placeholder 7">
            <a:extLst>
              <a:ext uri="{FF2B5EF4-FFF2-40B4-BE49-F238E27FC236}">
                <a16:creationId xmlns:a16="http://schemas.microsoft.com/office/drawing/2014/main" id="{F24DE51C-11E0-0024-4AFD-54A61B9FBD09}"/>
              </a:ext>
            </a:extLst>
          </p:cNvPr>
          <p:cNvSpPr>
            <a:spLocks noGrp="1"/>
          </p:cNvSpPr>
          <p:nvPr>
            <p:ph type="sldNum" sz="quarter" idx="12"/>
          </p:nvPr>
        </p:nvSpPr>
        <p:spPr/>
        <p:txBody>
          <a:bodyPr/>
          <a:lstStyle/>
          <a:p>
            <a:fld id="{83B0A39C-9AA3-4A83-82D7-24ADE085033F}" type="slidenum">
              <a:rPr lang="ko-KR" altLang="en-US" smtClean="0"/>
              <a:t>55</a:t>
            </a:fld>
            <a:endParaRPr lang="ko-KR" altLang="en-US"/>
          </a:p>
        </p:txBody>
      </p:sp>
      <p:graphicFrame>
        <p:nvGraphicFramePr>
          <p:cNvPr id="4" name="Table 3">
            <a:extLst>
              <a:ext uri="{FF2B5EF4-FFF2-40B4-BE49-F238E27FC236}">
                <a16:creationId xmlns:a16="http://schemas.microsoft.com/office/drawing/2014/main" id="{73416DD8-4287-EA30-12E8-528EFEC15498}"/>
              </a:ext>
            </a:extLst>
          </p:cNvPr>
          <p:cNvGraphicFramePr>
            <a:graphicFrameLocks noGrp="1"/>
          </p:cNvGraphicFramePr>
          <p:nvPr>
            <p:extLst>
              <p:ext uri="{D42A27DB-BD31-4B8C-83A1-F6EECF244321}">
                <p14:modId xmlns:p14="http://schemas.microsoft.com/office/powerpoint/2010/main" val="836369815"/>
              </p:ext>
            </p:extLst>
          </p:nvPr>
        </p:nvGraphicFramePr>
        <p:xfrm>
          <a:off x="395536" y="1203598"/>
          <a:ext cx="3744416" cy="2194560"/>
        </p:xfrm>
        <a:graphic>
          <a:graphicData uri="http://schemas.openxmlformats.org/drawingml/2006/table">
            <a:tbl>
              <a:tblPr firstRow="1" bandRow="1">
                <a:tableStyleId>{073A0DAA-6AF3-43AB-8588-CEC1D06C72B9}</a:tableStyleId>
              </a:tblPr>
              <a:tblGrid>
                <a:gridCol w="854835">
                  <a:extLst>
                    <a:ext uri="{9D8B030D-6E8A-4147-A177-3AD203B41FA5}">
                      <a16:colId xmlns:a16="http://schemas.microsoft.com/office/drawing/2014/main" val="2670552633"/>
                    </a:ext>
                  </a:extLst>
                </a:gridCol>
                <a:gridCol w="2889581">
                  <a:extLst>
                    <a:ext uri="{9D8B030D-6E8A-4147-A177-3AD203B41FA5}">
                      <a16:colId xmlns:a16="http://schemas.microsoft.com/office/drawing/2014/main" val="2747366810"/>
                    </a:ext>
                  </a:extLst>
                </a:gridCol>
              </a:tblGrid>
              <a:tr h="365760">
                <a:tc>
                  <a:txBody>
                    <a:bodyPr/>
                    <a:lstStyle/>
                    <a:p>
                      <a:pPr algn="ctr"/>
                      <a:r>
                        <a:rPr lang="en-US" sz="1800"/>
                        <a:t>Trans.</a:t>
                      </a:r>
                    </a:p>
                  </a:txBody>
                  <a:tcPr anchor="ctr"/>
                </a:tc>
                <a:tc>
                  <a:txBody>
                    <a:bodyPr/>
                    <a:lstStyle/>
                    <a:p>
                      <a:pPr algn="ctr"/>
                      <a:r>
                        <a:rPr lang="en-US" sz="1800"/>
                        <a:t>Items</a:t>
                      </a:r>
                    </a:p>
                  </a:txBody>
                  <a:tcPr anchor="ctr"/>
                </a:tc>
                <a:extLst>
                  <a:ext uri="{0D108BD9-81ED-4DB2-BD59-A6C34878D82A}">
                    <a16:rowId xmlns:a16="http://schemas.microsoft.com/office/drawing/2014/main" val="1364948772"/>
                  </a:ext>
                </a:extLst>
              </a:tr>
              <a:tr h="365760">
                <a:tc>
                  <a:txBody>
                    <a:bodyPr/>
                    <a:lstStyle/>
                    <a:p>
                      <a:r>
                        <a:rPr lang="en-US" sz="1800">
                          <a:solidFill>
                            <a:schemeClr val="tx1"/>
                          </a:solidFill>
                        </a:rPr>
                        <a:t>T1</a:t>
                      </a:r>
                    </a:p>
                  </a:txBody>
                  <a:tcPr anchor="ctr"/>
                </a:tc>
                <a:tc>
                  <a:txBody>
                    <a:bodyPr/>
                    <a:lstStyle/>
                    <a:p>
                      <a:r>
                        <a:rPr lang="en-US" sz="1800">
                          <a:solidFill>
                            <a:schemeClr val="tx1"/>
                          </a:solidFill>
                        </a:rPr>
                        <a:t>a(1), b(5), c(1), </a:t>
                      </a:r>
                      <a:r>
                        <a:rPr lang="en-US" sz="1800" b="1">
                          <a:solidFill>
                            <a:schemeClr val="tx1"/>
                          </a:solidFill>
                        </a:rPr>
                        <a:t>d(3)</a:t>
                      </a:r>
                      <a:r>
                        <a:rPr lang="en-US" sz="1800">
                          <a:solidFill>
                            <a:schemeClr val="tx1"/>
                          </a:solidFill>
                        </a:rPr>
                        <a:t>, e(1)</a:t>
                      </a:r>
                    </a:p>
                  </a:txBody>
                  <a:tcPr anchor="ctr"/>
                </a:tc>
                <a:extLst>
                  <a:ext uri="{0D108BD9-81ED-4DB2-BD59-A6C34878D82A}">
                    <a16:rowId xmlns:a16="http://schemas.microsoft.com/office/drawing/2014/main" val="2267871492"/>
                  </a:ext>
                </a:extLst>
              </a:tr>
              <a:tr h="365760">
                <a:tc>
                  <a:txBody>
                    <a:bodyPr/>
                    <a:lstStyle/>
                    <a:p>
                      <a:r>
                        <a:rPr lang="en-US" sz="1800"/>
                        <a:t>T2</a:t>
                      </a:r>
                    </a:p>
                  </a:txBody>
                  <a:tcPr anchor="ctr"/>
                </a:tc>
                <a:tc>
                  <a:txBody>
                    <a:bodyPr/>
                    <a:lstStyle/>
                    <a:p>
                      <a:r>
                        <a:rPr lang="en-US" sz="1800"/>
                        <a:t>b(4), c(3), </a:t>
                      </a:r>
                      <a:r>
                        <a:rPr lang="en-US" sz="1800" b="1"/>
                        <a:t>d(3)</a:t>
                      </a:r>
                      <a:r>
                        <a:rPr lang="en-US" sz="1800"/>
                        <a:t>, e(1)</a:t>
                      </a:r>
                    </a:p>
                  </a:txBody>
                  <a:tcPr anchor="ctr"/>
                </a:tc>
                <a:extLst>
                  <a:ext uri="{0D108BD9-81ED-4DB2-BD59-A6C34878D82A}">
                    <a16:rowId xmlns:a16="http://schemas.microsoft.com/office/drawing/2014/main" val="2402931697"/>
                  </a:ext>
                </a:extLst>
              </a:tr>
              <a:tr h="365760">
                <a:tc>
                  <a:txBody>
                    <a:bodyPr/>
                    <a:lstStyle/>
                    <a:p>
                      <a:r>
                        <a:rPr lang="en-US" sz="1800"/>
                        <a:t>T3</a:t>
                      </a:r>
                    </a:p>
                  </a:txBody>
                  <a:tcPr anchor="ctr"/>
                </a:tc>
                <a:tc>
                  <a:txBody>
                    <a:bodyPr/>
                    <a:lstStyle/>
                    <a:p>
                      <a:r>
                        <a:rPr lang="en-US" sz="1800"/>
                        <a:t>a(1), c(1), </a:t>
                      </a:r>
                      <a:r>
                        <a:rPr lang="en-US" sz="1800" b="1"/>
                        <a:t>d(1)</a:t>
                      </a:r>
                    </a:p>
                  </a:txBody>
                  <a:tcPr anchor="ctr"/>
                </a:tc>
                <a:extLst>
                  <a:ext uri="{0D108BD9-81ED-4DB2-BD59-A6C34878D82A}">
                    <a16:rowId xmlns:a16="http://schemas.microsoft.com/office/drawing/2014/main" val="598501799"/>
                  </a:ext>
                </a:extLst>
              </a:tr>
              <a:tr h="365760">
                <a:tc>
                  <a:txBody>
                    <a:bodyPr/>
                    <a:lstStyle/>
                    <a:p>
                      <a:r>
                        <a:rPr lang="en-US" sz="1800"/>
                        <a:t>T4</a:t>
                      </a:r>
                    </a:p>
                  </a:txBody>
                  <a:tcPr anchor="ctr"/>
                </a:tc>
                <a:tc>
                  <a:txBody>
                    <a:bodyPr/>
                    <a:lstStyle/>
                    <a:p>
                      <a:r>
                        <a:rPr lang="en-US" sz="1800"/>
                        <a:t>a(2), c(6), e(2)</a:t>
                      </a:r>
                    </a:p>
                  </a:txBody>
                  <a:tcPr anchor="ctr"/>
                </a:tc>
                <a:extLst>
                  <a:ext uri="{0D108BD9-81ED-4DB2-BD59-A6C34878D82A}">
                    <a16:rowId xmlns:a16="http://schemas.microsoft.com/office/drawing/2014/main" val="1421931807"/>
                  </a:ext>
                </a:extLst>
              </a:tr>
              <a:tr h="365760">
                <a:tc>
                  <a:txBody>
                    <a:bodyPr/>
                    <a:lstStyle/>
                    <a:p>
                      <a:r>
                        <a:rPr lang="en-US" sz="1800"/>
                        <a:t>T5</a:t>
                      </a:r>
                    </a:p>
                  </a:txBody>
                  <a:tcPr anchor="ctr"/>
                </a:tc>
                <a:tc>
                  <a:txBody>
                    <a:bodyPr/>
                    <a:lstStyle/>
                    <a:p>
                      <a:r>
                        <a:rPr lang="en-US" sz="1800"/>
                        <a:t>b(2), c(2), e(1)</a:t>
                      </a:r>
                    </a:p>
                  </a:txBody>
                  <a:tcPr anchor="ctr"/>
                </a:tc>
                <a:extLst>
                  <a:ext uri="{0D108BD9-81ED-4DB2-BD59-A6C34878D82A}">
                    <a16:rowId xmlns:a16="http://schemas.microsoft.com/office/drawing/2014/main" val="1545739140"/>
                  </a:ext>
                </a:extLst>
              </a:tr>
            </a:tbl>
          </a:graphicData>
        </a:graphic>
      </p:graphicFrame>
      <p:graphicFrame>
        <p:nvGraphicFramePr>
          <p:cNvPr id="5" name="Table 4">
            <a:extLst>
              <a:ext uri="{FF2B5EF4-FFF2-40B4-BE49-F238E27FC236}">
                <a16:creationId xmlns:a16="http://schemas.microsoft.com/office/drawing/2014/main" id="{9DC319D7-70D1-78B3-8F1B-5B0009BE84B7}"/>
              </a:ext>
            </a:extLst>
          </p:cNvPr>
          <p:cNvGraphicFramePr>
            <a:graphicFrameLocks noGrp="1"/>
          </p:cNvGraphicFramePr>
          <p:nvPr>
            <p:extLst>
              <p:ext uri="{D42A27DB-BD31-4B8C-83A1-F6EECF244321}">
                <p14:modId xmlns:p14="http://schemas.microsoft.com/office/powerpoint/2010/main" val="3234527822"/>
              </p:ext>
            </p:extLst>
          </p:nvPr>
        </p:nvGraphicFramePr>
        <p:xfrm>
          <a:off x="4860032" y="1177819"/>
          <a:ext cx="2256304" cy="2194560"/>
        </p:xfrm>
        <a:graphic>
          <a:graphicData uri="http://schemas.openxmlformats.org/drawingml/2006/table">
            <a:tbl>
              <a:tblPr firstRow="1" bandRow="1">
                <a:tableStyleId>{073A0DAA-6AF3-43AB-8588-CEC1D06C72B9}</a:tableStyleId>
              </a:tblPr>
              <a:tblGrid>
                <a:gridCol w="780142">
                  <a:extLst>
                    <a:ext uri="{9D8B030D-6E8A-4147-A177-3AD203B41FA5}">
                      <a16:colId xmlns:a16="http://schemas.microsoft.com/office/drawing/2014/main" val="2670552633"/>
                    </a:ext>
                  </a:extLst>
                </a:gridCol>
                <a:gridCol w="1476162">
                  <a:extLst>
                    <a:ext uri="{9D8B030D-6E8A-4147-A177-3AD203B41FA5}">
                      <a16:colId xmlns:a16="http://schemas.microsoft.com/office/drawing/2014/main" val="2747366810"/>
                    </a:ext>
                  </a:extLst>
                </a:gridCol>
              </a:tblGrid>
              <a:tr h="365760">
                <a:tc>
                  <a:txBody>
                    <a:bodyPr/>
                    <a:lstStyle/>
                    <a:p>
                      <a:pPr algn="ctr"/>
                      <a:r>
                        <a:rPr lang="en-US" sz="1800"/>
                        <a:t>Item</a:t>
                      </a:r>
                    </a:p>
                  </a:txBody>
                  <a:tcPr anchor="ctr"/>
                </a:tc>
                <a:tc>
                  <a:txBody>
                    <a:bodyPr/>
                    <a:lstStyle/>
                    <a:p>
                      <a:pPr algn="ctr"/>
                      <a:r>
                        <a:rPr lang="en-US" sz="1800"/>
                        <a:t>Unit Profit</a:t>
                      </a:r>
                    </a:p>
                  </a:txBody>
                  <a:tcPr anchor="ctr"/>
                </a:tc>
                <a:extLst>
                  <a:ext uri="{0D108BD9-81ED-4DB2-BD59-A6C34878D82A}">
                    <a16:rowId xmlns:a16="http://schemas.microsoft.com/office/drawing/2014/main" val="1364948772"/>
                  </a:ext>
                </a:extLst>
              </a:tr>
              <a:tr h="365760">
                <a:tc>
                  <a:txBody>
                    <a:bodyPr/>
                    <a:lstStyle/>
                    <a:p>
                      <a:r>
                        <a:rPr lang="en-US" sz="1800"/>
                        <a:t>a</a:t>
                      </a:r>
                    </a:p>
                  </a:txBody>
                  <a:tcPr anchor="ctr"/>
                </a:tc>
                <a:tc>
                  <a:txBody>
                    <a:bodyPr/>
                    <a:lstStyle/>
                    <a:p>
                      <a:pPr algn="r"/>
                      <a:r>
                        <a:rPr lang="en-US" sz="1800"/>
                        <a:t>5$</a:t>
                      </a:r>
                    </a:p>
                  </a:txBody>
                  <a:tcPr anchor="ctr"/>
                </a:tc>
                <a:extLst>
                  <a:ext uri="{0D108BD9-81ED-4DB2-BD59-A6C34878D82A}">
                    <a16:rowId xmlns:a16="http://schemas.microsoft.com/office/drawing/2014/main" val="2267871492"/>
                  </a:ext>
                </a:extLst>
              </a:tr>
              <a:tr h="365760">
                <a:tc>
                  <a:txBody>
                    <a:bodyPr/>
                    <a:lstStyle/>
                    <a:p>
                      <a:r>
                        <a:rPr lang="en-US" sz="1800"/>
                        <a:t>b</a:t>
                      </a:r>
                    </a:p>
                  </a:txBody>
                  <a:tcPr anchor="ctr"/>
                </a:tc>
                <a:tc>
                  <a:txBody>
                    <a:bodyPr/>
                    <a:lstStyle/>
                    <a:p>
                      <a:pPr algn="r"/>
                      <a:r>
                        <a:rPr lang="en-US" sz="1800"/>
                        <a:t>2$</a:t>
                      </a:r>
                    </a:p>
                  </a:txBody>
                  <a:tcPr anchor="ctr"/>
                </a:tc>
                <a:extLst>
                  <a:ext uri="{0D108BD9-81ED-4DB2-BD59-A6C34878D82A}">
                    <a16:rowId xmlns:a16="http://schemas.microsoft.com/office/drawing/2014/main" val="2402931697"/>
                  </a:ext>
                </a:extLst>
              </a:tr>
              <a:tr h="365760">
                <a:tc>
                  <a:txBody>
                    <a:bodyPr/>
                    <a:lstStyle/>
                    <a:p>
                      <a:r>
                        <a:rPr lang="en-US" sz="1800"/>
                        <a:t>c</a:t>
                      </a:r>
                    </a:p>
                  </a:txBody>
                  <a:tcPr anchor="ctr"/>
                </a:tc>
                <a:tc>
                  <a:txBody>
                    <a:bodyPr/>
                    <a:lstStyle/>
                    <a:p>
                      <a:pPr algn="r"/>
                      <a:r>
                        <a:rPr lang="en-US" sz="1800"/>
                        <a:t>1$</a:t>
                      </a:r>
                    </a:p>
                  </a:txBody>
                  <a:tcPr anchor="ctr"/>
                </a:tc>
                <a:extLst>
                  <a:ext uri="{0D108BD9-81ED-4DB2-BD59-A6C34878D82A}">
                    <a16:rowId xmlns:a16="http://schemas.microsoft.com/office/drawing/2014/main" val="598501799"/>
                  </a:ext>
                </a:extLst>
              </a:tr>
              <a:tr h="365760">
                <a:tc>
                  <a:txBody>
                    <a:bodyPr/>
                    <a:lstStyle/>
                    <a:p>
                      <a:r>
                        <a:rPr lang="en-US" sz="1800"/>
                        <a:t>d</a:t>
                      </a:r>
                    </a:p>
                  </a:txBody>
                  <a:tcPr anchor="ctr"/>
                </a:tc>
                <a:tc>
                  <a:txBody>
                    <a:bodyPr/>
                    <a:lstStyle/>
                    <a:p>
                      <a:pPr algn="r"/>
                      <a:r>
                        <a:rPr lang="en-US" sz="1800"/>
                        <a:t>2$</a:t>
                      </a:r>
                    </a:p>
                  </a:txBody>
                  <a:tcPr anchor="ctr"/>
                </a:tc>
                <a:extLst>
                  <a:ext uri="{0D108BD9-81ED-4DB2-BD59-A6C34878D82A}">
                    <a16:rowId xmlns:a16="http://schemas.microsoft.com/office/drawing/2014/main" val="1421931807"/>
                  </a:ext>
                </a:extLst>
              </a:tr>
              <a:tr h="365760">
                <a:tc>
                  <a:txBody>
                    <a:bodyPr/>
                    <a:lstStyle/>
                    <a:p>
                      <a:r>
                        <a:rPr lang="en-US" sz="1800"/>
                        <a:t>e</a:t>
                      </a:r>
                    </a:p>
                  </a:txBody>
                  <a:tcPr anchor="ctr"/>
                </a:tc>
                <a:tc>
                  <a:txBody>
                    <a:bodyPr/>
                    <a:lstStyle/>
                    <a:p>
                      <a:pPr algn="r"/>
                      <a:r>
                        <a:rPr lang="en-US" sz="1800"/>
                        <a:t>3$</a:t>
                      </a:r>
                    </a:p>
                  </a:txBody>
                  <a:tcPr anchor="ctr"/>
                </a:tc>
                <a:extLst>
                  <a:ext uri="{0D108BD9-81ED-4DB2-BD59-A6C34878D82A}">
                    <a16:rowId xmlns:a16="http://schemas.microsoft.com/office/drawing/2014/main" val="1545739140"/>
                  </a:ext>
                </a:extLst>
              </a:tr>
            </a:tbl>
          </a:graphicData>
        </a:graphic>
      </p:graphicFrame>
      <p:sp>
        <p:nvSpPr>
          <p:cNvPr id="6" name="TextBox 5">
            <a:extLst>
              <a:ext uri="{FF2B5EF4-FFF2-40B4-BE49-F238E27FC236}">
                <a16:creationId xmlns:a16="http://schemas.microsoft.com/office/drawing/2014/main" id="{03F1DD12-714E-2B1D-4594-6E25C79697C9}"/>
              </a:ext>
            </a:extLst>
          </p:cNvPr>
          <p:cNvSpPr txBox="1"/>
          <p:nvPr/>
        </p:nvSpPr>
        <p:spPr>
          <a:xfrm>
            <a:off x="179512" y="748046"/>
            <a:ext cx="5343514" cy="369332"/>
          </a:xfrm>
          <a:prstGeom prst="rect">
            <a:avLst/>
          </a:prstGeom>
          <a:noFill/>
        </p:spPr>
        <p:txBody>
          <a:bodyPr wrap="none" rtlCol="0">
            <a:spAutoFit/>
          </a:bodyPr>
          <a:lstStyle/>
          <a:p>
            <a:pPr marL="285750" indent="-285750">
              <a:buFont typeface="Arial" panose="020B0604020202020204" pitchFamily="34" charset="0"/>
              <a:buChar char="•"/>
            </a:pPr>
            <a:r>
              <a:rPr lang="en-US"/>
              <a:t>Tạo cấu trúc dọc có tên </a:t>
            </a:r>
            <a:r>
              <a:rPr lang="en-US">
                <a:latin typeface="Arial" panose="020B0604020202020204" pitchFamily="34" charset="0"/>
                <a:cs typeface="Arial" panose="020B0604020202020204" pitchFamily="34" charset="0"/>
              </a:rPr>
              <a:t>utility – list</a:t>
            </a:r>
            <a:r>
              <a:rPr lang="en-US"/>
              <a:t> cho từng mục.</a:t>
            </a:r>
          </a:p>
        </p:txBody>
      </p:sp>
      <p:sp>
        <p:nvSpPr>
          <p:cNvPr id="7" name="TextBox 6">
            <a:extLst>
              <a:ext uri="{FF2B5EF4-FFF2-40B4-BE49-F238E27FC236}">
                <a16:creationId xmlns:a16="http://schemas.microsoft.com/office/drawing/2014/main" id="{207AFFA5-2512-A606-F023-82D839E0D99E}"/>
              </a:ext>
            </a:extLst>
          </p:cNvPr>
          <p:cNvSpPr txBox="1"/>
          <p:nvPr/>
        </p:nvSpPr>
        <p:spPr>
          <a:xfrm>
            <a:off x="88669" y="4127823"/>
            <a:ext cx="2667974" cy="369332"/>
          </a:xfrm>
          <a:prstGeom prst="rect">
            <a:avLst/>
          </a:prstGeom>
          <a:noFill/>
        </p:spPr>
        <p:txBody>
          <a:bodyPr wrap="none" rtlCol="0">
            <a:spAutoFit/>
          </a:bodyPr>
          <a:lstStyle/>
          <a:p>
            <a:r>
              <a:rPr lang="en-US" b="1"/>
              <a:t>Ví dụ: </a:t>
            </a:r>
            <a:r>
              <a:rPr lang="en-US"/>
              <a:t>utility – list của {d}:</a:t>
            </a:r>
          </a:p>
        </p:txBody>
      </p:sp>
      <p:graphicFrame>
        <p:nvGraphicFramePr>
          <p:cNvPr id="9" name="Table 8">
            <a:extLst>
              <a:ext uri="{FF2B5EF4-FFF2-40B4-BE49-F238E27FC236}">
                <a16:creationId xmlns:a16="http://schemas.microsoft.com/office/drawing/2014/main" id="{60EB73BB-48AD-8483-653D-08F75AAF681D}"/>
              </a:ext>
            </a:extLst>
          </p:cNvPr>
          <p:cNvGraphicFramePr>
            <a:graphicFrameLocks noGrp="1"/>
          </p:cNvGraphicFramePr>
          <p:nvPr>
            <p:extLst>
              <p:ext uri="{D42A27DB-BD31-4B8C-83A1-F6EECF244321}">
                <p14:modId xmlns:p14="http://schemas.microsoft.com/office/powerpoint/2010/main" val="915744429"/>
              </p:ext>
            </p:extLst>
          </p:nvPr>
        </p:nvGraphicFramePr>
        <p:xfrm>
          <a:off x="2810185" y="3557575"/>
          <a:ext cx="3017520" cy="1188720"/>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1742238457"/>
                    </a:ext>
                  </a:extLst>
                </a:gridCol>
                <a:gridCol w="1005840">
                  <a:extLst>
                    <a:ext uri="{9D8B030D-6E8A-4147-A177-3AD203B41FA5}">
                      <a16:colId xmlns:a16="http://schemas.microsoft.com/office/drawing/2014/main" val="3993876037"/>
                    </a:ext>
                  </a:extLst>
                </a:gridCol>
                <a:gridCol w="1005840">
                  <a:extLst>
                    <a:ext uri="{9D8B030D-6E8A-4147-A177-3AD203B41FA5}">
                      <a16:colId xmlns:a16="http://schemas.microsoft.com/office/drawing/2014/main" val="2732359354"/>
                    </a:ext>
                  </a:extLst>
                </a:gridCol>
              </a:tblGrid>
              <a:tr h="274320">
                <a:tc>
                  <a:txBody>
                    <a:bodyPr/>
                    <a:lstStyle/>
                    <a:p>
                      <a:pPr algn="ctr"/>
                      <a:r>
                        <a:rPr lang="en-US"/>
                        <a:t>Trans.</a:t>
                      </a:r>
                    </a:p>
                  </a:txBody>
                  <a:tcPr anchor="ctr">
                    <a:solidFill>
                      <a:srgbClr val="00B0F0"/>
                    </a:solidFill>
                  </a:tcPr>
                </a:tc>
                <a:tc>
                  <a:txBody>
                    <a:bodyPr/>
                    <a:lstStyle/>
                    <a:p>
                      <a:pPr algn="ctr"/>
                      <a:r>
                        <a:rPr lang="en-US"/>
                        <a:t>Util</a:t>
                      </a:r>
                    </a:p>
                  </a:txBody>
                  <a:tcPr anchor="ctr">
                    <a:solidFill>
                      <a:srgbClr val="00B0F0"/>
                    </a:solidFill>
                  </a:tcPr>
                </a:tc>
                <a:tc>
                  <a:txBody>
                    <a:bodyPr/>
                    <a:lstStyle/>
                    <a:p>
                      <a:pPr algn="ctr"/>
                      <a:r>
                        <a:rPr lang="en-US"/>
                        <a:t>Rutil</a:t>
                      </a:r>
                    </a:p>
                  </a:txBody>
                  <a:tcPr anchor="ctr">
                    <a:solidFill>
                      <a:srgbClr val="00B0F0"/>
                    </a:solidFill>
                  </a:tcPr>
                </a:tc>
                <a:extLst>
                  <a:ext uri="{0D108BD9-81ED-4DB2-BD59-A6C34878D82A}">
                    <a16:rowId xmlns:a16="http://schemas.microsoft.com/office/drawing/2014/main" val="3506365582"/>
                  </a:ext>
                </a:extLst>
              </a:tr>
              <a:tr h="274320">
                <a:tc>
                  <a:txBody>
                    <a:bodyPr/>
                    <a:lstStyle/>
                    <a:p>
                      <a:r>
                        <a:rPr lang="en-US"/>
                        <a:t>T1</a:t>
                      </a:r>
                    </a:p>
                  </a:txBody>
                  <a:tcPr/>
                </a:tc>
                <a:tc>
                  <a:txBody>
                    <a:bodyPr/>
                    <a:lstStyle/>
                    <a:p>
                      <a:pPr algn="r"/>
                      <a:r>
                        <a:rPr lang="en-US"/>
                        <a:t>6</a:t>
                      </a:r>
                    </a:p>
                  </a:txBody>
                  <a:tcPr/>
                </a:tc>
                <a:tc>
                  <a:txBody>
                    <a:bodyPr/>
                    <a:lstStyle/>
                    <a:p>
                      <a:pPr algn="r"/>
                      <a:r>
                        <a:rPr lang="en-US"/>
                        <a:t>3</a:t>
                      </a:r>
                    </a:p>
                  </a:txBody>
                  <a:tcPr/>
                </a:tc>
                <a:extLst>
                  <a:ext uri="{0D108BD9-81ED-4DB2-BD59-A6C34878D82A}">
                    <a16:rowId xmlns:a16="http://schemas.microsoft.com/office/drawing/2014/main" val="1485507692"/>
                  </a:ext>
                </a:extLst>
              </a:tr>
              <a:tr h="274320">
                <a:tc>
                  <a:txBody>
                    <a:bodyPr/>
                    <a:lstStyle/>
                    <a:p>
                      <a:r>
                        <a:rPr lang="en-US"/>
                        <a:t>T2</a:t>
                      </a:r>
                    </a:p>
                  </a:txBody>
                  <a:tcPr/>
                </a:tc>
                <a:tc>
                  <a:txBody>
                    <a:bodyPr/>
                    <a:lstStyle/>
                    <a:p>
                      <a:pPr algn="r"/>
                      <a:r>
                        <a:rPr lang="en-US"/>
                        <a:t>6</a:t>
                      </a:r>
                    </a:p>
                  </a:txBody>
                  <a:tcPr/>
                </a:tc>
                <a:tc>
                  <a:txBody>
                    <a:bodyPr/>
                    <a:lstStyle/>
                    <a:p>
                      <a:pPr algn="r"/>
                      <a:r>
                        <a:rPr lang="en-US"/>
                        <a:t>3</a:t>
                      </a:r>
                    </a:p>
                  </a:txBody>
                  <a:tcPr/>
                </a:tc>
                <a:extLst>
                  <a:ext uri="{0D108BD9-81ED-4DB2-BD59-A6C34878D82A}">
                    <a16:rowId xmlns:a16="http://schemas.microsoft.com/office/drawing/2014/main" val="407308195"/>
                  </a:ext>
                </a:extLst>
              </a:tr>
              <a:tr h="274320">
                <a:tc>
                  <a:txBody>
                    <a:bodyPr/>
                    <a:lstStyle/>
                    <a:p>
                      <a:r>
                        <a:rPr lang="en-US"/>
                        <a:t>T3</a:t>
                      </a:r>
                    </a:p>
                  </a:txBody>
                  <a:tcPr/>
                </a:tc>
                <a:tc>
                  <a:txBody>
                    <a:bodyPr/>
                    <a:lstStyle/>
                    <a:p>
                      <a:pPr algn="r"/>
                      <a:r>
                        <a:rPr lang="en-US"/>
                        <a:t>2</a:t>
                      </a:r>
                    </a:p>
                  </a:txBody>
                  <a:tcPr/>
                </a:tc>
                <a:tc>
                  <a:txBody>
                    <a:bodyPr/>
                    <a:lstStyle/>
                    <a:p>
                      <a:pPr algn="r"/>
                      <a:r>
                        <a:rPr lang="en-US"/>
                        <a:t>0</a:t>
                      </a:r>
                    </a:p>
                  </a:txBody>
                  <a:tcPr/>
                </a:tc>
                <a:extLst>
                  <a:ext uri="{0D108BD9-81ED-4DB2-BD59-A6C34878D82A}">
                    <a16:rowId xmlns:a16="http://schemas.microsoft.com/office/drawing/2014/main" val="2542087751"/>
                  </a:ext>
                </a:extLst>
              </a:tr>
            </a:tbl>
          </a:graphicData>
        </a:graphic>
      </p:graphicFrame>
      <p:graphicFrame>
        <p:nvGraphicFramePr>
          <p:cNvPr id="11" name="Table 10">
            <a:extLst>
              <a:ext uri="{FF2B5EF4-FFF2-40B4-BE49-F238E27FC236}">
                <a16:creationId xmlns:a16="http://schemas.microsoft.com/office/drawing/2014/main" id="{DC893394-3AB7-4866-2177-660C114C1873}"/>
              </a:ext>
            </a:extLst>
          </p:cNvPr>
          <p:cNvGraphicFramePr>
            <a:graphicFrameLocks noGrp="1"/>
          </p:cNvGraphicFramePr>
          <p:nvPr>
            <p:extLst>
              <p:ext uri="{D42A27DB-BD31-4B8C-83A1-F6EECF244321}">
                <p14:modId xmlns:p14="http://schemas.microsoft.com/office/powerpoint/2010/main" val="855074959"/>
              </p:ext>
            </p:extLst>
          </p:nvPr>
        </p:nvGraphicFramePr>
        <p:xfrm>
          <a:off x="395536" y="1557530"/>
          <a:ext cx="854835" cy="1097280"/>
        </p:xfrm>
        <a:graphic>
          <a:graphicData uri="http://schemas.openxmlformats.org/drawingml/2006/table">
            <a:tbl>
              <a:tblPr firstRow="1" bandRow="1">
                <a:tableStyleId>{073A0DAA-6AF3-43AB-8588-CEC1D06C72B9}</a:tableStyleId>
              </a:tblPr>
              <a:tblGrid>
                <a:gridCol w="854835">
                  <a:extLst>
                    <a:ext uri="{9D8B030D-6E8A-4147-A177-3AD203B41FA5}">
                      <a16:colId xmlns:a16="http://schemas.microsoft.com/office/drawing/2014/main" val="3533504624"/>
                    </a:ext>
                  </a:extLst>
                </a:gridCol>
              </a:tblGrid>
              <a:tr h="327067">
                <a:tc>
                  <a:txBody>
                    <a:bodyPr/>
                    <a:lstStyle/>
                    <a:p>
                      <a:r>
                        <a:rPr lang="en-US" sz="1800" b="0">
                          <a:solidFill>
                            <a:schemeClr val="tx1"/>
                          </a:solidFill>
                        </a:rPr>
                        <a:t>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749690216"/>
                  </a:ext>
                </a:extLst>
              </a:tr>
              <a:tr h="365760">
                <a:tc>
                  <a:txBody>
                    <a:bodyPr/>
                    <a:lstStyle/>
                    <a:p>
                      <a:r>
                        <a:rPr lang="en-US" sz="1800"/>
                        <a:t>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48521689"/>
                  </a:ext>
                </a:extLst>
              </a:tr>
              <a:tr h="365760">
                <a:tc>
                  <a:txBody>
                    <a:bodyPr/>
                    <a:lstStyle/>
                    <a:p>
                      <a:r>
                        <a:rPr lang="en-US" sz="1800"/>
                        <a:t>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609354831"/>
                  </a:ext>
                </a:extLst>
              </a:tr>
            </a:tbl>
          </a:graphicData>
        </a:graphic>
      </p:graphicFrame>
      <p:grpSp>
        <p:nvGrpSpPr>
          <p:cNvPr id="19" name="Group 18">
            <a:extLst>
              <a:ext uri="{FF2B5EF4-FFF2-40B4-BE49-F238E27FC236}">
                <a16:creationId xmlns:a16="http://schemas.microsoft.com/office/drawing/2014/main" id="{A825F95A-B053-21B2-BEBA-CB654FC7C39E}"/>
              </a:ext>
            </a:extLst>
          </p:cNvPr>
          <p:cNvGrpSpPr/>
          <p:nvPr/>
        </p:nvGrpSpPr>
        <p:grpSpPr>
          <a:xfrm>
            <a:off x="6012160" y="3578349"/>
            <a:ext cx="3146696" cy="1369665"/>
            <a:chOff x="6190594" y="3372379"/>
            <a:chExt cx="3146696" cy="1369665"/>
          </a:xfrm>
          <a:solidFill>
            <a:srgbClr val="00B050"/>
          </a:solidFill>
        </p:grpSpPr>
        <p:sp>
          <p:nvSpPr>
            <p:cNvPr id="14" name="Rectangle 13">
              <a:extLst>
                <a:ext uri="{FF2B5EF4-FFF2-40B4-BE49-F238E27FC236}">
                  <a16:creationId xmlns:a16="http://schemas.microsoft.com/office/drawing/2014/main" id="{F113007B-395C-BB4E-BFAF-CE4BEFF10BF7}"/>
                </a:ext>
              </a:extLst>
            </p:cNvPr>
            <p:cNvSpPr/>
            <p:nvPr/>
          </p:nvSpPr>
          <p:spPr>
            <a:xfrm>
              <a:off x="6190594" y="3372379"/>
              <a:ext cx="3146695" cy="1369665"/>
            </a:xfrm>
            <a:prstGeom prst="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34499DE8-C6C5-AAA3-46C7-CB20E5BCDD5F}"/>
                </a:ext>
              </a:extLst>
            </p:cNvPr>
            <p:cNvSpPr txBox="1"/>
            <p:nvPr/>
          </p:nvSpPr>
          <p:spPr>
            <a:xfrm>
              <a:off x="6190595" y="3595546"/>
              <a:ext cx="3146695" cy="915633"/>
            </a:xfrm>
            <a:prstGeom prst="rect">
              <a:avLst/>
            </a:prstGeom>
            <a:grp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b="0" i="0">
                  <a:solidFill>
                    <a:schemeClr val="bg1"/>
                  </a:solidFill>
                  <a:effectLst/>
                  <a:latin typeface="Roboto" panose="02000000000000000000" pitchFamily="2" charset="0"/>
                </a:rPr>
                <a:t>Cột đầu tiên là danh sách các giao dịch liên quan đến tập mục.</a:t>
              </a:r>
              <a:endParaRPr lang="en-US">
                <a:solidFill>
                  <a:schemeClr val="bg1"/>
                </a:solidFill>
              </a:endParaRPr>
            </a:p>
          </p:txBody>
        </p:sp>
      </p:grpSp>
      <p:grpSp>
        <p:nvGrpSpPr>
          <p:cNvPr id="20" name="Group 19">
            <a:extLst>
              <a:ext uri="{FF2B5EF4-FFF2-40B4-BE49-F238E27FC236}">
                <a16:creationId xmlns:a16="http://schemas.microsoft.com/office/drawing/2014/main" id="{3EF6B93B-EFDB-1C62-417E-A1BC91643824}"/>
              </a:ext>
            </a:extLst>
          </p:cNvPr>
          <p:cNvGrpSpPr/>
          <p:nvPr/>
        </p:nvGrpSpPr>
        <p:grpSpPr>
          <a:xfrm>
            <a:off x="6027016" y="3591359"/>
            <a:ext cx="3131840" cy="1312826"/>
            <a:chOff x="6190595" y="3348930"/>
            <a:chExt cx="3017520" cy="1393113"/>
          </a:xfrm>
          <a:solidFill>
            <a:srgbClr val="00B050"/>
          </a:solidFill>
        </p:grpSpPr>
        <p:sp>
          <p:nvSpPr>
            <p:cNvPr id="21" name="Rectangle 20">
              <a:extLst>
                <a:ext uri="{FF2B5EF4-FFF2-40B4-BE49-F238E27FC236}">
                  <a16:creationId xmlns:a16="http://schemas.microsoft.com/office/drawing/2014/main" id="{D802319B-65C5-E866-21CF-33BFE3C781C9}"/>
                </a:ext>
              </a:extLst>
            </p:cNvPr>
            <p:cNvSpPr/>
            <p:nvPr/>
          </p:nvSpPr>
          <p:spPr>
            <a:xfrm>
              <a:off x="6190595" y="3348930"/>
              <a:ext cx="3017520" cy="1393113"/>
            </a:xfrm>
            <a:prstGeom prst="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4807F7E7-5FFE-4642-527D-6F937E9E0AD7}"/>
                </a:ext>
              </a:extLst>
            </p:cNvPr>
            <p:cNvSpPr txBox="1"/>
            <p:nvPr/>
          </p:nvSpPr>
          <p:spPr>
            <a:xfrm>
              <a:off x="6190595" y="3595546"/>
              <a:ext cx="2878253" cy="979797"/>
            </a:xfrm>
            <a:prstGeom prst="rect">
              <a:avLst/>
            </a:prstGeom>
            <a:grp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b="0" i="0">
                  <a:solidFill>
                    <a:schemeClr val="bg1"/>
                  </a:solidFill>
                  <a:effectLst/>
                  <a:latin typeface="Roboto" panose="02000000000000000000" pitchFamily="2" charset="0"/>
                </a:rPr>
                <a:t>Cột thứ hai là tiện ích của tập mục trong các giao dịch này.</a:t>
              </a:r>
              <a:endParaRPr lang="en-US">
                <a:solidFill>
                  <a:schemeClr val="bg1"/>
                </a:solidFill>
              </a:endParaRPr>
            </a:p>
          </p:txBody>
        </p:sp>
      </p:grpSp>
      <p:graphicFrame>
        <p:nvGraphicFramePr>
          <p:cNvPr id="24" name="Table 23">
            <a:extLst>
              <a:ext uri="{FF2B5EF4-FFF2-40B4-BE49-F238E27FC236}">
                <a16:creationId xmlns:a16="http://schemas.microsoft.com/office/drawing/2014/main" id="{DFC1C2B9-D4F1-A267-9980-6CF39E941087}"/>
              </a:ext>
            </a:extLst>
          </p:cNvPr>
          <p:cNvGraphicFramePr>
            <a:graphicFrameLocks noGrp="1"/>
          </p:cNvGraphicFramePr>
          <p:nvPr>
            <p:extLst>
              <p:ext uri="{D42A27DB-BD31-4B8C-83A1-F6EECF244321}">
                <p14:modId xmlns:p14="http://schemas.microsoft.com/office/powerpoint/2010/main" val="1994068868"/>
              </p:ext>
            </p:extLst>
          </p:nvPr>
        </p:nvGraphicFramePr>
        <p:xfrm>
          <a:off x="4860031" y="2654810"/>
          <a:ext cx="2256304" cy="365760"/>
        </p:xfrm>
        <a:graphic>
          <a:graphicData uri="http://schemas.openxmlformats.org/drawingml/2006/table">
            <a:tbl>
              <a:tblPr firstRow="1" bandRow="1">
                <a:tableStyleId>{073A0DAA-6AF3-43AB-8588-CEC1D06C72B9}</a:tableStyleId>
              </a:tblPr>
              <a:tblGrid>
                <a:gridCol w="780142">
                  <a:extLst>
                    <a:ext uri="{9D8B030D-6E8A-4147-A177-3AD203B41FA5}">
                      <a16:colId xmlns:a16="http://schemas.microsoft.com/office/drawing/2014/main" val="1460088420"/>
                    </a:ext>
                  </a:extLst>
                </a:gridCol>
                <a:gridCol w="1476162">
                  <a:extLst>
                    <a:ext uri="{9D8B030D-6E8A-4147-A177-3AD203B41FA5}">
                      <a16:colId xmlns:a16="http://schemas.microsoft.com/office/drawing/2014/main" val="1896242330"/>
                    </a:ext>
                  </a:extLst>
                </a:gridCol>
              </a:tblGrid>
              <a:tr h="365760">
                <a:tc>
                  <a:txBody>
                    <a:bodyPr/>
                    <a:lstStyle/>
                    <a:p>
                      <a:r>
                        <a:rPr lang="en-US" sz="1800"/>
                        <a:t>d</a:t>
                      </a:r>
                    </a:p>
                  </a:txBody>
                  <a:tcPr anchor="ctr">
                    <a:solidFill>
                      <a:srgbClr val="00B050"/>
                    </a:solidFill>
                  </a:tcPr>
                </a:tc>
                <a:tc>
                  <a:txBody>
                    <a:bodyPr/>
                    <a:lstStyle/>
                    <a:p>
                      <a:pPr algn="r"/>
                      <a:r>
                        <a:rPr lang="en-US" sz="1800"/>
                        <a:t>2$</a:t>
                      </a:r>
                    </a:p>
                  </a:txBody>
                  <a:tcPr anchor="ctr">
                    <a:solidFill>
                      <a:srgbClr val="00B050"/>
                    </a:solidFill>
                  </a:tcPr>
                </a:tc>
                <a:extLst>
                  <a:ext uri="{0D108BD9-81ED-4DB2-BD59-A6C34878D82A}">
                    <a16:rowId xmlns:a16="http://schemas.microsoft.com/office/drawing/2014/main" val="643836235"/>
                  </a:ext>
                </a:extLst>
              </a:tr>
            </a:tbl>
          </a:graphicData>
        </a:graphic>
      </p:graphicFrame>
      <p:grpSp>
        <p:nvGrpSpPr>
          <p:cNvPr id="25" name="Group 24">
            <a:extLst>
              <a:ext uri="{FF2B5EF4-FFF2-40B4-BE49-F238E27FC236}">
                <a16:creationId xmlns:a16="http://schemas.microsoft.com/office/drawing/2014/main" id="{6631E7D8-7F46-4EA9-34CC-6BEC58963397}"/>
              </a:ext>
            </a:extLst>
          </p:cNvPr>
          <p:cNvGrpSpPr/>
          <p:nvPr/>
        </p:nvGrpSpPr>
        <p:grpSpPr>
          <a:xfrm>
            <a:off x="6001331" y="3536144"/>
            <a:ext cx="3139270" cy="1477328"/>
            <a:chOff x="6183436" y="3339442"/>
            <a:chExt cx="3024679" cy="1567675"/>
          </a:xfrm>
          <a:solidFill>
            <a:srgbClr val="00B050"/>
          </a:solidFill>
        </p:grpSpPr>
        <p:sp>
          <p:nvSpPr>
            <p:cNvPr id="26" name="Rectangle 25">
              <a:extLst>
                <a:ext uri="{FF2B5EF4-FFF2-40B4-BE49-F238E27FC236}">
                  <a16:creationId xmlns:a16="http://schemas.microsoft.com/office/drawing/2014/main" id="{F84C2862-B9A4-5946-2D18-A9EBA21A9D45}"/>
                </a:ext>
              </a:extLst>
            </p:cNvPr>
            <p:cNvSpPr/>
            <p:nvPr/>
          </p:nvSpPr>
          <p:spPr>
            <a:xfrm>
              <a:off x="6190595" y="3348930"/>
              <a:ext cx="3017520" cy="1393113"/>
            </a:xfrm>
            <a:prstGeom prst="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5FBA7B11-9A14-7EFE-E053-2D95F1FAB07C}"/>
                </a:ext>
              </a:extLst>
            </p:cNvPr>
            <p:cNvSpPr txBox="1"/>
            <p:nvPr/>
          </p:nvSpPr>
          <p:spPr>
            <a:xfrm>
              <a:off x="6183436" y="3339442"/>
              <a:ext cx="3017519" cy="1567675"/>
            </a:xfrm>
            <a:prstGeom prst="rect">
              <a:avLst/>
            </a:prstGeom>
            <a:grp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b="0" i="0">
                  <a:solidFill>
                    <a:schemeClr val="bg1"/>
                  </a:solidFill>
                  <a:effectLst/>
                  <a:latin typeface="Roboto" panose="02000000000000000000" pitchFamily="2" charset="0"/>
                </a:rPr>
                <a:t>Thuộc tính 1: Tổng của cột thứ hai cho biết tiện ích của tập mục.</a:t>
              </a:r>
              <a:endParaRPr lang="en-US">
                <a:solidFill>
                  <a:schemeClr val="bg1"/>
                </a:solidFill>
              </a:endParaRPr>
            </a:p>
            <a:p>
              <a:endParaRPr lang="en-US">
                <a:solidFill>
                  <a:schemeClr val="bg1"/>
                </a:solidFill>
              </a:endParaRPr>
            </a:p>
            <a:p>
              <a:r>
                <a:rPr lang="en-US">
                  <a:solidFill>
                    <a:schemeClr val="tx1"/>
                  </a:solidFill>
                </a:rPr>
                <a:t>u({d}) = 6 + 6 + 2 = 14$</a:t>
              </a:r>
            </a:p>
          </p:txBody>
        </p:sp>
      </p:grpSp>
      <p:grpSp>
        <p:nvGrpSpPr>
          <p:cNvPr id="28" name="Group 27">
            <a:extLst>
              <a:ext uri="{FF2B5EF4-FFF2-40B4-BE49-F238E27FC236}">
                <a16:creationId xmlns:a16="http://schemas.microsoft.com/office/drawing/2014/main" id="{88BA6755-F146-C25C-F4E1-A1F7AE7A4E7D}"/>
              </a:ext>
            </a:extLst>
          </p:cNvPr>
          <p:cNvGrpSpPr/>
          <p:nvPr/>
        </p:nvGrpSpPr>
        <p:grpSpPr>
          <a:xfrm>
            <a:off x="6001330" y="3508509"/>
            <a:ext cx="3131840" cy="1505068"/>
            <a:chOff x="6516021" y="-30454"/>
            <a:chExt cx="3017520" cy="1393113"/>
          </a:xfrm>
          <a:solidFill>
            <a:srgbClr val="00B050"/>
          </a:solidFill>
        </p:grpSpPr>
        <p:sp>
          <p:nvSpPr>
            <p:cNvPr id="29" name="Rectangle 28">
              <a:extLst>
                <a:ext uri="{FF2B5EF4-FFF2-40B4-BE49-F238E27FC236}">
                  <a16:creationId xmlns:a16="http://schemas.microsoft.com/office/drawing/2014/main" id="{05175B5E-6800-A981-27A2-5ED8016C94CD}"/>
                </a:ext>
              </a:extLst>
            </p:cNvPr>
            <p:cNvSpPr/>
            <p:nvPr/>
          </p:nvSpPr>
          <p:spPr>
            <a:xfrm>
              <a:off x="6516021" y="-30454"/>
              <a:ext cx="3017520" cy="1393113"/>
            </a:xfrm>
            <a:prstGeom prst="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238F6A8A-0256-DE90-5E32-EFBEA170BC1D}"/>
                </a:ext>
              </a:extLst>
            </p:cNvPr>
            <p:cNvSpPr txBox="1"/>
            <p:nvPr/>
          </p:nvSpPr>
          <p:spPr>
            <a:xfrm>
              <a:off x="6537561" y="25778"/>
              <a:ext cx="2995980" cy="979797"/>
            </a:xfrm>
            <a:prstGeom prst="rect">
              <a:avLst/>
            </a:prstGeom>
            <a:grp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b="0" i="0">
                  <a:solidFill>
                    <a:schemeClr val="bg1"/>
                  </a:solidFill>
                  <a:effectLst/>
                  <a:latin typeface="Roboto" panose="02000000000000000000" pitchFamily="2" charset="0"/>
                </a:rPr>
                <a:t>Cột thứ ba là tiện ích còn lại, tức là tiện ích của các item xuất hiện sau itemset.</a:t>
              </a:r>
              <a:endParaRPr lang="en-US">
                <a:solidFill>
                  <a:schemeClr val="bg1"/>
                </a:solidFill>
              </a:endParaRPr>
            </a:p>
          </p:txBody>
        </p:sp>
      </p:grpSp>
      <p:sp>
        <p:nvSpPr>
          <p:cNvPr id="37" name="Rectangle 36">
            <a:extLst>
              <a:ext uri="{FF2B5EF4-FFF2-40B4-BE49-F238E27FC236}">
                <a16:creationId xmlns:a16="http://schemas.microsoft.com/office/drawing/2014/main" id="{5E3D4494-5EDF-E06C-E9DC-F36399A86663}"/>
              </a:ext>
            </a:extLst>
          </p:cNvPr>
          <p:cNvSpPr/>
          <p:nvPr/>
        </p:nvSpPr>
        <p:spPr>
          <a:xfrm>
            <a:off x="3275856" y="1579276"/>
            <a:ext cx="723719" cy="321081"/>
          </a:xfrm>
          <a:prstGeom prst="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r>
              <a:rPr lang="en-US"/>
              <a:t>e(1)</a:t>
            </a:r>
          </a:p>
        </p:txBody>
      </p:sp>
      <p:sp>
        <p:nvSpPr>
          <p:cNvPr id="38" name="Rectangle 37">
            <a:extLst>
              <a:ext uri="{FF2B5EF4-FFF2-40B4-BE49-F238E27FC236}">
                <a16:creationId xmlns:a16="http://schemas.microsoft.com/office/drawing/2014/main" id="{3BED04E6-7232-D0C4-FFAD-7A816221A4FB}"/>
              </a:ext>
            </a:extLst>
          </p:cNvPr>
          <p:cNvSpPr/>
          <p:nvPr/>
        </p:nvSpPr>
        <p:spPr>
          <a:xfrm>
            <a:off x="2771800" y="1961016"/>
            <a:ext cx="1266967" cy="315020"/>
          </a:xfrm>
          <a:prstGeom prst="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r>
              <a:rPr lang="en-US"/>
              <a:t>e(1)</a:t>
            </a:r>
          </a:p>
        </p:txBody>
      </p:sp>
      <p:sp>
        <p:nvSpPr>
          <p:cNvPr id="39" name="Rectangle 38">
            <a:extLst>
              <a:ext uri="{FF2B5EF4-FFF2-40B4-BE49-F238E27FC236}">
                <a16:creationId xmlns:a16="http://schemas.microsoft.com/office/drawing/2014/main" id="{2505CB37-2728-CEDA-F965-8D13012065DD}"/>
              </a:ext>
            </a:extLst>
          </p:cNvPr>
          <p:cNvSpPr/>
          <p:nvPr/>
        </p:nvSpPr>
        <p:spPr>
          <a:xfrm>
            <a:off x="2771800" y="2317303"/>
            <a:ext cx="1266967" cy="321081"/>
          </a:xfrm>
          <a:prstGeom prst="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a:p>
        </p:txBody>
      </p:sp>
      <p:graphicFrame>
        <p:nvGraphicFramePr>
          <p:cNvPr id="41" name="Table 40">
            <a:extLst>
              <a:ext uri="{FF2B5EF4-FFF2-40B4-BE49-F238E27FC236}">
                <a16:creationId xmlns:a16="http://schemas.microsoft.com/office/drawing/2014/main" id="{741C502C-134D-9211-895E-7BE5FED4A3AF}"/>
              </a:ext>
            </a:extLst>
          </p:cNvPr>
          <p:cNvGraphicFramePr>
            <a:graphicFrameLocks noGrp="1"/>
          </p:cNvGraphicFramePr>
          <p:nvPr>
            <p:extLst>
              <p:ext uri="{D42A27DB-BD31-4B8C-83A1-F6EECF244321}">
                <p14:modId xmlns:p14="http://schemas.microsoft.com/office/powerpoint/2010/main" val="3936672648"/>
              </p:ext>
            </p:extLst>
          </p:nvPr>
        </p:nvGraphicFramePr>
        <p:xfrm>
          <a:off x="4860032" y="3003798"/>
          <a:ext cx="2256304" cy="365760"/>
        </p:xfrm>
        <a:graphic>
          <a:graphicData uri="http://schemas.openxmlformats.org/drawingml/2006/table">
            <a:tbl>
              <a:tblPr firstRow="1" bandRow="1">
                <a:tableStyleId>{073A0DAA-6AF3-43AB-8588-CEC1D06C72B9}</a:tableStyleId>
              </a:tblPr>
              <a:tblGrid>
                <a:gridCol w="780142">
                  <a:extLst>
                    <a:ext uri="{9D8B030D-6E8A-4147-A177-3AD203B41FA5}">
                      <a16:colId xmlns:a16="http://schemas.microsoft.com/office/drawing/2014/main" val="1847345207"/>
                    </a:ext>
                  </a:extLst>
                </a:gridCol>
                <a:gridCol w="1476162">
                  <a:extLst>
                    <a:ext uri="{9D8B030D-6E8A-4147-A177-3AD203B41FA5}">
                      <a16:colId xmlns:a16="http://schemas.microsoft.com/office/drawing/2014/main" val="3608645025"/>
                    </a:ext>
                  </a:extLst>
                </a:gridCol>
              </a:tblGrid>
              <a:tr h="365760">
                <a:tc>
                  <a:txBody>
                    <a:bodyPr/>
                    <a:lstStyle/>
                    <a:p>
                      <a:r>
                        <a:rPr lang="en-US" sz="1800"/>
                        <a:t>e</a:t>
                      </a:r>
                    </a:p>
                  </a:txBody>
                  <a:tcPr anchor="ctr">
                    <a:solidFill>
                      <a:srgbClr val="00B0F0"/>
                    </a:solidFill>
                  </a:tcPr>
                </a:tc>
                <a:tc>
                  <a:txBody>
                    <a:bodyPr/>
                    <a:lstStyle/>
                    <a:p>
                      <a:pPr algn="r"/>
                      <a:r>
                        <a:rPr lang="en-US" sz="1800"/>
                        <a:t>3$</a:t>
                      </a:r>
                    </a:p>
                  </a:txBody>
                  <a:tcPr anchor="ctr">
                    <a:solidFill>
                      <a:srgbClr val="00B0F0"/>
                    </a:solidFill>
                  </a:tcPr>
                </a:tc>
                <a:extLst>
                  <a:ext uri="{0D108BD9-81ED-4DB2-BD59-A6C34878D82A}">
                    <a16:rowId xmlns:a16="http://schemas.microsoft.com/office/drawing/2014/main" val="1019725299"/>
                  </a:ext>
                </a:extLst>
              </a:tr>
            </a:tbl>
          </a:graphicData>
        </a:graphic>
      </p:graphicFrame>
      <p:grpSp>
        <p:nvGrpSpPr>
          <p:cNvPr id="42" name="Group 41">
            <a:extLst>
              <a:ext uri="{FF2B5EF4-FFF2-40B4-BE49-F238E27FC236}">
                <a16:creationId xmlns:a16="http://schemas.microsoft.com/office/drawing/2014/main" id="{7AD321C7-9BCF-6724-C0DC-FE559587EA88}"/>
              </a:ext>
            </a:extLst>
          </p:cNvPr>
          <p:cNvGrpSpPr/>
          <p:nvPr/>
        </p:nvGrpSpPr>
        <p:grpSpPr>
          <a:xfrm>
            <a:off x="5940152" y="3432820"/>
            <a:ext cx="3331155" cy="1587202"/>
            <a:chOff x="7471413" y="166803"/>
            <a:chExt cx="3017525" cy="1861615"/>
          </a:xfrm>
          <a:solidFill>
            <a:srgbClr val="00B050"/>
          </a:solidFill>
        </p:grpSpPr>
        <p:sp>
          <p:nvSpPr>
            <p:cNvPr id="43" name="Rectangle 42">
              <a:extLst>
                <a:ext uri="{FF2B5EF4-FFF2-40B4-BE49-F238E27FC236}">
                  <a16:creationId xmlns:a16="http://schemas.microsoft.com/office/drawing/2014/main" id="{2F011E3D-0A87-03DA-6B7F-AD0A62DE6A47}"/>
                </a:ext>
              </a:extLst>
            </p:cNvPr>
            <p:cNvSpPr/>
            <p:nvPr/>
          </p:nvSpPr>
          <p:spPr>
            <a:xfrm>
              <a:off x="7471418" y="223549"/>
              <a:ext cx="3017520" cy="1393113"/>
            </a:xfrm>
            <a:prstGeom prst="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TextBox 43">
              <a:extLst>
                <a:ext uri="{FF2B5EF4-FFF2-40B4-BE49-F238E27FC236}">
                  <a16:creationId xmlns:a16="http://schemas.microsoft.com/office/drawing/2014/main" id="{B1DF39C8-9DA5-77EF-6AF7-BE0E8EA49553}"/>
                </a:ext>
              </a:extLst>
            </p:cNvPr>
            <p:cNvSpPr txBox="1"/>
            <p:nvPr/>
          </p:nvSpPr>
          <p:spPr>
            <a:xfrm>
              <a:off x="7471413" y="166803"/>
              <a:ext cx="3017523" cy="1861615"/>
            </a:xfrm>
            <a:prstGeom prst="rect">
              <a:avLst/>
            </a:prstGeom>
            <a:grp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b="0" i="0">
                  <a:solidFill>
                    <a:schemeClr val="bg1"/>
                  </a:solidFill>
                  <a:effectLst/>
                  <a:latin typeface="Roboto" panose="02000000000000000000" pitchFamily="2" charset="0"/>
                </a:rPr>
                <a:t>Thuộc tính 2: Tổng của tất cả các số là giới hạn trên của tiện ích của tập mục và phần mở rộng của nó.</a:t>
              </a:r>
              <a:endParaRPr lang="en-US">
                <a:solidFill>
                  <a:schemeClr val="bg1"/>
                </a:solidFill>
              </a:endParaRPr>
            </a:p>
            <a:p>
              <a:r>
                <a:rPr lang="en-US" b="1">
                  <a:solidFill>
                    <a:schemeClr val="tx1"/>
                  </a:solidFill>
                </a:rPr>
                <a:t>6 + 6 + 2 + 3 + 3 + 0 = 20$</a:t>
              </a:r>
            </a:p>
          </p:txBody>
        </p:sp>
      </p:grpSp>
    </p:spTree>
    <p:extLst>
      <p:ext uri="{BB962C8B-B14F-4D97-AF65-F5344CB8AC3E}">
        <p14:creationId xmlns:p14="http://schemas.microsoft.com/office/powerpoint/2010/main" val="313707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7" grpId="0" animBg="1"/>
      <p:bldP spid="38" grpId="0" animBg="1"/>
      <p:bldP spid="3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2CF5D-CAD8-77F8-4414-9C85C7A711A4}"/>
              </a:ext>
            </a:extLst>
          </p:cNvPr>
          <p:cNvSpPr>
            <a:spLocks noGrp="1"/>
          </p:cNvSpPr>
          <p:nvPr>
            <p:ph type="title"/>
          </p:nvPr>
        </p:nvSpPr>
        <p:spPr>
          <a:xfrm>
            <a:off x="320956" y="116142"/>
            <a:ext cx="7886700" cy="994172"/>
          </a:xfrm>
        </p:spPr>
        <p:txBody>
          <a:bodyPr/>
          <a:lstStyle/>
          <a:p>
            <a:r>
              <a:rPr lang="en-US">
                <a:latin typeface="Arial" panose="020B0604020202020204" pitchFamily="34" charset="0"/>
                <a:cs typeface="Arial" panose="020B0604020202020204" pitchFamily="34" charset="0"/>
              </a:rPr>
              <a:t>HUI – Miner (2012)</a:t>
            </a:r>
          </a:p>
        </p:txBody>
      </p:sp>
      <p:sp>
        <p:nvSpPr>
          <p:cNvPr id="13" name="Slide Number Placeholder 12">
            <a:extLst>
              <a:ext uri="{FF2B5EF4-FFF2-40B4-BE49-F238E27FC236}">
                <a16:creationId xmlns:a16="http://schemas.microsoft.com/office/drawing/2014/main" id="{725AB8C6-97B1-B6FF-05CD-D1E5C521E554}"/>
              </a:ext>
            </a:extLst>
          </p:cNvPr>
          <p:cNvSpPr>
            <a:spLocks noGrp="1"/>
          </p:cNvSpPr>
          <p:nvPr>
            <p:ph type="sldNum" sz="quarter" idx="12"/>
          </p:nvPr>
        </p:nvSpPr>
        <p:spPr/>
        <p:txBody>
          <a:bodyPr/>
          <a:lstStyle/>
          <a:p>
            <a:fld id="{83B0A39C-9AA3-4A83-82D7-24ADE085033F}" type="slidenum">
              <a:rPr lang="ko-KR" altLang="en-US" smtClean="0"/>
              <a:t>56</a:t>
            </a:fld>
            <a:endParaRPr lang="ko-KR" altLang="en-US"/>
          </a:p>
        </p:txBody>
      </p:sp>
      <p:graphicFrame>
        <p:nvGraphicFramePr>
          <p:cNvPr id="4" name="Table 3">
            <a:extLst>
              <a:ext uri="{FF2B5EF4-FFF2-40B4-BE49-F238E27FC236}">
                <a16:creationId xmlns:a16="http://schemas.microsoft.com/office/drawing/2014/main" id="{018D5473-3D2F-E4B7-2F64-E75A6793B4F1}"/>
              </a:ext>
            </a:extLst>
          </p:cNvPr>
          <p:cNvGraphicFramePr>
            <a:graphicFrameLocks noGrp="1"/>
          </p:cNvGraphicFramePr>
          <p:nvPr>
            <p:extLst>
              <p:ext uri="{D42A27DB-BD31-4B8C-83A1-F6EECF244321}">
                <p14:modId xmlns:p14="http://schemas.microsoft.com/office/powerpoint/2010/main" val="563404196"/>
              </p:ext>
            </p:extLst>
          </p:nvPr>
        </p:nvGraphicFramePr>
        <p:xfrm>
          <a:off x="107504" y="1981283"/>
          <a:ext cx="2468880" cy="1188720"/>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1742238457"/>
                    </a:ext>
                  </a:extLst>
                </a:gridCol>
                <a:gridCol w="822960">
                  <a:extLst>
                    <a:ext uri="{9D8B030D-6E8A-4147-A177-3AD203B41FA5}">
                      <a16:colId xmlns:a16="http://schemas.microsoft.com/office/drawing/2014/main" val="3993876037"/>
                    </a:ext>
                  </a:extLst>
                </a:gridCol>
                <a:gridCol w="822960">
                  <a:extLst>
                    <a:ext uri="{9D8B030D-6E8A-4147-A177-3AD203B41FA5}">
                      <a16:colId xmlns:a16="http://schemas.microsoft.com/office/drawing/2014/main" val="2732359354"/>
                    </a:ext>
                  </a:extLst>
                </a:gridCol>
              </a:tblGrid>
              <a:tr h="274320">
                <a:tc>
                  <a:txBody>
                    <a:bodyPr/>
                    <a:lstStyle/>
                    <a:p>
                      <a:pPr algn="ctr"/>
                      <a:r>
                        <a:rPr lang="en-US"/>
                        <a:t>Trans.</a:t>
                      </a:r>
                    </a:p>
                  </a:txBody>
                  <a:tcPr anchor="ctr">
                    <a:solidFill>
                      <a:srgbClr val="00B0F0"/>
                    </a:solidFill>
                  </a:tcPr>
                </a:tc>
                <a:tc>
                  <a:txBody>
                    <a:bodyPr/>
                    <a:lstStyle/>
                    <a:p>
                      <a:pPr algn="ctr"/>
                      <a:r>
                        <a:rPr lang="en-US"/>
                        <a:t>Util</a:t>
                      </a:r>
                    </a:p>
                  </a:txBody>
                  <a:tcPr anchor="ctr">
                    <a:solidFill>
                      <a:srgbClr val="00B0F0"/>
                    </a:solidFill>
                  </a:tcPr>
                </a:tc>
                <a:tc>
                  <a:txBody>
                    <a:bodyPr/>
                    <a:lstStyle/>
                    <a:p>
                      <a:pPr algn="ctr"/>
                      <a:r>
                        <a:rPr lang="en-US"/>
                        <a:t>Rutil</a:t>
                      </a:r>
                    </a:p>
                  </a:txBody>
                  <a:tcPr anchor="ctr">
                    <a:solidFill>
                      <a:srgbClr val="00B0F0"/>
                    </a:solidFill>
                  </a:tcPr>
                </a:tc>
                <a:extLst>
                  <a:ext uri="{0D108BD9-81ED-4DB2-BD59-A6C34878D82A}">
                    <a16:rowId xmlns:a16="http://schemas.microsoft.com/office/drawing/2014/main" val="3506365582"/>
                  </a:ext>
                </a:extLst>
              </a:tr>
              <a:tr h="274320">
                <a:tc>
                  <a:txBody>
                    <a:bodyPr/>
                    <a:lstStyle/>
                    <a:p>
                      <a:r>
                        <a:rPr lang="en-US"/>
                        <a:t>T1</a:t>
                      </a:r>
                    </a:p>
                  </a:txBody>
                  <a:tcPr/>
                </a:tc>
                <a:tc>
                  <a:txBody>
                    <a:bodyPr/>
                    <a:lstStyle/>
                    <a:p>
                      <a:pPr algn="r"/>
                      <a:r>
                        <a:rPr lang="en-US"/>
                        <a:t>5</a:t>
                      </a:r>
                    </a:p>
                  </a:txBody>
                  <a:tcPr/>
                </a:tc>
                <a:tc>
                  <a:txBody>
                    <a:bodyPr/>
                    <a:lstStyle/>
                    <a:p>
                      <a:pPr algn="r"/>
                      <a:r>
                        <a:rPr lang="en-US"/>
                        <a:t>20</a:t>
                      </a:r>
                    </a:p>
                  </a:txBody>
                  <a:tcPr/>
                </a:tc>
                <a:extLst>
                  <a:ext uri="{0D108BD9-81ED-4DB2-BD59-A6C34878D82A}">
                    <a16:rowId xmlns:a16="http://schemas.microsoft.com/office/drawing/2014/main" val="1485507692"/>
                  </a:ext>
                </a:extLst>
              </a:tr>
              <a:tr h="274320">
                <a:tc>
                  <a:txBody>
                    <a:bodyPr/>
                    <a:lstStyle/>
                    <a:p>
                      <a:r>
                        <a:rPr lang="en-US"/>
                        <a:t>T3</a:t>
                      </a:r>
                    </a:p>
                  </a:txBody>
                  <a:tcPr/>
                </a:tc>
                <a:tc>
                  <a:txBody>
                    <a:bodyPr/>
                    <a:lstStyle/>
                    <a:p>
                      <a:pPr algn="r"/>
                      <a:r>
                        <a:rPr lang="en-US"/>
                        <a:t>5</a:t>
                      </a:r>
                    </a:p>
                  </a:txBody>
                  <a:tcPr/>
                </a:tc>
                <a:tc>
                  <a:txBody>
                    <a:bodyPr/>
                    <a:lstStyle/>
                    <a:p>
                      <a:pPr algn="r"/>
                      <a:r>
                        <a:rPr lang="en-US"/>
                        <a:t>3</a:t>
                      </a:r>
                    </a:p>
                  </a:txBody>
                  <a:tcPr/>
                </a:tc>
                <a:extLst>
                  <a:ext uri="{0D108BD9-81ED-4DB2-BD59-A6C34878D82A}">
                    <a16:rowId xmlns:a16="http://schemas.microsoft.com/office/drawing/2014/main" val="407308195"/>
                  </a:ext>
                </a:extLst>
              </a:tr>
              <a:tr h="274320">
                <a:tc>
                  <a:txBody>
                    <a:bodyPr/>
                    <a:lstStyle/>
                    <a:p>
                      <a:r>
                        <a:rPr lang="en-US"/>
                        <a:t>T4</a:t>
                      </a:r>
                    </a:p>
                  </a:txBody>
                  <a:tcPr/>
                </a:tc>
                <a:tc>
                  <a:txBody>
                    <a:bodyPr/>
                    <a:lstStyle/>
                    <a:p>
                      <a:pPr algn="r"/>
                      <a:r>
                        <a:rPr lang="en-US"/>
                        <a:t>10</a:t>
                      </a:r>
                    </a:p>
                  </a:txBody>
                  <a:tcPr/>
                </a:tc>
                <a:tc>
                  <a:txBody>
                    <a:bodyPr/>
                    <a:lstStyle/>
                    <a:p>
                      <a:pPr algn="r"/>
                      <a:r>
                        <a:rPr lang="en-US"/>
                        <a:t>12</a:t>
                      </a:r>
                    </a:p>
                  </a:txBody>
                  <a:tcPr/>
                </a:tc>
                <a:extLst>
                  <a:ext uri="{0D108BD9-81ED-4DB2-BD59-A6C34878D82A}">
                    <a16:rowId xmlns:a16="http://schemas.microsoft.com/office/drawing/2014/main" val="2542087751"/>
                  </a:ext>
                </a:extLst>
              </a:tr>
            </a:tbl>
          </a:graphicData>
        </a:graphic>
      </p:graphicFrame>
      <p:graphicFrame>
        <p:nvGraphicFramePr>
          <p:cNvPr id="5" name="Table 4">
            <a:extLst>
              <a:ext uri="{FF2B5EF4-FFF2-40B4-BE49-F238E27FC236}">
                <a16:creationId xmlns:a16="http://schemas.microsoft.com/office/drawing/2014/main" id="{CC59CEA7-FD02-DABB-3F6E-9DAAB95CBD3C}"/>
              </a:ext>
            </a:extLst>
          </p:cNvPr>
          <p:cNvGraphicFramePr>
            <a:graphicFrameLocks noGrp="1"/>
          </p:cNvGraphicFramePr>
          <p:nvPr>
            <p:extLst>
              <p:ext uri="{D42A27DB-BD31-4B8C-83A1-F6EECF244321}">
                <p14:modId xmlns:p14="http://schemas.microsoft.com/office/powerpoint/2010/main" val="2471570976"/>
              </p:ext>
            </p:extLst>
          </p:nvPr>
        </p:nvGraphicFramePr>
        <p:xfrm>
          <a:off x="3347864" y="1981283"/>
          <a:ext cx="2468880" cy="1188720"/>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1742238457"/>
                    </a:ext>
                  </a:extLst>
                </a:gridCol>
                <a:gridCol w="822960">
                  <a:extLst>
                    <a:ext uri="{9D8B030D-6E8A-4147-A177-3AD203B41FA5}">
                      <a16:colId xmlns:a16="http://schemas.microsoft.com/office/drawing/2014/main" val="3993876037"/>
                    </a:ext>
                  </a:extLst>
                </a:gridCol>
                <a:gridCol w="822960">
                  <a:extLst>
                    <a:ext uri="{9D8B030D-6E8A-4147-A177-3AD203B41FA5}">
                      <a16:colId xmlns:a16="http://schemas.microsoft.com/office/drawing/2014/main" val="2732359354"/>
                    </a:ext>
                  </a:extLst>
                </a:gridCol>
              </a:tblGrid>
              <a:tr h="274320">
                <a:tc>
                  <a:txBody>
                    <a:bodyPr/>
                    <a:lstStyle/>
                    <a:p>
                      <a:pPr algn="ctr"/>
                      <a:r>
                        <a:rPr lang="en-US"/>
                        <a:t>Trans.</a:t>
                      </a:r>
                    </a:p>
                  </a:txBody>
                  <a:tcPr anchor="ctr">
                    <a:solidFill>
                      <a:srgbClr val="00B0F0"/>
                    </a:solidFill>
                  </a:tcPr>
                </a:tc>
                <a:tc>
                  <a:txBody>
                    <a:bodyPr/>
                    <a:lstStyle/>
                    <a:p>
                      <a:pPr algn="ctr"/>
                      <a:r>
                        <a:rPr lang="en-US"/>
                        <a:t>Util</a:t>
                      </a:r>
                    </a:p>
                  </a:txBody>
                  <a:tcPr anchor="ctr">
                    <a:solidFill>
                      <a:srgbClr val="00B0F0"/>
                    </a:solidFill>
                  </a:tcPr>
                </a:tc>
                <a:tc>
                  <a:txBody>
                    <a:bodyPr/>
                    <a:lstStyle/>
                    <a:p>
                      <a:pPr algn="ctr"/>
                      <a:r>
                        <a:rPr lang="en-US"/>
                        <a:t>Rutil</a:t>
                      </a:r>
                    </a:p>
                  </a:txBody>
                  <a:tcPr anchor="ctr">
                    <a:solidFill>
                      <a:srgbClr val="00B0F0"/>
                    </a:solidFill>
                  </a:tcPr>
                </a:tc>
                <a:extLst>
                  <a:ext uri="{0D108BD9-81ED-4DB2-BD59-A6C34878D82A}">
                    <a16:rowId xmlns:a16="http://schemas.microsoft.com/office/drawing/2014/main" val="3506365582"/>
                  </a:ext>
                </a:extLst>
              </a:tr>
              <a:tr h="274320">
                <a:tc>
                  <a:txBody>
                    <a:bodyPr/>
                    <a:lstStyle/>
                    <a:p>
                      <a:r>
                        <a:rPr lang="en-US"/>
                        <a:t>T1</a:t>
                      </a:r>
                    </a:p>
                  </a:txBody>
                  <a:tcPr/>
                </a:tc>
                <a:tc>
                  <a:txBody>
                    <a:bodyPr/>
                    <a:lstStyle/>
                    <a:p>
                      <a:pPr algn="r"/>
                      <a:r>
                        <a:rPr lang="en-US"/>
                        <a:t>6</a:t>
                      </a:r>
                    </a:p>
                  </a:txBody>
                  <a:tcPr/>
                </a:tc>
                <a:tc>
                  <a:txBody>
                    <a:bodyPr/>
                    <a:lstStyle/>
                    <a:p>
                      <a:pPr algn="r"/>
                      <a:r>
                        <a:rPr lang="en-US"/>
                        <a:t>3</a:t>
                      </a:r>
                    </a:p>
                  </a:txBody>
                  <a:tcPr/>
                </a:tc>
                <a:extLst>
                  <a:ext uri="{0D108BD9-81ED-4DB2-BD59-A6C34878D82A}">
                    <a16:rowId xmlns:a16="http://schemas.microsoft.com/office/drawing/2014/main" val="1485507692"/>
                  </a:ext>
                </a:extLst>
              </a:tr>
              <a:tr h="274320">
                <a:tc>
                  <a:txBody>
                    <a:bodyPr/>
                    <a:lstStyle/>
                    <a:p>
                      <a:r>
                        <a:rPr lang="en-US"/>
                        <a:t>T2</a:t>
                      </a:r>
                    </a:p>
                  </a:txBody>
                  <a:tcPr/>
                </a:tc>
                <a:tc>
                  <a:txBody>
                    <a:bodyPr/>
                    <a:lstStyle/>
                    <a:p>
                      <a:pPr algn="r"/>
                      <a:r>
                        <a:rPr lang="en-US"/>
                        <a:t>3</a:t>
                      </a:r>
                    </a:p>
                  </a:txBody>
                  <a:tcPr/>
                </a:tc>
                <a:tc>
                  <a:txBody>
                    <a:bodyPr/>
                    <a:lstStyle/>
                    <a:p>
                      <a:pPr algn="r"/>
                      <a:r>
                        <a:rPr lang="en-US"/>
                        <a:t>5</a:t>
                      </a:r>
                    </a:p>
                  </a:txBody>
                  <a:tcPr/>
                </a:tc>
                <a:extLst>
                  <a:ext uri="{0D108BD9-81ED-4DB2-BD59-A6C34878D82A}">
                    <a16:rowId xmlns:a16="http://schemas.microsoft.com/office/drawing/2014/main" val="407308195"/>
                  </a:ext>
                </a:extLst>
              </a:tr>
              <a:tr h="274320">
                <a:tc>
                  <a:txBody>
                    <a:bodyPr/>
                    <a:lstStyle/>
                    <a:p>
                      <a:r>
                        <a:rPr lang="en-US"/>
                        <a:t>T3</a:t>
                      </a:r>
                    </a:p>
                  </a:txBody>
                  <a:tcPr/>
                </a:tc>
                <a:tc>
                  <a:txBody>
                    <a:bodyPr/>
                    <a:lstStyle/>
                    <a:p>
                      <a:pPr algn="r"/>
                      <a:r>
                        <a:rPr lang="en-US"/>
                        <a:t>2</a:t>
                      </a:r>
                    </a:p>
                  </a:txBody>
                  <a:tcPr/>
                </a:tc>
                <a:tc>
                  <a:txBody>
                    <a:bodyPr/>
                    <a:lstStyle/>
                    <a:p>
                      <a:pPr algn="r"/>
                      <a:r>
                        <a:rPr lang="en-US"/>
                        <a:t>0</a:t>
                      </a:r>
                    </a:p>
                  </a:txBody>
                  <a:tcPr/>
                </a:tc>
                <a:extLst>
                  <a:ext uri="{0D108BD9-81ED-4DB2-BD59-A6C34878D82A}">
                    <a16:rowId xmlns:a16="http://schemas.microsoft.com/office/drawing/2014/main" val="2542087751"/>
                  </a:ext>
                </a:extLst>
              </a:tr>
            </a:tbl>
          </a:graphicData>
        </a:graphic>
      </p:graphicFrame>
      <p:grpSp>
        <p:nvGrpSpPr>
          <p:cNvPr id="10" name="Group 9">
            <a:extLst>
              <a:ext uri="{FF2B5EF4-FFF2-40B4-BE49-F238E27FC236}">
                <a16:creationId xmlns:a16="http://schemas.microsoft.com/office/drawing/2014/main" id="{2C5D099D-596A-43F8-701F-D8BE25A29881}"/>
              </a:ext>
            </a:extLst>
          </p:cNvPr>
          <p:cNvGrpSpPr/>
          <p:nvPr/>
        </p:nvGrpSpPr>
        <p:grpSpPr>
          <a:xfrm>
            <a:off x="2635776" y="2392763"/>
            <a:ext cx="640080" cy="916836"/>
            <a:chOff x="2967277" y="2024246"/>
            <a:chExt cx="640080" cy="916836"/>
          </a:xfrm>
        </p:grpSpPr>
        <p:sp>
          <p:nvSpPr>
            <p:cNvPr id="6" name="Plus Sign 5">
              <a:extLst>
                <a:ext uri="{FF2B5EF4-FFF2-40B4-BE49-F238E27FC236}">
                  <a16:creationId xmlns:a16="http://schemas.microsoft.com/office/drawing/2014/main" id="{F7F5C77F-E048-E180-F944-6B63B8523E44}"/>
                </a:ext>
              </a:extLst>
            </p:cNvPr>
            <p:cNvSpPr/>
            <p:nvPr/>
          </p:nvSpPr>
          <p:spPr>
            <a:xfrm>
              <a:off x="2967277" y="2024246"/>
              <a:ext cx="640080" cy="640080"/>
            </a:xfrm>
            <a:prstGeom prst="mathPlus">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7" name="TextBox 6">
              <a:extLst>
                <a:ext uri="{FF2B5EF4-FFF2-40B4-BE49-F238E27FC236}">
                  <a16:creationId xmlns:a16="http://schemas.microsoft.com/office/drawing/2014/main" id="{FCA40D2D-9940-9179-17DE-2DA76FF8736F}"/>
                </a:ext>
              </a:extLst>
            </p:cNvPr>
            <p:cNvSpPr txBox="1"/>
            <p:nvPr/>
          </p:nvSpPr>
          <p:spPr>
            <a:xfrm>
              <a:off x="3012322" y="2571750"/>
              <a:ext cx="595035" cy="369332"/>
            </a:xfrm>
            <a:prstGeom prst="rect">
              <a:avLst/>
            </a:prstGeom>
            <a:noFill/>
          </p:spPr>
          <p:txBody>
            <a:bodyPr wrap="none" rtlCol="0">
              <a:spAutoFit/>
            </a:bodyPr>
            <a:lstStyle/>
            <a:p>
              <a:r>
                <a:rPr lang="en-US">
                  <a:solidFill>
                    <a:srgbClr val="00B050"/>
                  </a:solidFill>
                </a:rPr>
                <a:t>Join</a:t>
              </a:r>
            </a:p>
          </p:txBody>
        </p:sp>
      </p:grpSp>
      <p:sp>
        <p:nvSpPr>
          <p:cNvPr id="8" name="TextBox 7">
            <a:extLst>
              <a:ext uri="{FF2B5EF4-FFF2-40B4-BE49-F238E27FC236}">
                <a16:creationId xmlns:a16="http://schemas.microsoft.com/office/drawing/2014/main" id="{C2CF0CC2-BD77-F3E3-AE44-595C2C3EE0B0}"/>
              </a:ext>
            </a:extLst>
          </p:cNvPr>
          <p:cNvSpPr txBox="1"/>
          <p:nvPr/>
        </p:nvSpPr>
        <p:spPr>
          <a:xfrm>
            <a:off x="107504" y="1611951"/>
            <a:ext cx="2468879"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Utility list của </a:t>
            </a:r>
            <a:r>
              <a:rPr lang="en-US">
                <a:solidFill>
                  <a:srgbClr val="00B050"/>
                </a:solidFill>
                <a:latin typeface="Arial" panose="020B0604020202020204" pitchFamily="34" charset="0"/>
                <a:cs typeface="Arial" panose="020B0604020202020204" pitchFamily="34" charset="0"/>
              </a:rPr>
              <a:t>{a}</a:t>
            </a:r>
          </a:p>
        </p:txBody>
      </p:sp>
      <p:sp>
        <p:nvSpPr>
          <p:cNvPr id="9" name="TextBox 8">
            <a:extLst>
              <a:ext uri="{FF2B5EF4-FFF2-40B4-BE49-F238E27FC236}">
                <a16:creationId xmlns:a16="http://schemas.microsoft.com/office/drawing/2014/main" id="{12ED29C2-9455-5184-944D-E5D6DC697399}"/>
              </a:ext>
            </a:extLst>
          </p:cNvPr>
          <p:cNvSpPr txBox="1"/>
          <p:nvPr/>
        </p:nvSpPr>
        <p:spPr>
          <a:xfrm>
            <a:off x="3347864" y="1598553"/>
            <a:ext cx="2468878"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Utility list của </a:t>
            </a:r>
            <a:r>
              <a:rPr lang="en-US">
                <a:solidFill>
                  <a:srgbClr val="00B050"/>
                </a:solidFill>
                <a:latin typeface="Arial" panose="020B0604020202020204" pitchFamily="34" charset="0"/>
                <a:cs typeface="Arial" panose="020B0604020202020204" pitchFamily="34" charset="0"/>
              </a:rPr>
              <a:t>{d}</a:t>
            </a:r>
          </a:p>
        </p:txBody>
      </p:sp>
      <p:graphicFrame>
        <p:nvGraphicFramePr>
          <p:cNvPr id="11" name="Table 10">
            <a:extLst>
              <a:ext uri="{FF2B5EF4-FFF2-40B4-BE49-F238E27FC236}">
                <a16:creationId xmlns:a16="http://schemas.microsoft.com/office/drawing/2014/main" id="{EB5B202A-E9B7-8ED8-23AF-8466DAD9E7BC}"/>
              </a:ext>
            </a:extLst>
          </p:cNvPr>
          <p:cNvGraphicFramePr>
            <a:graphicFrameLocks noGrp="1"/>
          </p:cNvGraphicFramePr>
          <p:nvPr>
            <p:extLst>
              <p:ext uri="{D42A27DB-BD31-4B8C-83A1-F6EECF244321}">
                <p14:modId xmlns:p14="http://schemas.microsoft.com/office/powerpoint/2010/main" val="916527495"/>
              </p:ext>
            </p:extLst>
          </p:nvPr>
        </p:nvGraphicFramePr>
        <p:xfrm>
          <a:off x="6533217" y="1981283"/>
          <a:ext cx="2468880" cy="891540"/>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1742238457"/>
                    </a:ext>
                  </a:extLst>
                </a:gridCol>
                <a:gridCol w="822960">
                  <a:extLst>
                    <a:ext uri="{9D8B030D-6E8A-4147-A177-3AD203B41FA5}">
                      <a16:colId xmlns:a16="http://schemas.microsoft.com/office/drawing/2014/main" val="3993876037"/>
                    </a:ext>
                  </a:extLst>
                </a:gridCol>
                <a:gridCol w="822960">
                  <a:extLst>
                    <a:ext uri="{9D8B030D-6E8A-4147-A177-3AD203B41FA5}">
                      <a16:colId xmlns:a16="http://schemas.microsoft.com/office/drawing/2014/main" val="2732359354"/>
                    </a:ext>
                  </a:extLst>
                </a:gridCol>
              </a:tblGrid>
              <a:tr h="274320">
                <a:tc>
                  <a:txBody>
                    <a:bodyPr/>
                    <a:lstStyle/>
                    <a:p>
                      <a:pPr algn="ctr"/>
                      <a:r>
                        <a:rPr lang="en-US"/>
                        <a:t>Trans.</a:t>
                      </a:r>
                    </a:p>
                  </a:txBody>
                  <a:tcPr anchor="ctr">
                    <a:solidFill>
                      <a:srgbClr val="00B0F0"/>
                    </a:solidFill>
                  </a:tcPr>
                </a:tc>
                <a:tc>
                  <a:txBody>
                    <a:bodyPr/>
                    <a:lstStyle/>
                    <a:p>
                      <a:pPr algn="ctr"/>
                      <a:r>
                        <a:rPr lang="en-US"/>
                        <a:t>Util</a:t>
                      </a:r>
                    </a:p>
                  </a:txBody>
                  <a:tcPr anchor="ctr">
                    <a:solidFill>
                      <a:srgbClr val="00B0F0"/>
                    </a:solidFill>
                  </a:tcPr>
                </a:tc>
                <a:tc>
                  <a:txBody>
                    <a:bodyPr/>
                    <a:lstStyle/>
                    <a:p>
                      <a:pPr algn="ctr"/>
                      <a:r>
                        <a:rPr lang="en-US"/>
                        <a:t>Rutil</a:t>
                      </a:r>
                    </a:p>
                  </a:txBody>
                  <a:tcPr anchor="ctr">
                    <a:solidFill>
                      <a:srgbClr val="00B0F0"/>
                    </a:solidFill>
                  </a:tcPr>
                </a:tc>
                <a:extLst>
                  <a:ext uri="{0D108BD9-81ED-4DB2-BD59-A6C34878D82A}">
                    <a16:rowId xmlns:a16="http://schemas.microsoft.com/office/drawing/2014/main" val="3506365582"/>
                  </a:ext>
                </a:extLst>
              </a:tr>
              <a:tr h="274320">
                <a:tc>
                  <a:txBody>
                    <a:bodyPr/>
                    <a:lstStyle/>
                    <a:p>
                      <a:r>
                        <a:rPr lang="en-US"/>
                        <a:t>T1</a:t>
                      </a:r>
                    </a:p>
                  </a:txBody>
                  <a:tcPr/>
                </a:tc>
                <a:tc>
                  <a:txBody>
                    <a:bodyPr/>
                    <a:lstStyle/>
                    <a:p>
                      <a:pPr algn="r"/>
                      <a:r>
                        <a:rPr lang="en-US"/>
                        <a:t>11</a:t>
                      </a:r>
                    </a:p>
                  </a:txBody>
                  <a:tcPr/>
                </a:tc>
                <a:tc>
                  <a:txBody>
                    <a:bodyPr/>
                    <a:lstStyle/>
                    <a:p>
                      <a:pPr algn="r"/>
                      <a:r>
                        <a:rPr lang="en-US"/>
                        <a:t>3</a:t>
                      </a:r>
                    </a:p>
                  </a:txBody>
                  <a:tcPr/>
                </a:tc>
                <a:extLst>
                  <a:ext uri="{0D108BD9-81ED-4DB2-BD59-A6C34878D82A}">
                    <a16:rowId xmlns:a16="http://schemas.microsoft.com/office/drawing/2014/main" val="1485507692"/>
                  </a:ext>
                </a:extLst>
              </a:tr>
              <a:tr h="274320">
                <a:tc>
                  <a:txBody>
                    <a:bodyPr/>
                    <a:lstStyle/>
                    <a:p>
                      <a:r>
                        <a:rPr lang="en-US"/>
                        <a:t>T3</a:t>
                      </a:r>
                    </a:p>
                  </a:txBody>
                  <a:tcPr/>
                </a:tc>
                <a:tc>
                  <a:txBody>
                    <a:bodyPr/>
                    <a:lstStyle/>
                    <a:p>
                      <a:pPr algn="r"/>
                      <a:r>
                        <a:rPr lang="en-US"/>
                        <a:t>7</a:t>
                      </a:r>
                    </a:p>
                  </a:txBody>
                  <a:tcPr/>
                </a:tc>
                <a:tc>
                  <a:txBody>
                    <a:bodyPr/>
                    <a:lstStyle/>
                    <a:p>
                      <a:pPr algn="r"/>
                      <a:r>
                        <a:rPr lang="en-US"/>
                        <a:t>0</a:t>
                      </a:r>
                    </a:p>
                  </a:txBody>
                  <a:tcPr/>
                </a:tc>
                <a:extLst>
                  <a:ext uri="{0D108BD9-81ED-4DB2-BD59-A6C34878D82A}">
                    <a16:rowId xmlns:a16="http://schemas.microsoft.com/office/drawing/2014/main" val="407308195"/>
                  </a:ext>
                </a:extLst>
              </a:tr>
            </a:tbl>
          </a:graphicData>
        </a:graphic>
      </p:graphicFrame>
      <p:sp>
        <p:nvSpPr>
          <p:cNvPr id="12" name="TextBox 11">
            <a:extLst>
              <a:ext uri="{FF2B5EF4-FFF2-40B4-BE49-F238E27FC236}">
                <a16:creationId xmlns:a16="http://schemas.microsoft.com/office/drawing/2014/main" id="{0399FB9B-E96F-1BEF-FA64-9B1A7983D5A8}"/>
              </a:ext>
            </a:extLst>
          </p:cNvPr>
          <p:cNvSpPr txBox="1"/>
          <p:nvPr/>
        </p:nvSpPr>
        <p:spPr>
          <a:xfrm>
            <a:off x="6533217" y="1598553"/>
            <a:ext cx="2468878"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Utility list của </a:t>
            </a:r>
            <a:r>
              <a:rPr lang="en-US">
                <a:solidFill>
                  <a:srgbClr val="00B050"/>
                </a:solidFill>
                <a:latin typeface="Arial" panose="020B0604020202020204" pitchFamily="34" charset="0"/>
                <a:cs typeface="Arial" panose="020B0604020202020204" pitchFamily="34" charset="0"/>
              </a:rPr>
              <a:t>{a, d}</a:t>
            </a:r>
          </a:p>
        </p:txBody>
      </p:sp>
      <p:cxnSp>
        <p:nvCxnSpPr>
          <p:cNvPr id="14" name="Straight Arrow Connector 13">
            <a:extLst>
              <a:ext uri="{FF2B5EF4-FFF2-40B4-BE49-F238E27FC236}">
                <a16:creationId xmlns:a16="http://schemas.microsoft.com/office/drawing/2014/main" id="{7EE342F1-3C2C-DADA-0BCA-54C79488966E}"/>
              </a:ext>
            </a:extLst>
          </p:cNvPr>
          <p:cNvCxnSpPr>
            <a:cxnSpLocks/>
          </p:cNvCxnSpPr>
          <p:nvPr/>
        </p:nvCxnSpPr>
        <p:spPr>
          <a:xfrm>
            <a:off x="5816742" y="2529923"/>
            <a:ext cx="697529" cy="0"/>
          </a:xfrm>
          <a:prstGeom prst="straightConnector1">
            <a:avLst/>
          </a:prstGeom>
          <a:ln>
            <a:solidFill>
              <a:srgbClr val="00B050"/>
            </a:solidFill>
            <a:tailEnd type="triangle"/>
          </a:ln>
        </p:spPr>
        <p:style>
          <a:lnRef idx="3">
            <a:schemeClr val="accent3"/>
          </a:lnRef>
          <a:fillRef idx="0">
            <a:schemeClr val="accent3"/>
          </a:fillRef>
          <a:effectRef idx="2">
            <a:schemeClr val="accent3"/>
          </a:effectRef>
          <a:fontRef idx="minor">
            <a:schemeClr val="tx1"/>
          </a:fontRef>
        </p:style>
      </p:cxnSp>
      <p:sp>
        <p:nvSpPr>
          <p:cNvPr id="16" name="TextBox 15">
            <a:extLst>
              <a:ext uri="{FF2B5EF4-FFF2-40B4-BE49-F238E27FC236}">
                <a16:creationId xmlns:a16="http://schemas.microsoft.com/office/drawing/2014/main" id="{FDF16A7A-82B2-2925-9927-3684B8B898AF}"/>
              </a:ext>
            </a:extLst>
          </p:cNvPr>
          <p:cNvSpPr txBox="1"/>
          <p:nvPr/>
        </p:nvSpPr>
        <p:spPr>
          <a:xfrm>
            <a:off x="-32861" y="3714586"/>
            <a:ext cx="2468879" cy="369332"/>
          </a:xfrm>
          <a:prstGeom prst="rect">
            <a:avLst/>
          </a:prstGeom>
          <a:noFill/>
        </p:spPr>
        <p:txBody>
          <a:bodyPr wrap="square" rtlCol="0">
            <a:spAutoFit/>
          </a:bodyPr>
          <a:lstStyle/>
          <a:p>
            <a:pPr algn="ctr"/>
            <a:r>
              <a:rPr lang="en-US"/>
              <a:t>u(</a:t>
            </a:r>
            <a:r>
              <a:rPr lang="en-US">
                <a:solidFill>
                  <a:srgbClr val="00B0F0"/>
                </a:solidFill>
              </a:rPr>
              <a:t>{a}</a:t>
            </a:r>
            <a:r>
              <a:rPr lang="en-US"/>
              <a:t>) = </a:t>
            </a:r>
            <a:r>
              <a:rPr lang="en-US">
                <a:solidFill>
                  <a:srgbClr val="FF0000"/>
                </a:solidFill>
              </a:rPr>
              <a:t>20$</a:t>
            </a:r>
          </a:p>
        </p:txBody>
      </p:sp>
      <p:sp>
        <p:nvSpPr>
          <p:cNvPr id="17" name="TextBox 16">
            <a:extLst>
              <a:ext uri="{FF2B5EF4-FFF2-40B4-BE49-F238E27FC236}">
                <a16:creationId xmlns:a16="http://schemas.microsoft.com/office/drawing/2014/main" id="{9A62FEA8-DA82-FA5F-3397-9882786FFEA3}"/>
              </a:ext>
            </a:extLst>
          </p:cNvPr>
          <p:cNvSpPr txBox="1"/>
          <p:nvPr/>
        </p:nvSpPr>
        <p:spPr>
          <a:xfrm>
            <a:off x="3337560" y="3714586"/>
            <a:ext cx="2468879" cy="369332"/>
          </a:xfrm>
          <a:prstGeom prst="rect">
            <a:avLst/>
          </a:prstGeom>
          <a:noFill/>
        </p:spPr>
        <p:txBody>
          <a:bodyPr wrap="square" rtlCol="0">
            <a:spAutoFit/>
          </a:bodyPr>
          <a:lstStyle/>
          <a:p>
            <a:pPr algn="ctr"/>
            <a:r>
              <a:rPr lang="en-US"/>
              <a:t>u(</a:t>
            </a:r>
            <a:r>
              <a:rPr lang="en-US">
                <a:solidFill>
                  <a:srgbClr val="00B0F0"/>
                </a:solidFill>
              </a:rPr>
              <a:t>{d}</a:t>
            </a:r>
            <a:r>
              <a:rPr lang="en-US"/>
              <a:t>) = </a:t>
            </a:r>
            <a:r>
              <a:rPr lang="en-US">
                <a:solidFill>
                  <a:srgbClr val="FF0000"/>
                </a:solidFill>
              </a:rPr>
              <a:t>11$</a:t>
            </a:r>
          </a:p>
        </p:txBody>
      </p:sp>
      <p:sp>
        <p:nvSpPr>
          <p:cNvPr id="18" name="TextBox 17">
            <a:extLst>
              <a:ext uri="{FF2B5EF4-FFF2-40B4-BE49-F238E27FC236}">
                <a16:creationId xmlns:a16="http://schemas.microsoft.com/office/drawing/2014/main" id="{8FBE179C-91E4-EEF2-A74E-920CC92633FB}"/>
              </a:ext>
            </a:extLst>
          </p:cNvPr>
          <p:cNvSpPr txBox="1"/>
          <p:nvPr/>
        </p:nvSpPr>
        <p:spPr>
          <a:xfrm>
            <a:off x="6514271" y="3714586"/>
            <a:ext cx="2468879" cy="369332"/>
          </a:xfrm>
          <a:prstGeom prst="rect">
            <a:avLst/>
          </a:prstGeom>
          <a:noFill/>
        </p:spPr>
        <p:txBody>
          <a:bodyPr wrap="square" rtlCol="0">
            <a:spAutoFit/>
          </a:bodyPr>
          <a:lstStyle/>
          <a:p>
            <a:pPr algn="ctr"/>
            <a:r>
              <a:rPr lang="en-US"/>
              <a:t>u(</a:t>
            </a:r>
            <a:r>
              <a:rPr lang="en-US">
                <a:solidFill>
                  <a:srgbClr val="00B0F0"/>
                </a:solidFill>
              </a:rPr>
              <a:t>{a, d}</a:t>
            </a:r>
            <a:r>
              <a:rPr lang="en-US"/>
              <a:t>) = </a:t>
            </a:r>
            <a:r>
              <a:rPr lang="en-US">
                <a:solidFill>
                  <a:srgbClr val="FF0000"/>
                </a:solidFill>
              </a:rPr>
              <a:t>18$</a:t>
            </a:r>
          </a:p>
        </p:txBody>
      </p:sp>
      <p:graphicFrame>
        <p:nvGraphicFramePr>
          <p:cNvPr id="19" name="Table 18">
            <a:extLst>
              <a:ext uri="{FF2B5EF4-FFF2-40B4-BE49-F238E27FC236}">
                <a16:creationId xmlns:a16="http://schemas.microsoft.com/office/drawing/2014/main" id="{6B5E8D08-CE8D-6625-8293-C08654C8D366}"/>
              </a:ext>
            </a:extLst>
          </p:cNvPr>
          <p:cNvGraphicFramePr>
            <a:graphicFrameLocks noGrp="1"/>
          </p:cNvGraphicFramePr>
          <p:nvPr>
            <p:extLst>
              <p:ext uri="{D42A27DB-BD31-4B8C-83A1-F6EECF244321}">
                <p14:modId xmlns:p14="http://schemas.microsoft.com/office/powerpoint/2010/main" val="4209950162"/>
              </p:ext>
            </p:extLst>
          </p:nvPr>
        </p:nvGraphicFramePr>
        <p:xfrm>
          <a:off x="95427" y="2347043"/>
          <a:ext cx="822960" cy="594360"/>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700102297"/>
                    </a:ext>
                  </a:extLst>
                </a:gridCol>
              </a:tblGrid>
              <a:tr h="274320">
                <a:tc>
                  <a:txBody>
                    <a:bodyPr/>
                    <a:lstStyle/>
                    <a:p>
                      <a:r>
                        <a:rPr lang="en-US"/>
                        <a:t>T1</a:t>
                      </a:r>
                    </a:p>
                  </a:txBody>
                  <a:tcPr>
                    <a:solidFill>
                      <a:srgbClr val="00B050"/>
                    </a:solidFill>
                  </a:tcPr>
                </a:tc>
                <a:extLst>
                  <a:ext uri="{0D108BD9-81ED-4DB2-BD59-A6C34878D82A}">
                    <a16:rowId xmlns:a16="http://schemas.microsoft.com/office/drawing/2014/main" val="541829600"/>
                  </a:ext>
                </a:extLst>
              </a:tr>
              <a:tr h="274320">
                <a:tc>
                  <a:txBody>
                    <a:bodyPr/>
                    <a:lstStyle/>
                    <a:p>
                      <a:r>
                        <a:rPr lang="en-US" b="1">
                          <a:solidFill>
                            <a:schemeClr val="bg1"/>
                          </a:solidFill>
                        </a:rPr>
                        <a:t>T3</a:t>
                      </a:r>
                    </a:p>
                  </a:txBody>
                  <a:tcPr>
                    <a:solidFill>
                      <a:srgbClr val="00B050"/>
                    </a:solidFill>
                  </a:tcPr>
                </a:tc>
                <a:extLst>
                  <a:ext uri="{0D108BD9-81ED-4DB2-BD59-A6C34878D82A}">
                    <a16:rowId xmlns:a16="http://schemas.microsoft.com/office/drawing/2014/main" val="2848450248"/>
                  </a:ext>
                </a:extLst>
              </a:tr>
            </a:tbl>
          </a:graphicData>
        </a:graphic>
      </p:graphicFrame>
      <p:sp>
        <p:nvSpPr>
          <p:cNvPr id="27" name="Rectangle 26">
            <a:extLst>
              <a:ext uri="{FF2B5EF4-FFF2-40B4-BE49-F238E27FC236}">
                <a16:creationId xmlns:a16="http://schemas.microsoft.com/office/drawing/2014/main" id="{716CE079-AAF9-6C43-B60D-9FA84E0F4FF9}"/>
              </a:ext>
            </a:extLst>
          </p:cNvPr>
          <p:cNvSpPr/>
          <p:nvPr/>
        </p:nvSpPr>
        <p:spPr>
          <a:xfrm>
            <a:off x="3347862" y="2224040"/>
            <a:ext cx="822960" cy="351820"/>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T1</a:t>
            </a:r>
          </a:p>
        </p:txBody>
      </p:sp>
      <p:sp>
        <p:nvSpPr>
          <p:cNvPr id="28" name="Rectangle 27">
            <a:extLst>
              <a:ext uri="{FF2B5EF4-FFF2-40B4-BE49-F238E27FC236}">
                <a16:creationId xmlns:a16="http://schemas.microsoft.com/office/drawing/2014/main" id="{1275768D-EE65-5E33-CAE7-2275D0C2FC1D}"/>
              </a:ext>
            </a:extLst>
          </p:cNvPr>
          <p:cNvSpPr/>
          <p:nvPr/>
        </p:nvSpPr>
        <p:spPr>
          <a:xfrm>
            <a:off x="3347862" y="2882302"/>
            <a:ext cx="822960" cy="351820"/>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T3</a:t>
            </a:r>
          </a:p>
        </p:txBody>
      </p:sp>
      <p:graphicFrame>
        <p:nvGraphicFramePr>
          <p:cNvPr id="29" name="Table 28">
            <a:extLst>
              <a:ext uri="{FF2B5EF4-FFF2-40B4-BE49-F238E27FC236}">
                <a16:creationId xmlns:a16="http://schemas.microsoft.com/office/drawing/2014/main" id="{74EAF792-456F-87B5-51B4-08E077DD3E19}"/>
              </a:ext>
            </a:extLst>
          </p:cNvPr>
          <p:cNvGraphicFramePr>
            <a:graphicFrameLocks noGrp="1"/>
          </p:cNvGraphicFramePr>
          <p:nvPr>
            <p:extLst>
              <p:ext uri="{D42A27DB-BD31-4B8C-83A1-F6EECF244321}">
                <p14:modId xmlns:p14="http://schemas.microsoft.com/office/powerpoint/2010/main" val="3434060621"/>
              </p:ext>
            </p:extLst>
          </p:nvPr>
        </p:nvGraphicFramePr>
        <p:xfrm>
          <a:off x="6533217" y="2347043"/>
          <a:ext cx="822960" cy="594360"/>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700102297"/>
                    </a:ext>
                  </a:extLst>
                </a:gridCol>
              </a:tblGrid>
              <a:tr h="274320">
                <a:tc>
                  <a:txBody>
                    <a:bodyPr/>
                    <a:lstStyle/>
                    <a:p>
                      <a:r>
                        <a:rPr lang="en-US"/>
                        <a:t>T1</a:t>
                      </a:r>
                    </a:p>
                  </a:txBody>
                  <a:tcPr>
                    <a:solidFill>
                      <a:srgbClr val="00B050"/>
                    </a:solidFill>
                  </a:tcPr>
                </a:tc>
                <a:extLst>
                  <a:ext uri="{0D108BD9-81ED-4DB2-BD59-A6C34878D82A}">
                    <a16:rowId xmlns:a16="http://schemas.microsoft.com/office/drawing/2014/main" val="541829600"/>
                  </a:ext>
                </a:extLst>
              </a:tr>
              <a:tr h="274320">
                <a:tc>
                  <a:txBody>
                    <a:bodyPr/>
                    <a:lstStyle/>
                    <a:p>
                      <a:r>
                        <a:rPr lang="en-US" b="1">
                          <a:solidFill>
                            <a:schemeClr val="bg1"/>
                          </a:solidFill>
                        </a:rPr>
                        <a:t>T3</a:t>
                      </a:r>
                    </a:p>
                  </a:txBody>
                  <a:tcPr>
                    <a:solidFill>
                      <a:srgbClr val="00B050"/>
                    </a:solidFill>
                  </a:tcPr>
                </a:tc>
                <a:extLst>
                  <a:ext uri="{0D108BD9-81ED-4DB2-BD59-A6C34878D82A}">
                    <a16:rowId xmlns:a16="http://schemas.microsoft.com/office/drawing/2014/main" val="2848450248"/>
                  </a:ext>
                </a:extLst>
              </a:tr>
            </a:tbl>
          </a:graphicData>
        </a:graphic>
      </p:graphicFrame>
      <p:graphicFrame>
        <p:nvGraphicFramePr>
          <p:cNvPr id="30" name="Table 29">
            <a:extLst>
              <a:ext uri="{FF2B5EF4-FFF2-40B4-BE49-F238E27FC236}">
                <a16:creationId xmlns:a16="http://schemas.microsoft.com/office/drawing/2014/main" id="{DA8F0ACB-6738-F835-3564-718BE1949497}"/>
              </a:ext>
            </a:extLst>
          </p:cNvPr>
          <p:cNvGraphicFramePr>
            <a:graphicFrameLocks noGrp="1"/>
          </p:cNvGraphicFramePr>
          <p:nvPr>
            <p:extLst>
              <p:ext uri="{D42A27DB-BD31-4B8C-83A1-F6EECF244321}">
                <p14:modId xmlns:p14="http://schemas.microsoft.com/office/powerpoint/2010/main" val="4065039651"/>
              </p:ext>
            </p:extLst>
          </p:nvPr>
        </p:nvGraphicFramePr>
        <p:xfrm>
          <a:off x="934558" y="2354013"/>
          <a:ext cx="822960" cy="594360"/>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700102297"/>
                    </a:ext>
                  </a:extLst>
                </a:gridCol>
              </a:tblGrid>
              <a:tr h="274320">
                <a:tc>
                  <a:txBody>
                    <a:bodyPr/>
                    <a:lstStyle/>
                    <a:p>
                      <a:r>
                        <a:rPr lang="en-US"/>
                        <a:t>5</a:t>
                      </a:r>
                    </a:p>
                  </a:txBody>
                  <a:tcPr>
                    <a:solidFill>
                      <a:schemeClr val="accent6">
                        <a:lumMod val="60000"/>
                        <a:lumOff val="40000"/>
                      </a:schemeClr>
                    </a:solidFill>
                  </a:tcPr>
                </a:tc>
                <a:extLst>
                  <a:ext uri="{0D108BD9-81ED-4DB2-BD59-A6C34878D82A}">
                    <a16:rowId xmlns:a16="http://schemas.microsoft.com/office/drawing/2014/main" val="541829600"/>
                  </a:ext>
                </a:extLst>
              </a:tr>
              <a:tr h="274320">
                <a:tc>
                  <a:txBody>
                    <a:bodyPr/>
                    <a:lstStyle/>
                    <a:p>
                      <a:r>
                        <a:rPr lang="en-US" b="1">
                          <a:solidFill>
                            <a:schemeClr val="bg1"/>
                          </a:solidFill>
                        </a:rPr>
                        <a:t>5</a:t>
                      </a:r>
                    </a:p>
                  </a:txBody>
                  <a:tcPr>
                    <a:solidFill>
                      <a:schemeClr val="accent6">
                        <a:lumMod val="60000"/>
                        <a:lumOff val="40000"/>
                      </a:schemeClr>
                    </a:solidFill>
                  </a:tcPr>
                </a:tc>
                <a:extLst>
                  <a:ext uri="{0D108BD9-81ED-4DB2-BD59-A6C34878D82A}">
                    <a16:rowId xmlns:a16="http://schemas.microsoft.com/office/drawing/2014/main" val="2848450248"/>
                  </a:ext>
                </a:extLst>
              </a:tr>
            </a:tbl>
          </a:graphicData>
        </a:graphic>
      </p:graphicFrame>
      <p:sp>
        <p:nvSpPr>
          <p:cNvPr id="31" name="Rectangle 30">
            <a:extLst>
              <a:ext uri="{FF2B5EF4-FFF2-40B4-BE49-F238E27FC236}">
                <a16:creationId xmlns:a16="http://schemas.microsoft.com/office/drawing/2014/main" id="{DA19A0D3-4FA2-70D2-08EC-72915D886286}"/>
              </a:ext>
            </a:extLst>
          </p:cNvPr>
          <p:cNvSpPr/>
          <p:nvPr/>
        </p:nvSpPr>
        <p:spPr>
          <a:xfrm>
            <a:off x="4170822" y="2221629"/>
            <a:ext cx="822960" cy="35182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b="1"/>
              <a:t>6</a:t>
            </a:r>
          </a:p>
        </p:txBody>
      </p:sp>
      <p:sp>
        <p:nvSpPr>
          <p:cNvPr id="32" name="Rectangle 31">
            <a:extLst>
              <a:ext uri="{FF2B5EF4-FFF2-40B4-BE49-F238E27FC236}">
                <a16:creationId xmlns:a16="http://schemas.microsoft.com/office/drawing/2014/main" id="{F3AA3CBA-7AAD-3583-5198-4E070910454D}"/>
              </a:ext>
            </a:extLst>
          </p:cNvPr>
          <p:cNvSpPr/>
          <p:nvPr/>
        </p:nvSpPr>
        <p:spPr>
          <a:xfrm>
            <a:off x="4159322" y="2868259"/>
            <a:ext cx="822960" cy="35182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b="1"/>
              <a:t>2</a:t>
            </a:r>
          </a:p>
        </p:txBody>
      </p:sp>
      <p:graphicFrame>
        <p:nvGraphicFramePr>
          <p:cNvPr id="33" name="Table 32">
            <a:extLst>
              <a:ext uri="{FF2B5EF4-FFF2-40B4-BE49-F238E27FC236}">
                <a16:creationId xmlns:a16="http://schemas.microsoft.com/office/drawing/2014/main" id="{7CA5FE56-C7A7-FD5E-C760-97D790FA518E}"/>
              </a:ext>
            </a:extLst>
          </p:cNvPr>
          <p:cNvGraphicFramePr>
            <a:graphicFrameLocks noGrp="1"/>
          </p:cNvGraphicFramePr>
          <p:nvPr>
            <p:extLst>
              <p:ext uri="{D42A27DB-BD31-4B8C-83A1-F6EECF244321}">
                <p14:modId xmlns:p14="http://schemas.microsoft.com/office/powerpoint/2010/main" val="4228679389"/>
              </p:ext>
            </p:extLst>
          </p:nvPr>
        </p:nvGraphicFramePr>
        <p:xfrm>
          <a:off x="7356177" y="2354013"/>
          <a:ext cx="822960" cy="594360"/>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700102297"/>
                    </a:ext>
                  </a:extLst>
                </a:gridCol>
              </a:tblGrid>
              <a:tr h="274320">
                <a:tc>
                  <a:txBody>
                    <a:bodyPr/>
                    <a:lstStyle/>
                    <a:p>
                      <a:pPr algn="r"/>
                      <a:r>
                        <a:rPr lang="en-US"/>
                        <a:t>11</a:t>
                      </a:r>
                    </a:p>
                  </a:txBody>
                  <a:tcPr>
                    <a:solidFill>
                      <a:schemeClr val="accent6">
                        <a:lumMod val="60000"/>
                        <a:lumOff val="40000"/>
                      </a:schemeClr>
                    </a:solidFill>
                  </a:tcPr>
                </a:tc>
                <a:extLst>
                  <a:ext uri="{0D108BD9-81ED-4DB2-BD59-A6C34878D82A}">
                    <a16:rowId xmlns:a16="http://schemas.microsoft.com/office/drawing/2014/main" val="541829600"/>
                  </a:ext>
                </a:extLst>
              </a:tr>
              <a:tr h="274320">
                <a:tc>
                  <a:txBody>
                    <a:bodyPr/>
                    <a:lstStyle/>
                    <a:p>
                      <a:pPr algn="r"/>
                      <a:r>
                        <a:rPr lang="en-US" b="1">
                          <a:solidFill>
                            <a:schemeClr val="bg1"/>
                          </a:solidFill>
                        </a:rPr>
                        <a:t>7</a:t>
                      </a:r>
                    </a:p>
                  </a:txBody>
                  <a:tcPr>
                    <a:solidFill>
                      <a:schemeClr val="accent6">
                        <a:lumMod val="60000"/>
                        <a:lumOff val="40000"/>
                      </a:schemeClr>
                    </a:solidFill>
                  </a:tcPr>
                </a:tc>
                <a:extLst>
                  <a:ext uri="{0D108BD9-81ED-4DB2-BD59-A6C34878D82A}">
                    <a16:rowId xmlns:a16="http://schemas.microsoft.com/office/drawing/2014/main" val="2848450248"/>
                  </a:ext>
                </a:extLst>
              </a:tr>
            </a:tbl>
          </a:graphicData>
        </a:graphic>
      </p:graphicFrame>
      <p:graphicFrame>
        <p:nvGraphicFramePr>
          <p:cNvPr id="34" name="Table 33">
            <a:extLst>
              <a:ext uri="{FF2B5EF4-FFF2-40B4-BE49-F238E27FC236}">
                <a16:creationId xmlns:a16="http://schemas.microsoft.com/office/drawing/2014/main" id="{7B8A3A72-6829-4D26-003C-40DE59D0673E}"/>
              </a:ext>
            </a:extLst>
          </p:cNvPr>
          <p:cNvGraphicFramePr>
            <a:graphicFrameLocks noGrp="1"/>
          </p:cNvGraphicFramePr>
          <p:nvPr>
            <p:extLst>
              <p:ext uri="{D42A27DB-BD31-4B8C-83A1-F6EECF244321}">
                <p14:modId xmlns:p14="http://schemas.microsoft.com/office/powerpoint/2010/main" val="1812424970"/>
              </p:ext>
            </p:extLst>
          </p:nvPr>
        </p:nvGraphicFramePr>
        <p:xfrm>
          <a:off x="1755186" y="2355435"/>
          <a:ext cx="822960" cy="594360"/>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700102297"/>
                    </a:ext>
                  </a:extLst>
                </a:gridCol>
              </a:tblGrid>
              <a:tr h="274320">
                <a:tc>
                  <a:txBody>
                    <a:bodyPr/>
                    <a:lstStyle/>
                    <a:p>
                      <a:pPr algn="r"/>
                      <a:r>
                        <a:rPr lang="en-US"/>
                        <a:t>20</a:t>
                      </a:r>
                    </a:p>
                  </a:txBody>
                  <a:tcPr>
                    <a:solidFill>
                      <a:schemeClr val="accent5">
                        <a:lumMod val="75000"/>
                      </a:schemeClr>
                    </a:solidFill>
                  </a:tcPr>
                </a:tc>
                <a:extLst>
                  <a:ext uri="{0D108BD9-81ED-4DB2-BD59-A6C34878D82A}">
                    <a16:rowId xmlns:a16="http://schemas.microsoft.com/office/drawing/2014/main" val="541829600"/>
                  </a:ext>
                </a:extLst>
              </a:tr>
              <a:tr h="274320">
                <a:tc>
                  <a:txBody>
                    <a:bodyPr/>
                    <a:lstStyle/>
                    <a:p>
                      <a:pPr algn="r"/>
                      <a:r>
                        <a:rPr lang="en-US" b="1">
                          <a:solidFill>
                            <a:schemeClr val="bg1"/>
                          </a:solidFill>
                        </a:rPr>
                        <a:t>3</a:t>
                      </a:r>
                    </a:p>
                  </a:txBody>
                  <a:tcPr>
                    <a:solidFill>
                      <a:schemeClr val="accent5">
                        <a:lumMod val="75000"/>
                      </a:schemeClr>
                    </a:solidFill>
                  </a:tcPr>
                </a:tc>
                <a:extLst>
                  <a:ext uri="{0D108BD9-81ED-4DB2-BD59-A6C34878D82A}">
                    <a16:rowId xmlns:a16="http://schemas.microsoft.com/office/drawing/2014/main" val="2848450248"/>
                  </a:ext>
                </a:extLst>
              </a:tr>
            </a:tbl>
          </a:graphicData>
        </a:graphic>
      </p:graphicFrame>
      <p:sp>
        <p:nvSpPr>
          <p:cNvPr id="35" name="Rectangle 34">
            <a:extLst>
              <a:ext uri="{FF2B5EF4-FFF2-40B4-BE49-F238E27FC236}">
                <a16:creationId xmlns:a16="http://schemas.microsoft.com/office/drawing/2014/main" id="{051454C3-0EAF-3A37-15B4-360427F2F143}"/>
              </a:ext>
            </a:extLst>
          </p:cNvPr>
          <p:cNvSpPr/>
          <p:nvPr/>
        </p:nvSpPr>
        <p:spPr>
          <a:xfrm>
            <a:off x="5001755" y="2231010"/>
            <a:ext cx="822960" cy="351820"/>
          </a:xfrm>
          <a:prstGeom prst="rect">
            <a:avLst/>
          </a:prstGeom>
          <a:solidFill>
            <a:schemeClr val="accent5">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b="1"/>
              <a:t>3</a:t>
            </a:r>
          </a:p>
        </p:txBody>
      </p:sp>
      <p:sp>
        <p:nvSpPr>
          <p:cNvPr id="36" name="Rectangle 35">
            <a:extLst>
              <a:ext uri="{FF2B5EF4-FFF2-40B4-BE49-F238E27FC236}">
                <a16:creationId xmlns:a16="http://schemas.microsoft.com/office/drawing/2014/main" id="{B2E9F0B1-9CE9-7AFA-455F-C75DBDEAA34B}"/>
              </a:ext>
            </a:extLst>
          </p:cNvPr>
          <p:cNvSpPr/>
          <p:nvPr/>
        </p:nvSpPr>
        <p:spPr>
          <a:xfrm>
            <a:off x="4982301" y="2868259"/>
            <a:ext cx="822960" cy="351820"/>
          </a:xfrm>
          <a:prstGeom prst="rect">
            <a:avLst/>
          </a:prstGeom>
          <a:solidFill>
            <a:schemeClr val="accent5">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b="1"/>
              <a:t>0</a:t>
            </a:r>
          </a:p>
        </p:txBody>
      </p:sp>
      <p:graphicFrame>
        <p:nvGraphicFramePr>
          <p:cNvPr id="37" name="Table 36">
            <a:extLst>
              <a:ext uri="{FF2B5EF4-FFF2-40B4-BE49-F238E27FC236}">
                <a16:creationId xmlns:a16="http://schemas.microsoft.com/office/drawing/2014/main" id="{F4A9BE1B-C97E-273D-9636-98AA53AAB403}"/>
              </a:ext>
            </a:extLst>
          </p:cNvPr>
          <p:cNvGraphicFramePr>
            <a:graphicFrameLocks noGrp="1"/>
          </p:cNvGraphicFramePr>
          <p:nvPr>
            <p:extLst>
              <p:ext uri="{D42A27DB-BD31-4B8C-83A1-F6EECF244321}">
                <p14:modId xmlns:p14="http://schemas.microsoft.com/office/powerpoint/2010/main" val="3909045458"/>
              </p:ext>
            </p:extLst>
          </p:nvPr>
        </p:nvGraphicFramePr>
        <p:xfrm>
          <a:off x="8190370" y="2332897"/>
          <a:ext cx="822960" cy="594360"/>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700102297"/>
                    </a:ext>
                  </a:extLst>
                </a:gridCol>
              </a:tblGrid>
              <a:tr h="274320">
                <a:tc>
                  <a:txBody>
                    <a:bodyPr/>
                    <a:lstStyle/>
                    <a:p>
                      <a:pPr algn="r"/>
                      <a:r>
                        <a:rPr lang="en-US"/>
                        <a:t>3</a:t>
                      </a:r>
                    </a:p>
                  </a:txBody>
                  <a:tcPr>
                    <a:solidFill>
                      <a:schemeClr val="accent5">
                        <a:lumMod val="75000"/>
                      </a:schemeClr>
                    </a:solidFill>
                  </a:tcPr>
                </a:tc>
                <a:extLst>
                  <a:ext uri="{0D108BD9-81ED-4DB2-BD59-A6C34878D82A}">
                    <a16:rowId xmlns:a16="http://schemas.microsoft.com/office/drawing/2014/main" val="541829600"/>
                  </a:ext>
                </a:extLst>
              </a:tr>
              <a:tr h="274320">
                <a:tc>
                  <a:txBody>
                    <a:bodyPr/>
                    <a:lstStyle/>
                    <a:p>
                      <a:pPr algn="r"/>
                      <a:r>
                        <a:rPr lang="en-US" b="1">
                          <a:solidFill>
                            <a:schemeClr val="bg1"/>
                          </a:solidFill>
                        </a:rPr>
                        <a:t>0</a:t>
                      </a:r>
                    </a:p>
                  </a:txBody>
                  <a:tcPr>
                    <a:solidFill>
                      <a:schemeClr val="accent5">
                        <a:lumMod val="75000"/>
                      </a:schemeClr>
                    </a:solidFill>
                  </a:tcPr>
                </a:tc>
                <a:extLst>
                  <a:ext uri="{0D108BD9-81ED-4DB2-BD59-A6C34878D82A}">
                    <a16:rowId xmlns:a16="http://schemas.microsoft.com/office/drawing/2014/main" val="2848450248"/>
                  </a:ext>
                </a:extLst>
              </a:tr>
            </a:tbl>
          </a:graphicData>
        </a:graphic>
      </p:graphicFrame>
    </p:spTree>
    <p:extLst>
      <p:ext uri="{BB962C8B-B14F-4D97-AF65-F5344CB8AC3E}">
        <p14:creationId xmlns:p14="http://schemas.microsoft.com/office/powerpoint/2010/main" val="237188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par>
                                <p:cTn id="71" presetID="10"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par>
                                <p:cTn id="77" presetID="10" presetClass="entr" presetSubtype="0" fill="hold" nodeType="with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6" grpId="0"/>
      <p:bldP spid="17" grpId="0"/>
      <p:bldP spid="18" grpId="0"/>
      <p:bldP spid="27" grpId="0" animBg="1"/>
      <p:bldP spid="28" grpId="0" animBg="1"/>
      <p:bldP spid="31" grpId="0" animBg="1"/>
      <p:bldP spid="32" grpId="0" animBg="1"/>
      <p:bldP spid="35" grpId="0" animBg="1"/>
      <p:bldP spid="3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54C3-696F-9B1B-F418-5032A3C553FD}"/>
              </a:ext>
            </a:extLst>
          </p:cNvPr>
          <p:cNvSpPr>
            <a:spLocks noGrp="1"/>
          </p:cNvSpPr>
          <p:nvPr>
            <p:ph type="title"/>
          </p:nvPr>
        </p:nvSpPr>
        <p:spPr>
          <a:xfrm>
            <a:off x="395536" y="102393"/>
            <a:ext cx="7886700" cy="994172"/>
          </a:xfrm>
        </p:spPr>
        <p:txBody>
          <a:bodyPr/>
          <a:lstStyle/>
          <a:p>
            <a:r>
              <a:rPr lang="en-US">
                <a:latin typeface="Arial" panose="020B0604020202020204" pitchFamily="34" charset="0"/>
                <a:cs typeface="Arial" panose="020B0604020202020204" pitchFamily="34" charset="0"/>
              </a:rPr>
              <a:t>Bài toán ví dụ 3</a:t>
            </a:r>
          </a:p>
        </p:txBody>
      </p:sp>
      <p:sp>
        <p:nvSpPr>
          <p:cNvPr id="4" name="Slide Number Placeholder 3">
            <a:extLst>
              <a:ext uri="{FF2B5EF4-FFF2-40B4-BE49-F238E27FC236}">
                <a16:creationId xmlns:a16="http://schemas.microsoft.com/office/drawing/2014/main" id="{ED5470B3-A8B8-6F31-DF56-FA37E4DA5FB5}"/>
              </a:ext>
            </a:extLst>
          </p:cNvPr>
          <p:cNvSpPr>
            <a:spLocks noGrp="1"/>
          </p:cNvSpPr>
          <p:nvPr>
            <p:ph type="sldNum" sz="quarter" idx="12"/>
          </p:nvPr>
        </p:nvSpPr>
        <p:spPr/>
        <p:txBody>
          <a:bodyPr/>
          <a:lstStyle/>
          <a:p>
            <a:fld id="{83B0A39C-9AA3-4A83-82D7-24ADE085033F}" type="slidenum">
              <a:rPr lang="ko-KR" altLang="en-US" smtClean="0"/>
              <a:t>57</a:t>
            </a:fld>
            <a:endParaRPr lang="ko-KR" altLang="en-US"/>
          </a:p>
        </p:txBody>
      </p:sp>
      <p:pic>
        <p:nvPicPr>
          <p:cNvPr id="6" name="Picture 5">
            <a:extLst>
              <a:ext uri="{FF2B5EF4-FFF2-40B4-BE49-F238E27FC236}">
                <a16:creationId xmlns:a16="http://schemas.microsoft.com/office/drawing/2014/main" id="{BDF260C0-2FE6-F9AC-597E-EF6594E5726E}"/>
              </a:ext>
            </a:extLst>
          </p:cNvPr>
          <p:cNvPicPr>
            <a:picLocks noChangeAspect="1"/>
          </p:cNvPicPr>
          <p:nvPr/>
        </p:nvPicPr>
        <p:blipFill rotWithShape="1">
          <a:blip r:embed="rId2"/>
          <a:srcRect b="9905"/>
          <a:stretch/>
        </p:blipFill>
        <p:spPr>
          <a:xfrm>
            <a:off x="467544" y="1563638"/>
            <a:ext cx="5400600" cy="3419401"/>
          </a:xfrm>
          <a:prstGeom prst="rect">
            <a:avLst/>
          </a:prstGeom>
        </p:spPr>
      </p:pic>
      <p:pic>
        <p:nvPicPr>
          <p:cNvPr id="8" name="Picture 7">
            <a:extLst>
              <a:ext uri="{FF2B5EF4-FFF2-40B4-BE49-F238E27FC236}">
                <a16:creationId xmlns:a16="http://schemas.microsoft.com/office/drawing/2014/main" id="{781F86C8-86AB-0D75-FFBD-30FB96B73EBA}"/>
              </a:ext>
            </a:extLst>
          </p:cNvPr>
          <p:cNvPicPr>
            <a:picLocks noChangeAspect="1"/>
          </p:cNvPicPr>
          <p:nvPr/>
        </p:nvPicPr>
        <p:blipFill>
          <a:blip r:embed="rId3"/>
          <a:stretch>
            <a:fillRect/>
          </a:stretch>
        </p:blipFill>
        <p:spPr>
          <a:xfrm>
            <a:off x="6197787" y="1739734"/>
            <a:ext cx="2622685" cy="3067208"/>
          </a:xfrm>
          <a:prstGeom prst="rect">
            <a:avLst/>
          </a:prstGeom>
        </p:spPr>
      </p:pic>
      <p:sp>
        <p:nvSpPr>
          <p:cNvPr id="9" name="TextBox 8">
            <a:extLst>
              <a:ext uri="{FF2B5EF4-FFF2-40B4-BE49-F238E27FC236}">
                <a16:creationId xmlns:a16="http://schemas.microsoft.com/office/drawing/2014/main" id="{632B3A32-3DA3-CBF3-E0A8-85EE4C67E863}"/>
              </a:ext>
            </a:extLst>
          </p:cNvPr>
          <p:cNvSpPr txBox="1"/>
          <p:nvPr/>
        </p:nvSpPr>
        <p:spPr>
          <a:xfrm>
            <a:off x="444230" y="998343"/>
            <a:ext cx="7789312"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Cho bảng dữ liệu giao tác và bảng đơn vị hữu ích sau, với minUtility = 40.</a:t>
            </a:r>
          </a:p>
        </p:txBody>
      </p:sp>
    </p:spTree>
    <p:extLst>
      <p:ext uri="{BB962C8B-B14F-4D97-AF65-F5344CB8AC3E}">
        <p14:creationId xmlns:p14="http://schemas.microsoft.com/office/powerpoint/2010/main" val="4280687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54C3-696F-9B1B-F418-5032A3C553FD}"/>
              </a:ext>
            </a:extLst>
          </p:cNvPr>
          <p:cNvSpPr>
            <a:spLocks noGrp="1"/>
          </p:cNvSpPr>
          <p:nvPr>
            <p:ph type="title"/>
          </p:nvPr>
        </p:nvSpPr>
        <p:spPr>
          <a:xfrm>
            <a:off x="395536" y="102393"/>
            <a:ext cx="7886700" cy="994172"/>
          </a:xfrm>
        </p:spPr>
        <p:txBody>
          <a:bodyPr/>
          <a:lstStyle/>
          <a:p>
            <a:r>
              <a:rPr lang="en-US">
                <a:latin typeface="Arial" panose="020B0604020202020204" pitchFamily="34" charset="0"/>
                <a:cs typeface="Arial" panose="020B0604020202020204" pitchFamily="34" charset="0"/>
              </a:rPr>
              <a:t>Bài toán ví dụ 3 – Tính TWU</a:t>
            </a:r>
          </a:p>
        </p:txBody>
      </p:sp>
      <p:sp>
        <p:nvSpPr>
          <p:cNvPr id="4" name="Slide Number Placeholder 3">
            <a:extLst>
              <a:ext uri="{FF2B5EF4-FFF2-40B4-BE49-F238E27FC236}">
                <a16:creationId xmlns:a16="http://schemas.microsoft.com/office/drawing/2014/main" id="{ED5470B3-A8B8-6F31-DF56-FA37E4DA5FB5}"/>
              </a:ext>
            </a:extLst>
          </p:cNvPr>
          <p:cNvSpPr>
            <a:spLocks noGrp="1"/>
          </p:cNvSpPr>
          <p:nvPr>
            <p:ph type="sldNum" sz="quarter" idx="12"/>
          </p:nvPr>
        </p:nvSpPr>
        <p:spPr/>
        <p:txBody>
          <a:bodyPr/>
          <a:lstStyle/>
          <a:p>
            <a:fld id="{83B0A39C-9AA3-4A83-82D7-24ADE085033F}" type="slidenum">
              <a:rPr lang="ko-KR" altLang="en-US" smtClean="0"/>
              <a:t>58</a:t>
            </a:fld>
            <a:endParaRPr lang="ko-KR" alt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6F41662-F5D0-5AF5-2104-FAD1E8E53A97}"/>
                  </a:ext>
                </a:extLst>
              </p:cNvPr>
              <p:cNvSpPr txBox="1"/>
              <p:nvPr/>
            </p:nvSpPr>
            <p:spPr>
              <a:xfrm>
                <a:off x="348759" y="987574"/>
                <a:ext cx="5590505" cy="923330"/>
              </a:xfrm>
              <a:prstGeom prst="rect">
                <a:avLst/>
              </a:prstGeom>
              <a:noFill/>
            </p:spPr>
            <p:txBody>
              <a:bodyPr wrap="none" rtlCol="0">
                <a:spAutoFit/>
              </a:bodyPr>
              <a:lstStyle/>
              <a:p>
                <a:pPr>
                  <a:lnSpc>
                    <a:spcPct val="150000"/>
                  </a:lnSpc>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cs typeface="Arial" panose="020B0604020202020204" pitchFamily="34" charset="0"/>
                        </a:rPr>
                        <m:t>𝑇𝑊𝑈</m:t>
                      </m:r>
                      <m:d>
                        <m:dPr>
                          <m:ctrlPr>
                            <a:rPr lang="en-US" i="1" smtClean="0">
                              <a:latin typeface="Cambria Math" panose="02040503050406030204" pitchFamily="18" charset="0"/>
                              <a:cs typeface="Arial" panose="020B0604020202020204" pitchFamily="34" charset="0"/>
                            </a:rPr>
                          </m:ctrlPr>
                        </m:dPr>
                        <m:e>
                          <m:r>
                            <a:rPr lang="en-US" i="1" smtClean="0">
                              <a:latin typeface="Cambria Math" panose="02040503050406030204" pitchFamily="18" charset="0"/>
                              <a:cs typeface="Arial" panose="020B0604020202020204" pitchFamily="34" charset="0"/>
                            </a:rPr>
                            <m:t>𝑎</m:t>
                          </m:r>
                        </m:e>
                      </m:d>
                    </m:oMath>
                  </m:oMathPara>
                </a14:m>
                <a:endParaRPr lang="en-US" i="1">
                  <a:latin typeface="Cambria Math" panose="02040503050406030204" pitchFamily="18" charset="0"/>
                  <a:cs typeface="Arial" panose="020B0604020202020204" pitchFamily="34" charset="0"/>
                </a:endParaRPr>
              </a:p>
              <a:p>
                <a:pPr>
                  <a:lnSpc>
                    <a:spcPct val="150000"/>
                  </a:lnSpc>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cs typeface="Arial" panose="020B0604020202020204" pitchFamily="34" charset="0"/>
                        </a:rPr>
                        <m:t>𝑇𝑊𝑈</m:t>
                      </m:r>
                      <m:r>
                        <a:rPr lang="en-US" i="1" smtClean="0">
                          <a:latin typeface="Cambria Math" panose="02040503050406030204" pitchFamily="18" charset="0"/>
                          <a:cs typeface="Arial" panose="020B0604020202020204" pitchFamily="34" charset="0"/>
                        </a:rPr>
                        <m:t>(</m:t>
                      </m:r>
                      <m:r>
                        <a:rPr lang="en-US" i="1" smtClean="0">
                          <a:latin typeface="Cambria Math" panose="02040503050406030204" pitchFamily="18" charset="0"/>
                          <a:cs typeface="Arial" panose="020B0604020202020204" pitchFamily="34" charset="0"/>
                        </a:rPr>
                        <m:t>𝑎</m:t>
                      </m:r>
                      <m:r>
                        <a:rPr lang="en-US" i="1" smtClean="0">
                          <a:latin typeface="Cambria Math" panose="02040503050406030204" pitchFamily="18" charset="0"/>
                          <a:cs typeface="Arial" panose="020B0604020202020204" pitchFamily="34" charset="0"/>
                        </a:rPr>
                        <m:t>) = 8 + 27 + 30 + 25 + 15 + 15 = 119</m:t>
                      </m:r>
                    </m:oMath>
                  </m:oMathPara>
                </a14:m>
                <a:endParaRPr lang="en-US">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86F41662-F5D0-5AF5-2104-FAD1E8E53A97}"/>
                  </a:ext>
                </a:extLst>
              </p:cNvPr>
              <p:cNvSpPr txBox="1">
                <a:spLocks noRot="1" noChangeAspect="1" noMove="1" noResize="1" noEditPoints="1" noAdjustHandles="1" noChangeArrowheads="1" noChangeShapeType="1" noTextEdit="1"/>
              </p:cNvSpPr>
              <p:nvPr/>
            </p:nvSpPr>
            <p:spPr>
              <a:xfrm>
                <a:off x="348759" y="987574"/>
                <a:ext cx="5590505" cy="923330"/>
              </a:xfrm>
              <a:prstGeom prst="rect">
                <a:avLst/>
              </a:prstGeom>
              <a:blipFill>
                <a:blip r:embed="rId2"/>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5CCAAE1B-52E2-F76C-C24E-D0C9CD53F666}"/>
              </a:ext>
            </a:extLst>
          </p:cNvPr>
          <p:cNvGrpSpPr/>
          <p:nvPr/>
        </p:nvGrpSpPr>
        <p:grpSpPr>
          <a:xfrm>
            <a:off x="6036185" y="1454619"/>
            <a:ext cx="2900930" cy="3240360"/>
            <a:chOff x="5436096" y="1779662"/>
            <a:chExt cx="2635386" cy="2800494"/>
          </a:xfrm>
        </p:grpSpPr>
        <p:pic>
          <p:nvPicPr>
            <p:cNvPr id="7" name="Picture 6">
              <a:extLst>
                <a:ext uri="{FF2B5EF4-FFF2-40B4-BE49-F238E27FC236}">
                  <a16:creationId xmlns:a16="http://schemas.microsoft.com/office/drawing/2014/main" id="{707E27ED-7626-0FA3-0339-ECA4EABF402F}"/>
                </a:ext>
              </a:extLst>
            </p:cNvPr>
            <p:cNvPicPr>
              <a:picLocks noChangeAspect="1"/>
            </p:cNvPicPr>
            <p:nvPr/>
          </p:nvPicPr>
          <p:blipFill>
            <a:blip r:embed="rId3"/>
            <a:stretch>
              <a:fillRect/>
            </a:stretch>
          </p:blipFill>
          <p:spPr>
            <a:xfrm>
              <a:off x="5436096" y="1779662"/>
              <a:ext cx="1841595" cy="2781443"/>
            </a:xfrm>
            <a:prstGeom prst="rect">
              <a:avLst/>
            </a:prstGeom>
          </p:spPr>
        </p:pic>
        <p:pic>
          <p:nvPicPr>
            <p:cNvPr id="11" name="Picture 10">
              <a:extLst>
                <a:ext uri="{FF2B5EF4-FFF2-40B4-BE49-F238E27FC236}">
                  <a16:creationId xmlns:a16="http://schemas.microsoft.com/office/drawing/2014/main" id="{BDB85F89-5A97-8F97-5458-31DD94CC06E5}"/>
                </a:ext>
              </a:extLst>
            </p:cNvPr>
            <p:cNvPicPr>
              <a:picLocks noChangeAspect="1"/>
            </p:cNvPicPr>
            <p:nvPr/>
          </p:nvPicPr>
          <p:blipFill>
            <a:blip r:embed="rId4"/>
            <a:stretch>
              <a:fillRect/>
            </a:stretch>
          </p:blipFill>
          <p:spPr>
            <a:xfrm>
              <a:off x="7277691" y="1779662"/>
              <a:ext cx="793791" cy="2800494"/>
            </a:xfrm>
            <a:prstGeom prst="rect">
              <a:avLst/>
            </a:prstGeom>
          </p:spPr>
        </p:pic>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CD0EBD9-3B6B-D343-AC6E-F303E3DFACB2}"/>
                  </a:ext>
                </a:extLst>
              </p:cNvPr>
              <p:cNvSpPr txBox="1"/>
              <p:nvPr/>
            </p:nvSpPr>
            <p:spPr>
              <a:xfrm>
                <a:off x="1259632" y="1087143"/>
                <a:ext cx="69665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cs typeface="Arial" panose="020B0604020202020204" pitchFamily="34" charset="0"/>
                        </a:rPr>
                        <m:t>= </m:t>
                      </m:r>
                      <m:r>
                        <a:rPr lang="en-US" i="1" smtClean="0">
                          <a:latin typeface="Cambria Math" panose="02040503050406030204" pitchFamily="18" charset="0"/>
                          <a:cs typeface="Arial" panose="020B0604020202020204" pitchFamily="34" charset="0"/>
                        </a:rPr>
                        <m:t>𝑇𝑈</m:t>
                      </m:r>
                      <m:r>
                        <a:rPr lang="en-US" i="1" smtClean="0">
                          <a:latin typeface="Cambria Math" panose="02040503050406030204" pitchFamily="18" charset="0"/>
                          <a:cs typeface="Arial" panose="020B0604020202020204" pitchFamily="34" charset="0"/>
                        </a:rPr>
                        <m:t>(</m:t>
                      </m:r>
                      <m:r>
                        <a:rPr lang="en-US" i="1" smtClean="0">
                          <a:latin typeface="Cambria Math" panose="02040503050406030204" pitchFamily="18" charset="0"/>
                          <a:cs typeface="Arial" panose="020B0604020202020204" pitchFamily="34" charset="0"/>
                        </a:rPr>
                        <m:t>𝑇</m:t>
                      </m:r>
                      <m:r>
                        <a:rPr lang="en-US" i="1" smtClean="0">
                          <a:latin typeface="Cambria Math" panose="02040503050406030204" pitchFamily="18" charset="0"/>
                          <a:cs typeface="Arial" panose="020B0604020202020204" pitchFamily="34" charset="0"/>
                        </a:rPr>
                        <m:t>1) + </m:t>
                      </m:r>
                      <m:r>
                        <a:rPr lang="en-US" i="1" smtClean="0">
                          <a:latin typeface="Cambria Math" panose="02040503050406030204" pitchFamily="18" charset="0"/>
                          <a:cs typeface="Arial" panose="020B0604020202020204" pitchFamily="34" charset="0"/>
                        </a:rPr>
                        <m:t>𝑇𝑈</m:t>
                      </m:r>
                      <m:r>
                        <a:rPr lang="en-US" i="1" smtClean="0">
                          <a:latin typeface="Cambria Math" panose="02040503050406030204" pitchFamily="18" charset="0"/>
                          <a:cs typeface="Arial" panose="020B0604020202020204" pitchFamily="34" charset="0"/>
                        </a:rPr>
                        <m:t>(</m:t>
                      </m:r>
                      <m:r>
                        <a:rPr lang="en-US" i="1" smtClean="0">
                          <a:latin typeface="Cambria Math" panose="02040503050406030204" pitchFamily="18" charset="0"/>
                          <a:cs typeface="Arial" panose="020B0604020202020204" pitchFamily="34" charset="0"/>
                        </a:rPr>
                        <m:t>𝑇</m:t>
                      </m:r>
                      <m:r>
                        <a:rPr lang="en-US" i="1" smtClean="0">
                          <a:latin typeface="Cambria Math" panose="02040503050406030204" pitchFamily="18" charset="0"/>
                          <a:cs typeface="Arial" panose="020B0604020202020204" pitchFamily="34" charset="0"/>
                        </a:rPr>
                        <m:t>2) + </m:t>
                      </m:r>
                      <m:r>
                        <a:rPr lang="en-US" i="1" smtClean="0">
                          <a:latin typeface="Cambria Math" panose="02040503050406030204" pitchFamily="18" charset="0"/>
                          <a:cs typeface="Arial" panose="020B0604020202020204" pitchFamily="34" charset="0"/>
                        </a:rPr>
                        <m:t>𝑇𝑈</m:t>
                      </m:r>
                      <m:r>
                        <a:rPr lang="en-US" i="1" smtClean="0">
                          <a:latin typeface="Cambria Math" panose="02040503050406030204" pitchFamily="18" charset="0"/>
                          <a:cs typeface="Arial" panose="020B0604020202020204" pitchFamily="34" charset="0"/>
                        </a:rPr>
                        <m:t>(</m:t>
                      </m:r>
                      <m:r>
                        <a:rPr lang="en-US" i="1" smtClean="0">
                          <a:latin typeface="Cambria Math" panose="02040503050406030204" pitchFamily="18" charset="0"/>
                          <a:cs typeface="Arial" panose="020B0604020202020204" pitchFamily="34" charset="0"/>
                        </a:rPr>
                        <m:t>𝑇</m:t>
                      </m:r>
                      <m:r>
                        <a:rPr lang="en-US" i="1" smtClean="0">
                          <a:latin typeface="Cambria Math" panose="02040503050406030204" pitchFamily="18" charset="0"/>
                          <a:cs typeface="Arial" panose="020B0604020202020204" pitchFamily="34" charset="0"/>
                        </a:rPr>
                        <m:t>3) + </m:t>
                      </m:r>
                      <m:r>
                        <a:rPr lang="en-US" i="1" smtClean="0">
                          <a:latin typeface="Cambria Math" panose="02040503050406030204" pitchFamily="18" charset="0"/>
                          <a:cs typeface="Arial" panose="020B0604020202020204" pitchFamily="34" charset="0"/>
                        </a:rPr>
                        <m:t>𝑇𝑈</m:t>
                      </m:r>
                      <m:r>
                        <a:rPr lang="en-US" i="1" smtClean="0">
                          <a:latin typeface="Cambria Math" panose="02040503050406030204" pitchFamily="18" charset="0"/>
                          <a:cs typeface="Arial" panose="020B0604020202020204" pitchFamily="34" charset="0"/>
                        </a:rPr>
                        <m:t>(</m:t>
                      </m:r>
                      <m:r>
                        <a:rPr lang="en-US" i="1" smtClean="0">
                          <a:latin typeface="Cambria Math" panose="02040503050406030204" pitchFamily="18" charset="0"/>
                          <a:cs typeface="Arial" panose="020B0604020202020204" pitchFamily="34" charset="0"/>
                        </a:rPr>
                        <m:t>𝑇</m:t>
                      </m:r>
                      <m:r>
                        <a:rPr lang="en-US" i="1" smtClean="0">
                          <a:latin typeface="Cambria Math" panose="02040503050406030204" pitchFamily="18" charset="0"/>
                          <a:cs typeface="Arial" panose="020B0604020202020204" pitchFamily="34" charset="0"/>
                        </a:rPr>
                        <m:t>6) + </m:t>
                      </m:r>
                      <m:r>
                        <a:rPr lang="en-US" i="1" smtClean="0">
                          <a:latin typeface="Cambria Math" panose="02040503050406030204" pitchFamily="18" charset="0"/>
                          <a:cs typeface="Arial" panose="020B0604020202020204" pitchFamily="34" charset="0"/>
                        </a:rPr>
                        <m:t>𝑇𝑈</m:t>
                      </m:r>
                      <m:r>
                        <a:rPr lang="en-US" i="1" smtClean="0">
                          <a:latin typeface="Cambria Math" panose="02040503050406030204" pitchFamily="18" charset="0"/>
                          <a:cs typeface="Arial" panose="020B0604020202020204" pitchFamily="34" charset="0"/>
                        </a:rPr>
                        <m:t>(</m:t>
                      </m:r>
                      <m:r>
                        <a:rPr lang="en-US" i="1" smtClean="0">
                          <a:latin typeface="Cambria Math" panose="02040503050406030204" pitchFamily="18" charset="0"/>
                          <a:cs typeface="Arial" panose="020B0604020202020204" pitchFamily="34" charset="0"/>
                        </a:rPr>
                        <m:t>𝑇</m:t>
                      </m:r>
                      <m:r>
                        <a:rPr lang="en-US" i="1" smtClean="0">
                          <a:latin typeface="Cambria Math" panose="02040503050406030204" pitchFamily="18" charset="0"/>
                          <a:cs typeface="Arial" panose="020B0604020202020204" pitchFamily="34" charset="0"/>
                        </a:rPr>
                        <m:t>7) + </m:t>
                      </m:r>
                      <m:r>
                        <a:rPr lang="en-US" i="1" smtClean="0">
                          <a:latin typeface="Cambria Math" panose="02040503050406030204" pitchFamily="18" charset="0"/>
                          <a:cs typeface="Arial" panose="020B0604020202020204" pitchFamily="34" charset="0"/>
                        </a:rPr>
                        <m:t>𝑇𝑈</m:t>
                      </m:r>
                      <m:r>
                        <a:rPr lang="en-US" i="1" smtClean="0">
                          <a:latin typeface="Cambria Math" panose="02040503050406030204" pitchFamily="18" charset="0"/>
                          <a:cs typeface="Arial" panose="020B0604020202020204" pitchFamily="34" charset="0"/>
                        </a:rPr>
                        <m:t>(</m:t>
                      </m:r>
                      <m:r>
                        <a:rPr lang="en-US" i="1" smtClean="0">
                          <a:latin typeface="Cambria Math" panose="02040503050406030204" pitchFamily="18" charset="0"/>
                          <a:cs typeface="Arial" panose="020B0604020202020204" pitchFamily="34" charset="0"/>
                        </a:rPr>
                        <m:t>𝑇</m:t>
                      </m:r>
                      <m:r>
                        <a:rPr lang="en-US" i="1" smtClean="0">
                          <a:latin typeface="Cambria Math" panose="02040503050406030204" pitchFamily="18" charset="0"/>
                          <a:cs typeface="Arial" panose="020B0604020202020204" pitchFamily="34" charset="0"/>
                        </a:rPr>
                        <m:t>8)</m:t>
                      </m:r>
                    </m:oMath>
                  </m:oMathPara>
                </a14:m>
                <a:endParaRPr lang="en-US"/>
              </a:p>
            </p:txBody>
          </p:sp>
        </mc:Choice>
        <mc:Fallback xmlns="">
          <p:sp>
            <p:nvSpPr>
              <p:cNvPr id="14" name="TextBox 13">
                <a:extLst>
                  <a:ext uri="{FF2B5EF4-FFF2-40B4-BE49-F238E27FC236}">
                    <a16:creationId xmlns:a16="http://schemas.microsoft.com/office/drawing/2014/main" id="{7CD0EBD9-3B6B-D343-AC6E-F303E3DFACB2}"/>
                  </a:ext>
                </a:extLst>
              </p:cNvPr>
              <p:cNvSpPr txBox="1">
                <a:spLocks noRot="1" noChangeAspect="1" noMove="1" noResize="1" noEditPoints="1" noAdjustHandles="1" noChangeArrowheads="1" noChangeShapeType="1" noTextEdit="1"/>
              </p:cNvSpPr>
              <p:nvPr/>
            </p:nvSpPr>
            <p:spPr>
              <a:xfrm>
                <a:off x="1259632" y="1087143"/>
                <a:ext cx="6966520" cy="369332"/>
              </a:xfrm>
              <a:prstGeom prst="rect">
                <a:avLst/>
              </a:prstGeom>
              <a:blipFill>
                <a:blip r:embed="rId5"/>
                <a:stretch>
                  <a:fillRect b="-13115"/>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4B372E0-3A2D-E7E4-35D6-1B722B294E7A}"/>
              </a:ext>
            </a:extLst>
          </p:cNvPr>
          <p:cNvSpPr/>
          <p:nvPr/>
        </p:nvSpPr>
        <p:spPr>
          <a:xfrm>
            <a:off x="6064835" y="1453525"/>
            <a:ext cx="3025413" cy="330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B47D9F1-7244-6E88-4550-AADDAB0035F5}"/>
              </a:ext>
            </a:extLst>
          </p:cNvPr>
          <p:cNvPicPr>
            <a:picLocks noChangeAspect="1"/>
          </p:cNvPicPr>
          <p:nvPr/>
        </p:nvPicPr>
        <p:blipFill>
          <a:blip r:embed="rId6"/>
          <a:stretch>
            <a:fillRect/>
          </a:stretch>
        </p:blipFill>
        <p:spPr>
          <a:xfrm>
            <a:off x="474277" y="2540506"/>
            <a:ext cx="7796073" cy="1134439"/>
          </a:xfrm>
          <a:prstGeom prst="rect">
            <a:avLst/>
          </a:prstGeom>
        </p:spPr>
      </p:pic>
    </p:spTree>
    <p:extLst>
      <p:ext uri="{BB962C8B-B14F-4D97-AF65-F5344CB8AC3E}">
        <p14:creationId xmlns:p14="http://schemas.microsoft.com/office/powerpoint/2010/main" val="130949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54C3-696F-9B1B-F418-5032A3C553FD}"/>
              </a:ext>
            </a:extLst>
          </p:cNvPr>
          <p:cNvSpPr>
            <a:spLocks noGrp="1"/>
          </p:cNvSpPr>
          <p:nvPr>
            <p:ph type="title"/>
          </p:nvPr>
        </p:nvSpPr>
        <p:spPr>
          <a:xfrm>
            <a:off x="395536" y="102393"/>
            <a:ext cx="7886700" cy="994172"/>
          </a:xfrm>
        </p:spPr>
        <p:txBody>
          <a:bodyPr/>
          <a:lstStyle/>
          <a:p>
            <a:r>
              <a:rPr lang="en-US">
                <a:latin typeface="Arial" panose="020B0604020202020204" pitchFamily="34" charset="0"/>
                <a:cs typeface="Arial" panose="020B0604020202020204" pitchFamily="34" charset="0"/>
              </a:rPr>
              <a:t>Bài toán ví dụ 3 – Sắp xếp theo TWU</a:t>
            </a:r>
          </a:p>
        </p:txBody>
      </p:sp>
      <p:sp>
        <p:nvSpPr>
          <p:cNvPr id="4" name="Slide Number Placeholder 3">
            <a:extLst>
              <a:ext uri="{FF2B5EF4-FFF2-40B4-BE49-F238E27FC236}">
                <a16:creationId xmlns:a16="http://schemas.microsoft.com/office/drawing/2014/main" id="{ED5470B3-A8B8-6F31-DF56-FA37E4DA5FB5}"/>
              </a:ext>
            </a:extLst>
          </p:cNvPr>
          <p:cNvSpPr>
            <a:spLocks noGrp="1"/>
          </p:cNvSpPr>
          <p:nvPr>
            <p:ph type="sldNum" sz="quarter" idx="12"/>
          </p:nvPr>
        </p:nvSpPr>
        <p:spPr/>
        <p:txBody>
          <a:bodyPr/>
          <a:lstStyle/>
          <a:p>
            <a:fld id="{83B0A39C-9AA3-4A83-82D7-24ADE085033F}" type="slidenum">
              <a:rPr lang="ko-KR" altLang="en-US" smtClean="0"/>
              <a:t>59</a:t>
            </a:fld>
            <a:endParaRPr lang="ko-KR" altLang="en-US"/>
          </a:p>
        </p:txBody>
      </p:sp>
      <p:grpSp>
        <p:nvGrpSpPr>
          <p:cNvPr id="12" name="Group 11">
            <a:extLst>
              <a:ext uri="{FF2B5EF4-FFF2-40B4-BE49-F238E27FC236}">
                <a16:creationId xmlns:a16="http://schemas.microsoft.com/office/drawing/2014/main" id="{5CCAAE1B-52E2-F76C-C24E-D0C9CD53F666}"/>
              </a:ext>
            </a:extLst>
          </p:cNvPr>
          <p:cNvGrpSpPr/>
          <p:nvPr/>
        </p:nvGrpSpPr>
        <p:grpSpPr>
          <a:xfrm>
            <a:off x="6036185" y="1454619"/>
            <a:ext cx="2900930" cy="3240360"/>
            <a:chOff x="5436096" y="1779662"/>
            <a:chExt cx="2635386" cy="2800494"/>
          </a:xfrm>
        </p:grpSpPr>
        <p:pic>
          <p:nvPicPr>
            <p:cNvPr id="7" name="Picture 6">
              <a:extLst>
                <a:ext uri="{FF2B5EF4-FFF2-40B4-BE49-F238E27FC236}">
                  <a16:creationId xmlns:a16="http://schemas.microsoft.com/office/drawing/2014/main" id="{707E27ED-7626-0FA3-0339-ECA4EABF402F}"/>
                </a:ext>
              </a:extLst>
            </p:cNvPr>
            <p:cNvPicPr>
              <a:picLocks noChangeAspect="1"/>
            </p:cNvPicPr>
            <p:nvPr/>
          </p:nvPicPr>
          <p:blipFill>
            <a:blip r:embed="rId2"/>
            <a:stretch>
              <a:fillRect/>
            </a:stretch>
          </p:blipFill>
          <p:spPr>
            <a:xfrm>
              <a:off x="5436096" y="1779662"/>
              <a:ext cx="1841595" cy="2781443"/>
            </a:xfrm>
            <a:prstGeom prst="rect">
              <a:avLst/>
            </a:prstGeom>
          </p:spPr>
        </p:pic>
        <p:pic>
          <p:nvPicPr>
            <p:cNvPr id="11" name="Picture 10">
              <a:extLst>
                <a:ext uri="{FF2B5EF4-FFF2-40B4-BE49-F238E27FC236}">
                  <a16:creationId xmlns:a16="http://schemas.microsoft.com/office/drawing/2014/main" id="{BDB85F89-5A97-8F97-5458-31DD94CC06E5}"/>
                </a:ext>
              </a:extLst>
            </p:cNvPr>
            <p:cNvPicPr>
              <a:picLocks noChangeAspect="1"/>
            </p:cNvPicPr>
            <p:nvPr/>
          </p:nvPicPr>
          <p:blipFill>
            <a:blip r:embed="rId3"/>
            <a:stretch>
              <a:fillRect/>
            </a:stretch>
          </p:blipFill>
          <p:spPr>
            <a:xfrm>
              <a:off x="7277691" y="1779662"/>
              <a:ext cx="793791" cy="2800494"/>
            </a:xfrm>
            <a:prstGeom prst="rect">
              <a:avLst/>
            </a:prstGeom>
          </p:spPr>
        </p:pic>
      </p:grpSp>
      <p:sp>
        <p:nvSpPr>
          <p:cNvPr id="17" name="Rectangle 16">
            <a:extLst>
              <a:ext uri="{FF2B5EF4-FFF2-40B4-BE49-F238E27FC236}">
                <a16:creationId xmlns:a16="http://schemas.microsoft.com/office/drawing/2014/main" id="{E4B372E0-3A2D-E7E4-35D6-1B722B294E7A}"/>
              </a:ext>
            </a:extLst>
          </p:cNvPr>
          <p:cNvSpPr/>
          <p:nvPr/>
        </p:nvSpPr>
        <p:spPr>
          <a:xfrm>
            <a:off x="6011083" y="1423591"/>
            <a:ext cx="3025413" cy="330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0624449-2EEC-737D-BF1B-7FBFD5D73CC5}"/>
              </a:ext>
            </a:extLst>
          </p:cNvPr>
          <p:cNvPicPr>
            <a:picLocks noChangeAspect="1"/>
          </p:cNvPicPr>
          <p:nvPr/>
        </p:nvPicPr>
        <p:blipFill>
          <a:blip r:embed="rId4"/>
          <a:stretch>
            <a:fillRect/>
          </a:stretch>
        </p:blipFill>
        <p:spPr>
          <a:xfrm>
            <a:off x="2893384" y="1096565"/>
            <a:ext cx="5621966" cy="331250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5C48EC-7B95-A04B-DC01-38F7F2C96330}"/>
                  </a:ext>
                </a:extLst>
              </p:cNvPr>
              <p:cNvSpPr txBox="1"/>
              <p:nvPr/>
            </p:nvSpPr>
            <p:spPr>
              <a:xfrm>
                <a:off x="427625" y="1173516"/>
                <a:ext cx="3795976" cy="3780522"/>
              </a:xfrm>
              <a:prstGeom prst="rect">
                <a:avLst/>
              </a:prstGeom>
              <a:noFill/>
            </p:spPr>
            <p:txBody>
              <a:bodyPr wrap="none" rtlCol="0">
                <a:spAutoFit/>
              </a:bodyPr>
              <a:lstStyle/>
              <a:p>
                <a:pPr marL="285750" indent="-285750">
                  <a:lnSpc>
                    <a:spcPct val="150000"/>
                  </a:lnSpc>
                  <a:buFont typeface="Arial" panose="020B0604020202020204" pitchFamily="34" charset="0"/>
                  <a:buChar char="•"/>
                </a:pPr>
                <a14:m>
                  <m:oMath xmlns:m="http://schemas.openxmlformats.org/officeDocument/2006/math">
                    <m:r>
                      <a:rPr lang="en-US" i="1" smtClean="0">
                        <a:latin typeface="Cambria Math" panose="02040503050406030204" pitchFamily="18" charset="0"/>
                        <a:cs typeface="Arial" panose="020B0604020202020204" pitchFamily="34" charset="0"/>
                      </a:rPr>
                      <m:t>𝑇𝑊𝑈</m:t>
                    </m:r>
                    <m:r>
                      <a:rPr lang="en-US" i="1" smtClean="0">
                        <a:latin typeface="Cambria Math" panose="02040503050406030204" pitchFamily="18" charset="0"/>
                        <a:cs typeface="Arial" panose="020B0604020202020204" pitchFamily="34" charset="0"/>
                      </a:rPr>
                      <m:t>(</m:t>
                    </m:r>
                    <m:r>
                      <a:rPr lang="en-US" i="1" smtClean="0">
                        <a:latin typeface="Cambria Math" panose="02040503050406030204" pitchFamily="18" charset="0"/>
                        <a:cs typeface="Arial" panose="020B0604020202020204" pitchFamily="34" charset="0"/>
                      </a:rPr>
                      <m:t>𝑔</m:t>
                    </m:r>
                    <m:r>
                      <a:rPr lang="en-US" i="1" smtClean="0">
                        <a:latin typeface="Cambria Math" panose="02040503050406030204" pitchFamily="18" charset="0"/>
                        <a:cs typeface="Arial" panose="020B0604020202020204" pitchFamily="34" charset="0"/>
                      </a:rPr>
                      <m:t>) = 38</m:t>
                    </m:r>
                  </m:oMath>
                </a14:m>
                <a:endParaRPr lang="en-US">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14:m>
                  <m:oMath xmlns:m="http://schemas.openxmlformats.org/officeDocument/2006/math">
                    <m:r>
                      <a:rPr lang="en-US" i="1" smtClean="0">
                        <a:latin typeface="Cambria Math" panose="02040503050406030204" pitchFamily="18" charset="0"/>
                        <a:cs typeface="Arial" panose="020B0604020202020204" pitchFamily="34" charset="0"/>
                      </a:rPr>
                      <m:t>𝑇𝑊𝑈</m:t>
                    </m:r>
                    <m:r>
                      <a:rPr lang="en-US" i="1" smtClean="0">
                        <a:latin typeface="Cambria Math" panose="02040503050406030204" pitchFamily="18" charset="0"/>
                        <a:cs typeface="Arial" panose="020B0604020202020204" pitchFamily="34" charset="0"/>
                      </a:rPr>
                      <m:t>(</m:t>
                    </m:r>
                    <m:r>
                      <a:rPr lang="en-US" i="1" smtClean="0">
                        <a:latin typeface="Cambria Math" panose="02040503050406030204" pitchFamily="18" charset="0"/>
                        <a:cs typeface="Arial" panose="020B0604020202020204" pitchFamily="34" charset="0"/>
                      </a:rPr>
                      <m:t>𝑓</m:t>
                    </m:r>
                    <m:r>
                      <a:rPr lang="en-US" i="1" smtClean="0">
                        <a:latin typeface="Cambria Math" panose="02040503050406030204" pitchFamily="18" charset="0"/>
                        <a:cs typeface="Arial" panose="020B0604020202020204" pitchFamily="34" charset="0"/>
                      </a:rPr>
                      <m:t>) = 60</m:t>
                    </m:r>
                  </m:oMath>
                </a14:m>
                <a:endParaRPr lang="en-US">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14:m>
                  <m:oMath xmlns:m="http://schemas.openxmlformats.org/officeDocument/2006/math">
                    <m:r>
                      <a:rPr lang="en-US" i="1" smtClean="0">
                        <a:latin typeface="Cambria Math" panose="02040503050406030204" pitchFamily="18" charset="0"/>
                        <a:cs typeface="Arial" panose="020B0604020202020204" pitchFamily="34" charset="0"/>
                      </a:rPr>
                      <m:t>𝑇𝑊𝑈</m:t>
                    </m:r>
                    <m:r>
                      <a:rPr lang="en-US" i="1" smtClean="0">
                        <a:latin typeface="Cambria Math" panose="02040503050406030204" pitchFamily="18" charset="0"/>
                        <a:cs typeface="Arial" panose="020B0604020202020204" pitchFamily="34" charset="0"/>
                      </a:rPr>
                      <m:t>(</m:t>
                    </m:r>
                    <m:r>
                      <a:rPr lang="en-US" i="1" smtClean="0">
                        <a:latin typeface="Cambria Math" panose="02040503050406030204" pitchFamily="18" charset="0"/>
                        <a:cs typeface="Arial" panose="020B0604020202020204" pitchFamily="34" charset="0"/>
                      </a:rPr>
                      <m:t>𝑏</m:t>
                    </m:r>
                    <m:r>
                      <a:rPr lang="en-US" i="1" smtClean="0">
                        <a:latin typeface="Cambria Math" panose="02040503050406030204" pitchFamily="18" charset="0"/>
                        <a:cs typeface="Arial" panose="020B0604020202020204" pitchFamily="34" charset="0"/>
                      </a:rPr>
                      <m:t>) = 91</m:t>
                    </m:r>
                  </m:oMath>
                </a14:m>
                <a:endParaRPr lang="en-US">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14:m>
                  <m:oMath xmlns:m="http://schemas.openxmlformats.org/officeDocument/2006/math">
                    <m:r>
                      <a:rPr lang="en-US" i="1" smtClean="0">
                        <a:latin typeface="Cambria Math" panose="02040503050406030204" pitchFamily="18" charset="0"/>
                        <a:cs typeface="Arial" panose="020B0604020202020204" pitchFamily="34" charset="0"/>
                      </a:rPr>
                      <m:t>𝑇𝑊𝑈</m:t>
                    </m:r>
                    <m:r>
                      <a:rPr lang="en-US" i="1" smtClean="0">
                        <a:latin typeface="Cambria Math" panose="02040503050406030204" pitchFamily="18" charset="0"/>
                        <a:cs typeface="Arial" panose="020B0604020202020204" pitchFamily="34" charset="0"/>
                      </a:rPr>
                      <m:t>(</m:t>
                    </m:r>
                    <m:r>
                      <a:rPr lang="en-US" i="1" smtClean="0">
                        <a:latin typeface="Cambria Math" panose="02040503050406030204" pitchFamily="18" charset="0"/>
                        <a:cs typeface="Arial" panose="020B0604020202020204" pitchFamily="34" charset="0"/>
                      </a:rPr>
                      <m:t>𝑑</m:t>
                    </m:r>
                    <m:r>
                      <a:rPr lang="en-US" i="1" smtClean="0">
                        <a:latin typeface="Cambria Math" panose="02040503050406030204" pitchFamily="18" charset="0"/>
                        <a:cs typeface="Arial" panose="020B0604020202020204" pitchFamily="34" charset="0"/>
                      </a:rPr>
                      <m:t>) = 97</m:t>
                    </m:r>
                  </m:oMath>
                </a14:m>
                <a:endParaRPr lang="en-US">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14:m>
                  <m:oMath xmlns:m="http://schemas.openxmlformats.org/officeDocument/2006/math">
                    <m:r>
                      <a:rPr lang="en-US" i="1" smtClean="0">
                        <a:latin typeface="Cambria Math" panose="02040503050406030204" pitchFamily="18" charset="0"/>
                        <a:cs typeface="Arial" panose="020B0604020202020204" pitchFamily="34" charset="0"/>
                      </a:rPr>
                      <m:t>𝑇𝑊𝑈</m:t>
                    </m:r>
                    <m:r>
                      <a:rPr lang="en-US" i="1" smtClean="0">
                        <a:latin typeface="Cambria Math" panose="02040503050406030204" pitchFamily="18" charset="0"/>
                        <a:cs typeface="Arial" panose="020B0604020202020204" pitchFamily="34" charset="0"/>
                      </a:rPr>
                      <m:t>(</m:t>
                    </m:r>
                    <m:r>
                      <a:rPr lang="en-US" i="1" smtClean="0">
                        <a:latin typeface="Cambria Math" panose="02040503050406030204" pitchFamily="18" charset="0"/>
                        <a:cs typeface="Arial" panose="020B0604020202020204" pitchFamily="34" charset="0"/>
                      </a:rPr>
                      <m:t>𝑒</m:t>
                    </m:r>
                    <m:r>
                      <a:rPr lang="en-US" i="1" smtClean="0">
                        <a:latin typeface="Cambria Math" panose="02040503050406030204" pitchFamily="18" charset="0"/>
                        <a:cs typeface="Arial" panose="020B0604020202020204" pitchFamily="34" charset="0"/>
                      </a:rPr>
                      <m:t>) = 103</m:t>
                    </m:r>
                  </m:oMath>
                </a14:m>
                <a:endParaRPr lang="en-US">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14:m>
                  <m:oMath xmlns:m="http://schemas.openxmlformats.org/officeDocument/2006/math">
                    <m:r>
                      <a:rPr lang="en-US" i="1" smtClean="0">
                        <a:latin typeface="Cambria Math" panose="02040503050406030204" pitchFamily="18" charset="0"/>
                        <a:cs typeface="Arial" panose="020B0604020202020204" pitchFamily="34" charset="0"/>
                      </a:rPr>
                      <m:t>𝑇𝑊𝑈</m:t>
                    </m:r>
                    <m:r>
                      <a:rPr lang="en-US" i="1" smtClean="0">
                        <a:latin typeface="Cambria Math" panose="02040503050406030204" pitchFamily="18" charset="0"/>
                        <a:cs typeface="Arial" panose="020B0604020202020204" pitchFamily="34" charset="0"/>
                      </a:rPr>
                      <m:t>(</m:t>
                    </m:r>
                    <m:r>
                      <a:rPr lang="en-US" i="1" smtClean="0">
                        <a:latin typeface="Cambria Math" panose="02040503050406030204" pitchFamily="18" charset="0"/>
                        <a:cs typeface="Arial" panose="020B0604020202020204" pitchFamily="34" charset="0"/>
                      </a:rPr>
                      <m:t>𝑎</m:t>
                    </m:r>
                    <m:r>
                      <a:rPr lang="en-US" i="1" smtClean="0">
                        <a:latin typeface="Cambria Math" panose="02040503050406030204" pitchFamily="18" charset="0"/>
                        <a:cs typeface="Arial" panose="020B0604020202020204" pitchFamily="34" charset="0"/>
                      </a:rPr>
                      <m:t>) = 119</m:t>
                    </m:r>
                  </m:oMath>
                </a14:m>
                <a:endParaRPr lang="en-US">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14:m>
                  <m:oMath xmlns:m="http://schemas.openxmlformats.org/officeDocument/2006/math">
                    <m:r>
                      <a:rPr lang="en-US" i="1" smtClean="0">
                        <a:latin typeface="Cambria Math" panose="02040503050406030204" pitchFamily="18" charset="0"/>
                        <a:cs typeface="Arial" panose="020B0604020202020204" pitchFamily="34" charset="0"/>
                      </a:rPr>
                      <m:t>𝑇𝑊𝑈</m:t>
                    </m:r>
                    <m:r>
                      <a:rPr lang="en-US" i="1" smtClean="0">
                        <a:latin typeface="Cambria Math" panose="02040503050406030204" pitchFamily="18" charset="0"/>
                        <a:cs typeface="Arial" panose="020B0604020202020204" pitchFamily="34" charset="0"/>
                      </a:rPr>
                      <m:t>(</m:t>
                    </m:r>
                    <m:r>
                      <a:rPr lang="en-US" i="1" smtClean="0">
                        <a:latin typeface="Cambria Math" panose="02040503050406030204" pitchFamily="18" charset="0"/>
                        <a:cs typeface="Arial" panose="020B0604020202020204" pitchFamily="34" charset="0"/>
                      </a:rPr>
                      <m:t>𝑐</m:t>
                    </m:r>
                    <m:r>
                      <a:rPr lang="en-US" i="1" smtClean="0">
                        <a:latin typeface="Cambria Math" panose="02040503050406030204" pitchFamily="18" charset="0"/>
                        <a:cs typeface="Arial" panose="020B0604020202020204" pitchFamily="34" charset="0"/>
                      </a:rPr>
                      <m:t>) = 120</m:t>
                    </m:r>
                  </m:oMath>
                </a14:m>
                <a:endParaRPr lang="en-US">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14:m>
                  <m:oMath xmlns:m="http://schemas.openxmlformats.org/officeDocument/2006/math">
                    <m:r>
                      <a:rPr lang="en-US" i="1" smtClean="0">
                        <a:latin typeface="Cambria Math" panose="02040503050406030204" pitchFamily="18" charset="0"/>
                        <a:cs typeface="Arial" panose="020B0604020202020204" pitchFamily="34" charset="0"/>
                      </a:rPr>
                      <m:t>𝑇𝑊𝑈</m:t>
                    </m:r>
                    <m:d>
                      <m:dPr>
                        <m:ctrlPr>
                          <a:rPr lang="en-US" i="1" smtClean="0">
                            <a:latin typeface="Cambria Math" panose="02040503050406030204" pitchFamily="18" charset="0"/>
                            <a:cs typeface="Arial" panose="020B0604020202020204" pitchFamily="34" charset="0"/>
                          </a:rPr>
                        </m:ctrlPr>
                      </m:dPr>
                      <m:e>
                        <m:r>
                          <a:rPr lang="en-US" i="1" smtClean="0">
                            <a:latin typeface="Cambria Math" panose="02040503050406030204" pitchFamily="18" charset="0"/>
                            <a:cs typeface="Arial" panose="020B0604020202020204" pitchFamily="34" charset="0"/>
                          </a:rPr>
                          <m:t>𝑔</m:t>
                        </m:r>
                      </m:e>
                    </m:d>
                    <m:r>
                      <a:rPr lang="en-US" i="1" smtClean="0">
                        <a:latin typeface="Cambria Math" panose="02040503050406030204" pitchFamily="18" charset="0"/>
                        <a:cs typeface="Arial" panose="020B0604020202020204" pitchFamily="34" charset="0"/>
                      </a:rPr>
                      <m:t>&lt;</m:t>
                    </m:r>
                    <m:r>
                      <a:rPr lang="en-US" b="0" i="1" smtClean="0">
                        <a:latin typeface="Cambria Math" panose="02040503050406030204" pitchFamily="18" charset="0"/>
                        <a:cs typeface="Arial" panose="020B0604020202020204" pitchFamily="34" charset="0"/>
                      </a:rPr>
                      <m:t>40(</m:t>
                    </m:r>
                    <m:r>
                      <a:rPr lang="en-US" i="1" smtClean="0">
                        <a:latin typeface="Cambria Math" panose="02040503050406030204" pitchFamily="18" charset="0"/>
                        <a:cs typeface="Arial" panose="020B0604020202020204" pitchFamily="34" charset="0"/>
                      </a:rPr>
                      <m:t>𝑚𝑖𝑛𝑈𝑖𝑙𝑖𝑡𝑦</m:t>
                    </m:r>
                    <m:r>
                      <a:rPr lang="en-US" b="0" i="1" smtClean="0">
                        <a:latin typeface="Cambria Math" panose="02040503050406030204" pitchFamily="18" charset="0"/>
                        <a:cs typeface="Arial" panose="020B0604020202020204" pitchFamily="34" charset="0"/>
                      </a:rPr>
                      <m:t>)</m:t>
                    </m:r>
                    <m:r>
                      <a:rPr lang="en-US"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𝑙𝑜</m:t>
                    </m:r>
                    <m:r>
                      <a:rPr lang="en-US" b="0" i="1" smtClean="0">
                        <a:latin typeface="Cambria Math" panose="02040503050406030204" pitchFamily="18" charset="0"/>
                        <a:ea typeface="Cambria Math" panose="02040503050406030204" pitchFamily="18" charset="0"/>
                        <a:cs typeface="Arial" panose="020B0604020202020204" pitchFamily="34" charset="0"/>
                      </a:rPr>
                      <m:t>ạ</m:t>
                    </m:r>
                    <m:r>
                      <a:rPr lang="en-US" b="0" i="1" smtClean="0">
                        <a:latin typeface="Cambria Math" panose="02040503050406030204" pitchFamily="18" charset="0"/>
                        <a:ea typeface="Cambria Math" panose="02040503050406030204" pitchFamily="18" charset="0"/>
                        <a:cs typeface="Arial" panose="020B0604020202020204" pitchFamily="34" charset="0"/>
                      </a:rPr>
                      <m:t>𝑖</m:t>
                    </m:r>
                  </m:oMath>
                </a14:m>
                <a:endParaRPr lang="en-US">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C25C48EC-7B95-A04B-DC01-38F7F2C96330}"/>
                  </a:ext>
                </a:extLst>
              </p:cNvPr>
              <p:cNvSpPr txBox="1">
                <a:spLocks noRot="1" noChangeAspect="1" noMove="1" noResize="1" noEditPoints="1" noAdjustHandles="1" noChangeArrowheads="1" noChangeShapeType="1" noTextEdit="1"/>
              </p:cNvSpPr>
              <p:nvPr/>
            </p:nvSpPr>
            <p:spPr>
              <a:xfrm>
                <a:off x="427625" y="1173516"/>
                <a:ext cx="3795976" cy="3780522"/>
              </a:xfrm>
              <a:prstGeom prst="rect">
                <a:avLst/>
              </a:prstGeom>
              <a:blipFill>
                <a:blip r:embed="rId5"/>
                <a:stretch>
                  <a:fillRect l="-963" b="-1290"/>
                </a:stretch>
              </a:blipFill>
            </p:spPr>
            <p:txBody>
              <a:bodyPr/>
              <a:lstStyle/>
              <a:p>
                <a:r>
                  <a:rPr lang="en-US">
                    <a:noFill/>
                  </a:rPr>
                  <a:t> </a:t>
                </a:r>
              </a:p>
            </p:txBody>
          </p:sp>
        </mc:Fallback>
      </mc:AlternateContent>
    </p:spTree>
    <p:extLst>
      <p:ext uri="{BB962C8B-B14F-4D97-AF65-F5344CB8AC3E}">
        <p14:creationId xmlns:p14="http://schemas.microsoft.com/office/powerpoint/2010/main" val="126673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A59C-43DE-F1FC-D6E3-4D542D64BDAB}"/>
              </a:ext>
            </a:extLst>
          </p:cNvPr>
          <p:cNvSpPr>
            <a:spLocks noGrp="1"/>
          </p:cNvSpPr>
          <p:nvPr>
            <p:ph type="title"/>
          </p:nvPr>
        </p:nvSpPr>
        <p:spPr>
          <a:xfrm>
            <a:off x="479161" y="480090"/>
            <a:ext cx="2940712" cy="2679441"/>
          </a:xfrm>
        </p:spPr>
        <p:txBody>
          <a:bodyPr vert="horz" lIns="91440" tIns="45720" rIns="91440" bIns="45720" rtlCol="0" anchor="b">
            <a:normAutofit/>
          </a:bodyPr>
          <a:lstStyle/>
          <a:p>
            <a:pPr latinLnBrk="0">
              <a:lnSpc>
                <a:spcPct val="90000"/>
              </a:lnSpc>
            </a:pPr>
            <a:r>
              <a:rPr lang="en-US" sz="4000" kern="1200">
                <a:solidFill>
                  <a:schemeClr val="tx1"/>
                </a:solidFill>
              </a:rPr>
              <a:t>Thuyết tiến hóa của Darwin</a:t>
            </a:r>
          </a:p>
        </p:txBody>
      </p:sp>
      <p:pic>
        <p:nvPicPr>
          <p:cNvPr id="6" name="Picture 5">
            <a:extLst>
              <a:ext uri="{FF2B5EF4-FFF2-40B4-BE49-F238E27FC236}">
                <a16:creationId xmlns:a16="http://schemas.microsoft.com/office/drawing/2014/main" id="{08C637B2-A501-A285-F713-AC264829C800}"/>
              </a:ext>
            </a:extLst>
          </p:cNvPr>
          <p:cNvPicPr>
            <a:picLocks noChangeAspect="1"/>
          </p:cNvPicPr>
          <p:nvPr/>
        </p:nvPicPr>
        <p:blipFill>
          <a:blip r:embed="rId2"/>
          <a:stretch>
            <a:fillRect/>
          </a:stretch>
        </p:blipFill>
        <p:spPr>
          <a:xfrm>
            <a:off x="3347864" y="1379402"/>
            <a:ext cx="5553820" cy="2304835"/>
          </a:xfrm>
          <a:prstGeom prst="rect">
            <a:avLst/>
          </a:prstGeom>
        </p:spPr>
      </p:pic>
      <p:sp>
        <p:nvSpPr>
          <p:cNvPr id="7" name="TextBox 6">
            <a:hlinkClick r:id="rId3"/>
            <a:extLst>
              <a:ext uri="{FF2B5EF4-FFF2-40B4-BE49-F238E27FC236}">
                <a16:creationId xmlns:a16="http://schemas.microsoft.com/office/drawing/2014/main" id="{8B2DCC7F-9C81-B017-BC9D-3120E665D569}"/>
              </a:ext>
            </a:extLst>
          </p:cNvPr>
          <p:cNvSpPr txBox="1"/>
          <p:nvPr/>
        </p:nvSpPr>
        <p:spPr>
          <a:xfrm>
            <a:off x="1063467" y="4906145"/>
            <a:ext cx="7017066" cy="185885"/>
          </a:xfrm>
          <a:prstGeom prst="rect">
            <a:avLst/>
          </a:prstGeom>
          <a:noFill/>
        </p:spPr>
        <p:txBody>
          <a:bodyPr wrap="square" rtlCol="0">
            <a:spAutoFit/>
          </a:bodyPr>
          <a:lstStyle/>
          <a:p>
            <a:pPr algn="ctr" defTabSz="694944">
              <a:spcAft>
                <a:spcPts val="600"/>
              </a:spcAft>
            </a:pPr>
            <a:r>
              <a:rPr lang="en-US" altLang="ko-KR" sz="608" kern="1200">
                <a:solidFill>
                  <a:schemeClr val="tx1">
                    <a:lumMod val="65000"/>
                    <a:lumOff val="35000"/>
                  </a:schemeClr>
                </a:solidFill>
                <a:latin typeface="Malgun Gothic (Body)"/>
                <a:ea typeface="+mn-ea"/>
                <a:cs typeface="Arial" pitchFamily="34" charset="0"/>
              </a:rPr>
              <a:t>20DH111943 – Đỗ Anh Duy</a:t>
            </a:r>
            <a:endParaRPr lang="ko-KR" altLang="en-US" sz="800">
              <a:solidFill>
                <a:schemeClr val="tx1">
                  <a:lumMod val="65000"/>
                  <a:lumOff val="35000"/>
                </a:schemeClr>
              </a:solidFill>
              <a:latin typeface="Malgun Gothic (Body)"/>
              <a:cs typeface="Arial" pitchFamily="34" charset="0"/>
            </a:endParaRPr>
          </a:p>
        </p:txBody>
      </p:sp>
      <p:sp>
        <p:nvSpPr>
          <p:cNvPr id="8" name="TextBox 7">
            <a:extLst>
              <a:ext uri="{FF2B5EF4-FFF2-40B4-BE49-F238E27FC236}">
                <a16:creationId xmlns:a16="http://schemas.microsoft.com/office/drawing/2014/main" id="{E525F968-F5E8-5CBE-D2CF-FF040095C161}"/>
              </a:ext>
            </a:extLst>
          </p:cNvPr>
          <p:cNvSpPr txBox="1"/>
          <p:nvPr/>
        </p:nvSpPr>
        <p:spPr>
          <a:xfrm>
            <a:off x="3563888" y="3956253"/>
            <a:ext cx="5112568" cy="369332"/>
          </a:xfrm>
          <a:prstGeom prst="rect">
            <a:avLst/>
          </a:prstGeom>
          <a:noFill/>
        </p:spPr>
        <p:txBody>
          <a:bodyPr wrap="square" rtlCol="0">
            <a:spAutoFit/>
          </a:bodyPr>
          <a:lstStyle/>
          <a:p>
            <a:pPr algn="ctr"/>
            <a:r>
              <a:rPr lang="en-US">
                <a:solidFill>
                  <a:srgbClr val="00B050"/>
                </a:solidFill>
                <a:latin typeface="Arial" panose="020B0604020202020204" pitchFamily="34" charset="0"/>
                <a:cs typeface="Arial" panose="020B0604020202020204" pitchFamily="34" charset="0"/>
              </a:rPr>
              <a:t>Qúa trình chọn lọc tự nhiên</a:t>
            </a:r>
          </a:p>
        </p:txBody>
      </p:sp>
      <p:sp>
        <p:nvSpPr>
          <p:cNvPr id="9" name="Arrow: Right 8">
            <a:extLst>
              <a:ext uri="{FF2B5EF4-FFF2-40B4-BE49-F238E27FC236}">
                <a16:creationId xmlns:a16="http://schemas.microsoft.com/office/drawing/2014/main" id="{F50A23AD-58C1-04FD-D53B-AB0649F21C6B}"/>
              </a:ext>
            </a:extLst>
          </p:cNvPr>
          <p:cNvSpPr/>
          <p:nvPr/>
        </p:nvSpPr>
        <p:spPr>
          <a:xfrm rot="19210079">
            <a:off x="6658769" y="3610379"/>
            <a:ext cx="871529" cy="138476"/>
          </a:xfrm>
          <a:prstGeom prst="rightArrow">
            <a:avLst/>
          </a:prstGeom>
          <a:solidFill>
            <a:srgbClr val="00B050"/>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Slide Number Placeholder 3">
            <a:extLst>
              <a:ext uri="{FF2B5EF4-FFF2-40B4-BE49-F238E27FC236}">
                <a16:creationId xmlns:a16="http://schemas.microsoft.com/office/drawing/2014/main" id="{885B08F5-0B77-B0BE-6A11-C4FFDC73608A}"/>
              </a:ext>
            </a:extLst>
          </p:cNvPr>
          <p:cNvSpPr txBox="1">
            <a:spLocks/>
          </p:cNvSpPr>
          <p:nvPr/>
        </p:nvSpPr>
        <p:spPr>
          <a:xfrm>
            <a:off x="6907088" y="4767263"/>
            <a:ext cx="2057400" cy="273844"/>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0A39C-9AA3-4A83-82D7-24ADE085033F}" type="slidenum">
              <a:rPr lang="ko-KR" altLang="en-US" smtClean="0"/>
              <a:pPr/>
              <a:t>6</a:t>
            </a:fld>
            <a:endParaRPr lang="ko-KR" altLang="en-US"/>
          </a:p>
        </p:txBody>
      </p:sp>
    </p:spTree>
    <p:extLst>
      <p:ext uri="{BB962C8B-B14F-4D97-AF65-F5344CB8AC3E}">
        <p14:creationId xmlns:p14="http://schemas.microsoft.com/office/powerpoint/2010/main" val="128163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54C3-696F-9B1B-F418-5032A3C553FD}"/>
              </a:ext>
            </a:extLst>
          </p:cNvPr>
          <p:cNvSpPr>
            <a:spLocks noGrp="1"/>
          </p:cNvSpPr>
          <p:nvPr>
            <p:ph type="title"/>
          </p:nvPr>
        </p:nvSpPr>
        <p:spPr>
          <a:xfrm>
            <a:off x="395536" y="-20538"/>
            <a:ext cx="7886700" cy="994172"/>
          </a:xfrm>
        </p:spPr>
        <p:txBody>
          <a:bodyPr>
            <a:normAutofit fontScale="90000"/>
          </a:bodyPr>
          <a:lstStyle/>
          <a:p>
            <a:r>
              <a:rPr lang="en-US">
                <a:latin typeface="Arial" panose="020B0604020202020204" pitchFamily="34" charset="0"/>
                <a:cs typeface="Arial" panose="020B0604020202020204" pitchFamily="34" charset="0"/>
              </a:rPr>
              <a:t>Bài toán ví dụ 3 – Khởi tạo utility – list, k =1 </a:t>
            </a:r>
          </a:p>
        </p:txBody>
      </p:sp>
      <p:sp>
        <p:nvSpPr>
          <p:cNvPr id="4" name="Slide Number Placeholder 3">
            <a:extLst>
              <a:ext uri="{FF2B5EF4-FFF2-40B4-BE49-F238E27FC236}">
                <a16:creationId xmlns:a16="http://schemas.microsoft.com/office/drawing/2014/main" id="{ED5470B3-A8B8-6F31-DF56-FA37E4DA5FB5}"/>
              </a:ext>
            </a:extLst>
          </p:cNvPr>
          <p:cNvSpPr>
            <a:spLocks noGrp="1"/>
          </p:cNvSpPr>
          <p:nvPr>
            <p:ph type="sldNum" sz="quarter" idx="12"/>
          </p:nvPr>
        </p:nvSpPr>
        <p:spPr/>
        <p:txBody>
          <a:bodyPr/>
          <a:lstStyle/>
          <a:p>
            <a:fld id="{83B0A39C-9AA3-4A83-82D7-24ADE085033F}" type="slidenum">
              <a:rPr lang="ko-KR" altLang="en-US" smtClean="0"/>
              <a:t>60</a:t>
            </a:fld>
            <a:endParaRPr lang="ko-KR" altLang="en-US"/>
          </a:p>
        </p:txBody>
      </p:sp>
      <p:pic>
        <p:nvPicPr>
          <p:cNvPr id="10" name="Picture 9">
            <a:extLst>
              <a:ext uri="{FF2B5EF4-FFF2-40B4-BE49-F238E27FC236}">
                <a16:creationId xmlns:a16="http://schemas.microsoft.com/office/drawing/2014/main" id="{7020E901-00CD-B50F-086F-A3D61E092195}"/>
              </a:ext>
            </a:extLst>
          </p:cNvPr>
          <p:cNvPicPr>
            <a:picLocks noChangeAspect="1"/>
          </p:cNvPicPr>
          <p:nvPr/>
        </p:nvPicPr>
        <p:blipFill>
          <a:blip r:embed="rId2"/>
          <a:stretch>
            <a:fillRect/>
          </a:stretch>
        </p:blipFill>
        <p:spPr>
          <a:xfrm>
            <a:off x="539552" y="771550"/>
            <a:ext cx="3883078" cy="3224723"/>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4411DA6-B726-18FE-40BE-2185B146899A}"/>
                  </a:ext>
                </a:extLst>
              </p:cNvPr>
              <p:cNvSpPr txBox="1"/>
              <p:nvPr/>
            </p:nvSpPr>
            <p:spPr>
              <a:xfrm>
                <a:off x="395536" y="4083918"/>
                <a:ext cx="7077130" cy="92333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𝑈</m:t>
                      </m:r>
                      <m:d>
                        <m:dPr>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𝑓</m:t>
                              </m:r>
                            </m:e>
                          </m:d>
                        </m:e>
                      </m:d>
                      <m:r>
                        <a:rPr lang="en-US" i="1" smtClean="0">
                          <a:latin typeface="Cambria Math" panose="02040503050406030204" pitchFamily="18" charset="0"/>
                        </a:rPr>
                        <m:t>= </m:t>
                      </m:r>
                      <m:r>
                        <a:rPr lang="en-US" i="1" smtClean="0">
                          <a:latin typeface="Cambria Math" panose="02040503050406030204" pitchFamily="18" charset="0"/>
                        </a:rPr>
                        <m:t>𝑈</m:t>
                      </m:r>
                      <m:d>
                        <m:dPr>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𝑓</m:t>
                              </m:r>
                            </m:e>
                          </m:d>
                          <m:r>
                            <a:rPr lang="en-US" i="1" smtClean="0">
                              <a:latin typeface="Cambria Math" panose="02040503050406030204" pitchFamily="18" charset="0"/>
                            </a:rPr>
                            <m:t>, </m:t>
                          </m:r>
                          <m:r>
                            <a:rPr lang="en-US" i="1" smtClean="0">
                              <a:latin typeface="Cambria Math" panose="02040503050406030204" pitchFamily="18" charset="0"/>
                            </a:rPr>
                            <m:t>𝑇</m:t>
                          </m:r>
                          <m:r>
                            <a:rPr lang="en-US" i="1" smtClean="0">
                              <a:latin typeface="Cambria Math" panose="02040503050406030204" pitchFamily="18" charset="0"/>
                            </a:rPr>
                            <m:t>3</m:t>
                          </m:r>
                        </m:e>
                      </m:d>
                      <m:r>
                        <a:rPr lang="en-US" i="1" smtClean="0">
                          <a:latin typeface="Cambria Math" panose="02040503050406030204" pitchFamily="18" charset="0"/>
                        </a:rPr>
                        <m:t>+ </m:t>
                      </m:r>
                      <m:r>
                        <a:rPr lang="en-US" i="1" smtClean="0">
                          <a:latin typeface="Cambria Math" panose="02040503050406030204" pitchFamily="18" charset="0"/>
                        </a:rPr>
                        <m:t>𝑈</m:t>
                      </m:r>
                      <m:d>
                        <m:dPr>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𝑓</m:t>
                              </m:r>
                            </m:e>
                          </m:d>
                          <m:r>
                            <a:rPr lang="en-US" i="1" smtClean="0">
                              <a:latin typeface="Cambria Math" panose="02040503050406030204" pitchFamily="18" charset="0"/>
                            </a:rPr>
                            <m:t>, </m:t>
                          </m:r>
                          <m:r>
                            <a:rPr lang="en-US" i="1" smtClean="0">
                              <a:latin typeface="Cambria Math" panose="02040503050406030204" pitchFamily="18" charset="0"/>
                            </a:rPr>
                            <m:t>𝑇</m:t>
                          </m:r>
                          <m:r>
                            <a:rPr lang="en-US" i="1" smtClean="0">
                              <a:latin typeface="Cambria Math" panose="02040503050406030204" pitchFamily="18" charset="0"/>
                            </a:rPr>
                            <m:t>7</m:t>
                          </m:r>
                        </m:e>
                      </m:d>
                      <m:r>
                        <a:rPr lang="en-US" i="1" smtClean="0">
                          <a:latin typeface="Cambria Math" panose="02040503050406030204" pitchFamily="18" charset="0"/>
                        </a:rPr>
                        <m:t>+ </m:t>
                      </m:r>
                      <m:r>
                        <a:rPr lang="en-US" i="1" smtClean="0">
                          <a:latin typeface="Cambria Math" panose="02040503050406030204" pitchFamily="18" charset="0"/>
                        </a:rPr>
                        <m:t>𝑈</m:t>
                      </m:r>
                      <m:d>
                        <m:dPr>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𝑓</m:t>
                              </m:r>
                            </m:e>
                          </m:d>
                          <m:r>
                            <a:rPr lang="en-US" i="1" smtClean="0">
                              <a:latin typeface="Cambria Math" panose="02040503050406030204" pitchFamily="18" charset="0"/>
                            </a:rPr>
                            <m:t>, </m:t>
                          </m:r>
                          <m:r>
                            <a:rPr lang="en-US" i="1" smtClean="0">
                              <a:latin typeface="Cambria Math" panose="02040503050406030204" pitchFamily="18" charset="0"/>
                            </a:rPr>
                            <m:t>𝑇</m:t>
                          </m:r>
                          <m:r>
                            <a:rPr lang="en-US" i="1" smtClean="0">
                              <a:latin typeface="Cambria Math" panose="02040503050406030204" pitchFamily="18" charset="0"/>
                            </a:rPr>
                            <m:t>8</m:t>
                          </m:r>
                        </m:e>
                      </m:d>
                      <m:r>
                        <a:rPr lang="en-US" b="0" i="1" smtClean="0">
                          <a:latin typeface="Cambria Math" panose="02040503050406030204" pitchFamily="18" charset="0"/>
                        </a:rPr>
                        <m:t>=5+3+1=9</m:t>
                      </m:r>
                    </m:oMath>
                  </m:oMathPara>
                </a14:m>
                <a:endParaRPr lang="en-US" b="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e>
                          </m:d>
                        </m:e>
                      </m:d>
                      <m:r>
                        <a:rPr lang="en-US" b="0" i="1" smtClean="0">
                          <a:latin typeface="Cambria Math" panose="02040503050406030204" pitchFamily="18" charset="0"/>
                        </a:rPr>
                        <m:t>=</m:t>
                      </m:r>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 </m:t>
                              </m:r>
                              <m:r>
                                <a:rPr lang="en-US" b="0" i="1" smtClean="0">
                                  <a:latin typeface="Cambria Math" panose="02040503050406030204" pitchFamily="18" charset="0"/>
                                </a:rPr>
                                <m:t>𝑒</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3</m:t>
                          </m:r>
                        </m:e>
                      </m:d>
                      <m:r>
                        <a:rPr lang="en-US" b="0" i="1" smtClean="0">
                          <a:latin typeface="Cambria Math" panose="02040503050406030204" pitchFamily="18" charset="0"/>
                        </a:rPr>
                        <m:t>+</m:t>
                      </m:r>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7</m:t>
                          </m:r>
                        </m:e>
                      </m:d>
                      <m:r>
                        <a:rPr lang="en-US" b="0" i="1" smtClean="0">
                          <a:latin typeface="Cambria Math" panose="02040503050406030204" pitchFamily="18" charset="0"/>
                        </a:rPr>
                        <m:t>+</m:t>
                      </m:r>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𝑒</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8</m:t>
                          </m:r>
                        </m:e>
                      </m:d>
                    </m:oMath>
                  </m:oMathPara>
                </a14:m>
                <a:endParaRPr lang="en-US" b="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𝑅𝑈</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𝑓</m:t>
                              </m:r>
                            </m:e>
                          </m:d>
                        </m:e>
                      </m:d>
                      <m:r>
                        <a:rPr lang="en-US" b="0" i="1" smtClean="0">
                          <a:latin typeface="Cambria Math" panose="02040503050406030204" pitchFamily="18" charset="0"/>
                        </a:rPr>
                        <m:t>=25+12+14=51</m:t>
                      </m:r>
                    </m:oMath>
                  </m:oMathPara>
                </a14:m>
                <a:endParaRPr lang="en-US"/>
              </a:p>
            </p:txBody>
          </p:sp>
        </mc:Choice>
        <mc:Fallback xmlns="">
          <p:sp>
            <p:nvSpPr>
              <p:cNvPr id="13" name="TextBox 12">
                <a:extLst>
                  <a:ext uri="{FF2B5EF4-FFF2-40B4-BE49-F238E27FC236}">
                    <a16:creationId xmlns:a16="http://schemas.microsoft.com/office/drawing/2014/main" id="{B4411DA6-B726-18FE-40BE-2185B146899A}"/>
                  </a:ext>
                </a:extLst>
              </p:cNvPr>
              <p:cNvSpPr txBox="1">
                <a:spLocks noRot="1" noChangeAspect="1" noMove="1" noResize="1" noEditPoints="1" noAdjustHandles="1" noChangeArrowheads="1" noChangeShapeType="1" noTextEdit="1"/>
              </p:cNvSpPr>
              <p:nvPr/>
            </p:nvSpPr>
            <p:spPr>
              <a:xfrm>
                <a:off x="395536" y="4083918"/>
                <a:ext cx="7077130" cy="923330"/>
              </a:xfrm>
              <a:prstGeom prst="rect">
                <a:avLst/>
              </a:prstGeom>
              <a:blipFill>
                <a:blip r:embed="rId3"/>
                <a:stretch>
                  <a:fillRect b="-4636"/>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15C5A33F-E5C9-82BB-EFB8-069A2CC18AE4}"/>
              </a:ext>
            </a:extLst>
          </p:cNvPr>
          <p:cNvPicPr>
            <a:picLocks noChangeAspect="1"/>
          </p:cNvPicPr>
          <p:nvPr/>
        </p:nvPicPr>
        <p:blipFill>
          <a:blip r:embed="rId4"/>
          <a:stretch>
            <a:fillRect/>
          </a:stretch>
        </p:blipFill>
        <p:spPr>
          <a:xfrm>
            <a:off x="5292080" y="1588932"/>
            <a:ext cx="3132524" cy="2290164"/>
          </a:xfrm>
          <a:prstGeom prst="rect">
            <a:avLst/>
          </a:prstGeom>
        </p:spPr>
      </p:pic>
      <p:sp>
        <p:nvSpPr>
          <p:cNvPr id="16" name="TextBox 15">
            <a:extLst>
              <a:ext uri="{FF2B5EF4-FFF2-40B4-BE49-F238E27FC236}">
                <a16:creationId xmlns:a16="http://schemas.microsoft.com/office/drawing/2014/main" id="{4FF08709-2EA9-DBD2-9763-CE04B05FFBE5}"/>
              </a:ext>
            </a:extLst>
          </p:cNvPr>
          <p:cNvSpPr txBox="1"/>
          <p:nvPr/>
        </p:nvSpPr>
        <p:spPr>
          <a:xfrm>
            <a:off x="5932447" y="1233051"/>
            <a:ext cx="185178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Utility – list của f</a:t>
            </a:r>
          </a:p>
        </p:txBody>
      </p:sp>
    </p:spTree>
    <p:extLst>
      <p:ext uri="{BB962C8B-B14F-4D97-AF65-F5344CB8AC3E}">
        <p14:creationId xmlns:p14="http://schemas.microsoft.com/office/powerpoint/2010/main" val="269831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54C3-696F-9B1B-F418-5032A3C553FD}"/>
              </a:ext>
            </a:extLst>
          </p:cNvPr>
          <p:cNvSpPr>
            <a:spLocks noGrp="1"/>
          </p:cNvSpPr>
          <p:nvPr>
            <p:ph type="title"/>
          </p:nvPr>
        </p:nvSpPr>
        <p:spPr>
          <a:xfrm>
            <a:off x="395536" y="-20538"/>
            <a:ext cx="7886700" cy="994172"/>
          </a:xfrm>
        </p:spPr>
        <p:txBody>
          <a:bodyPr>
            <a:normAutofit fontScale="90000"/>
          </a:bodyPr>
          <a:lstStyle/>
          <a:p>
            <a:r>
              <a:rPr lang="en-US">
                <a:latin typeface="Arial" panose="020B0604020202020204" pitchFamily="34" charset="0"/>
                <a:cs typeface="Arial" panose="020B0604020202020204" pitchFamily="34" charset="0"/>
              </a:rPr>
              <a:t>Bài toán ví dụ 3 – Khởi tạo utility – list, k =1 </a:t>
            </a:r>
          </a:p>
        </p:txBody>
      </p:sp>
      <p:sp>
        <p:nvSpPr>
          <p:cNvPr id="4" name="Slide Number Placeholder 3">
            <a:extLst>
              <a:ext uri="{FF2B5EF4-FFF2-40B4-BE49-F238E27FC236}">
                <a16:creationId xmlns:a16="http://schemas.microsoft.com/office/drawing/2014/main" id="{ED5470B3-A8B8-6F31-DF56-FA37E4DA5FB5}"/>
              </a:ext>
            </a:extLst>
          </p:cNvPr>
          <p:cNvSpPr>
            <a:spLocks noGrp="1"/>
          </p:cNvSpPr>
          <p:nvPr>
            <p:ph type="sldNum" sz="quarter" idx="12"/>
          </p:nvPr>
        </p:nvSpPr>
        <p:spPr/>
        <p:txBody>
          <a:bodyPr/>
          <a:lstStyle/>
          <a:p>
            <a:fld id="{83B0A39C-9AA3-4A83-82D7-24ADE085033F}" type="slidenum">
              <a:rPr lang="ko-KR" altLang="en-US" smtClean="0"/>
              <a:t>61</a:t>
            </a:fld>
            <a:endParaRPr lang="ko-KR" altLang="en-US"/>
          </a:p>
        </p:txBody>
      </p:sp>
      <p:pic>
        <p:nvPicPr>
          <p:cNvPr id="5" name="Picture 4">
            <a:extLst>
              <a:ext uri="{FF2B5EF4-FFF2-40B4-BE49-F238E27FC236}">
                <a16:creationId xmlns:a16="http://schemas.microsoft.com/office/drawing/2014/main" id="{610D1F54-1700-E386-C2C8-2BA671DBEB2D}"/>
              </a:ext>
            </a:extLst>
          </p:cNvPr>
          <p:cNvPicPr>
            <a:picLocks noChangeAspect="1"/>
          </p:cNvPicPr>
          <p:nvPr/>
        </p:nvPicPr>
        <p:blipFill>
          <a:blip r:embed="rId2"/>
          <a:stretch>
            <a:fillRect/>
          </a:stretch>
        </p:blipFill>
        <p:spPr>
          <a:xfrm>
            <a:off x="1847613" y="984170"/>
            <a:ext cx="5388683" cy="3859663"/>
          </a:xfrm>
          <a:prstGeom prst="rect">
            <a:avLst/>
          </a:prstGeom>
        </p:spPr>
      </p:pic>
    </p:spTree>
    <p:extLst>
      <p:ext uri="{BB962C8B-B14F-4D97-AF65-F5344CB8AC3E}">
        <p14:creationId xmlns:p14="http://schemas.microsoft.com/office/powerpoint/2010/main" val="36629501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54C3-696F-9B1B-F418-5032A3C553FD}"/>
              </a:ext>
            </a:extLst>
          </p:cNvPr>
          <p:cNvSpPr>
            <a:spLocks noGrp="1"/>
          </p:cNvSpPr>
          <p:nvPr>
            <p:ph type="title"/>
          </p:nvPr>
        </p:nvSpPr>
        <p:spPr>
          <a:xfrm>
            <a:off x="395536" y="365884"/>
            <a:ext cx="7886700" cy="994172"/>
          </a:xfrm>
        </p:spPr>
        <p:txBody>
          <a:bodyPr>
            <a:normAutofit/>
          </a:bodyPr>
          <a:lstStyle/>
          <a:p>
            <a:r>
              <a:rPr lang="en-US">
                <a:latin typeface="Arial" panose="020B0604020202020204" pitchFamily="34" charset="0"/>
                <a:cs typeface="Arial" panose="020B0604020202020204" pitchFamily="34" charset="0"/>
              </a:rPr>
              <a:t>Bài toán ví dụ 3 – Mở rộng tập mục</a:t>
            </a:r>
          </a:p>
        </p:txBody>
      </p:sp>
      <p:sp>
        <p:nvSpPr>
          <p:cNvPr id="4" name="Slide Number Placeholder 3">
            <a:extLst>
              <a:ext uri="{FF2B5EF4-FFF2-40B4-BE49-F238E27FC236}">
                <a16:creationId xmlns:a16="http://schemas.microsoft.com/office/drawing/2014/main" id="{ED5470B3-A8B8-6F31-DF56-FA37E4DA5FB5}"/>
              </a:ext>
            </a:extLst>
          </p:cNvPr>
          <p:cNvSpPr>
            <a:spLocks noGrp="1"/>
          </p:cNvSpPr>
          <p:nvPr>
            <p:ph type="sldNum" sz="quarter" idx="12"/>
          </p:nvPr>
        </p:nvSpPr>
        <p:spPr/>
        <p:txBody>
          <a:bodyPr/>
          <a:lstStyle/>
          <a:p>
            <a:fld id="{83B0A39C-9AA3-4A83-82D7-24ADE085033F}" type="slidenum">
              <a:rPr lang="ko-KR" altLang="en-US" smtClean="0"/>
              <a:t>62</a:t>
            </a:fld>
            <a:endParaRPr lang="ko-KR" altLang="en-US"/>
          </a:p>
        </p:txBody>
      </p:sp>
      <p:sp>
        <p:nvSpPr>
          <p:cNvPr id="12" name="TextBox 11">
            <a:extLst>
              <a:ext uri="{FF2B5EF4-FFF2-40B4-BE49-F238E27FC236}">
                <a16:creationId xmlns:a16="http://schemas.microsoft.com/office/drawing/2014/main" id="{7236BD62-C928-4FE5-8C68-21A0C966CC08}"/>
              </a:ext>
            </a:extLst>
          </p:cNvPr>
          <p:cNvSpPr txBox="1"/>
          <p:nvPr/>
        </p:nvSpPr>
        <p:spPr>
          <a:xfrm>
            <a:off x="516154" y="1563638"/>
            <a:ext cx="7645464" cy="180228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vi-VN"/>
              <a:t>2-itemset được tạo ra bằng cách ghép 2 tập 1-itemset </a:t>
            </a:r>
          </a:p>
          <a:p>
            <a:pPr marL="342900" indent="-342900">
              <a:lnSpc>
                <a:spcPct val="150000"/>
              </a:lnSpc>
              <a:buFont typeface="Arial" panose="020B0604020202020204" pitchFamily="34" charset="0"/>
              <a:buChar char="•"/>
            </a:pPr>
            <a:r>
              <a:rPr lang="vi-VN" i="1"/>
              <a:t>Ví dụ:</a:t>
            </a:r>
            <a:r>
              <a:rPr lang="en-US" i="1"/>
              <a:t> </a:t>
            </a:r>
            <a:r>
              <a:rPr lang="vi-VN" i="1"/>
              <a:t>{</a:t>
            </a:r>
            <a:r>
              <a:rPr lang="en-US" i="1"/>
              <a:t>a</a:t>
            </a:r>
            <a:r>
              <a:rPr lang="vi-VN" i="1"/>
              <a:t>} và {</a:t>
            </a:r>
            <a:r>
              <a:rPr lang="en-US" i="1"/>
              <a:t>b</a:t>
            </a:r>
            <a:r>
              <a:rPr lang="vi-VN" i="1"/>
              <a:t>} </a:t>
            </a:r>
            <a:r>
              <a:rPr lang="vi-VN" i="1">
                <a:sym typeface="Wingdings" pitchFamily="2" charset="2"/>
              </a:rPr>
              <a:t> {</a:t>
            </a:r>
            <a:r>
              <a:rPr lang="en-US" i="1">
                <a:sym typeface="Wingdings" pitchFamily="2" charset="2"/>
              </a:rPr>
              <a:t>a</a:t>
            </a:r>
            <a:r>
              <a:rPr lang="vi-VN" i="1">
                <a:sym typeface="Wingdings" pitchFamily="2" charset="2"/>
              </a:rPr>
              <a:t>, </a:t>
            </a:r>
            <a:r>
              <a:rPr lang="en-US" i="1">
                <a:sym typeface="Wingdings" pitchFamily="2" charset="2"/>
              </a:rPr>
              <a:t>b</a:t>
            </a:r>
            <a:r>
              <a:rPr lang="vi-VN" i="1">
                <a:sym typeface="Wingdings" pitchFamily="2" charset="2"/>
              </a:rPr>
              <a:t>}</a:t>
            </a:r>
            <a:endParaRPr lang="vi-VN" i="1"/>
          </a:p>
          <a:p>
            <a:pPr marL="342900" indent="-342900">
              <a:lnSpc>
                <a:spcPct val="150000"/>
              </a:lnSpc>
              <a:buFont typeface="Arial" panose="020B0604020202020204" pitchFamily="34" charset="0"/>
              <a:buChar char="•"/>
            </a:pPr>
            <a:r>
              <a:rPr lang="vi-VN"/>
              <a:t>k-itemset (k&gt;2) được tạo ra từ 2 (k-1)-itemset cùng </a:t>
            </a:r>
            <a:r>
              <a:rPr lang="vi-VN" sz="2000"/>
              <a:t>tiền tố</a:t>
            </a:r>
            <a:endParaRPr lang="en-US" sz="2000"/>
          </a:p>
          <a:p>
            <a:pPr marL="342900" indent="-342900">
              <a:lnSpc>
                <a:spcPct val="150000"/>
              </a:lnSpc>
              <a:buFont typeface="Arial" panose="020B0604020202020204" pitchFamily="34" charset="0"/>
              <a:buChar char="•"/>
            </a:pPr>
            <a:r>
              <a:rPr lang="en-US" sz="2000"/>
              <a:t>Ví dụ: </a:t>
            </a:r>
            <a:r>
              <a:rPr lang="vi-VN" sz="1800" i="1"/>
              <a:t>{</a:t>
            </a:r>
            <a:r>
              <a:rPr lang="en-US" sz="1800" b="1" i="1" u="sng"/>
              <a:t>a</a:t>
            </a:r>
            <a:r>
              <a:rPr lang="vi-VN" sz="1800" i="1"/>
              <a:t>, </a:t>
            </a:r>
            <a:r>
              <a:rPr lang="en-US" sz="1800" i="1"/>
              <a:t>b</a:t>
            </a:r>
            <a:r>
              <a:rPr lang="vi-VN" sz="1800" i="1"/>
              <a:t>} và {</a:t>
            </a:r>
            <a:r>
              <a:rPr lang="en-US" sz="1800" b="1" i="1"/>
              <a:t>a</a:t>
            </a:r>
            <a:r>
              <a:rPr lang="vi-VN" sz="1800" i="1"/>
              <a:t>, </a:t>
            </a:r>
            <a:r>
              <a:rPr lang="en-US" sz="1800" i="1"/>
              <a:t>c</a:t>
            </a:r>
            <a:r>
              <a:rPr lang="vi-VN" sz="1800" i="1"/>
              <a:t>} </a:t>
            </a:r>
            <a:r>
              <a:rPr lang="vi-VN" sz="1800" i="1">
                <a:sym typeface="Wingdings" pitchFamily="2" charset="2"/>
              </a:rPr>
              <a:t> {</a:t>
            </a:r>
            <a:r>
              <a:rPr lang="en-US" sz="1800" b="1" i="1" u="sng">
                <a:sym typeface="Wingdings" pitchFamily="2" charset="2"/>
              </a:rPr>
              <a:t>a</a:t>
            </a:r>
            <a:r>
              <a:rPr lang="vi-VN" sz="1800" b="1" i="1" u="sng">
                <a:sym typeface="Wingdings" pitchFamily="2" charset="2"/>
              </a:rPr>
              <a:t>, </a:t>
            </a:r>
            <a:r>
              <a:rPr lang="en-US" sz="1800" b="1" i="1" u="sng">
                <a:sym typeface="Wingdings" pitchFamily="2" charset="2"/>
              </a:rPr>
              <a:t>b</a:t>
            </a:r>
            <a:r>
              <a:rPr lang="vi-VN" sz="1800" i="1">
                <a:sym typeface="Wingdings" pitchFamily="2" charset="2"/>
              </a:rPr>
              <a:t>, </a:t>
            </a:r>
            <a:r>
              <a:rPr lang="en-US" sz="1800" i="1">
                <a:sym typeface="Wingdings" pitchFamily="2" charset="2"/>
              </a:rPr>
              <a:t>c</a:t>
            </a:r>
            <a:r>
              <a:rPr lang="vi-VN" sz="1800" i="1">
                <a:sym typeface="Wingdings" pitchFamily="2" charset="2"/>
              </a:rPr>
              <a:t>}</a:t>
            </a:r>
            <a:endParaRPr lang="en-US"/>
          </a:p>
        </p:txBody>
      </p:sp>
    </p:spTree>
    <p:extLst>
      <p:ext uri="{BB962C8B-B14F-4D97-AF65-F5344CB8AC3E}">
        <p14:creationId xmlns:p14="http://schemas.microsoft.com/office/powerpoint/2010/main" val="33243396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54C3-696F-9B1B-F418-5032A3C553FD}"/>
              </a:ext>
            </a:extLst>
          </p:cNvPr>
          <p:cNvSpPr>
            <a:spLocks noGrp="1"/>
          </p:cNvSpPr>
          <p:nvPr>
            <p:ph type="title"/>
          </p:nvPr>
        </p:nvSpPr>
        <p:spPr>
          <a:xfrm>
            <a:off x="395536" y="137418"/>
            <a:ext cx="7886700" cy="994172"/>
          </a:xfrm>
        </p:spPr>
        <p:txBody>
          <a:bodyPr>
            <a:normAutofit fontScale="90000"/>
          </a:bodyPr>
          <a:lstStyle/>
          <a:p>
            <a:r>
              <a:rPr lang="en-US">
                <a:latin typeface="Arial" panose="020B0604020202020204" pitchFamily="34" charset="0"/>
                <a:cs typeface="Arial" panose="020B0604020202020204" pitchFamily="34" charset="0"/>
              </a:rPr>
              <a:t>Bài toán ví dụ 3 – Mở rộng tập mục, k = 2</a:t>
            </a:r>
          </a:p>
        </p:txBody>
      </p:sp>
      <p:sp>
        <p:nvSpPr>
          <p:cNvPr id="4" name="Slide Number Placeholder 3">
            <a:extLst>
              <a:ext uri="{FF2B5EF4-FFF2-40B4-BE49-F238E27FC236}">
                <a16:creationId xmlns:a16="http://schemas.microsoft.com/office/drawing/2014/main" id="{ED5470B3-A8B8-6F31-DF56-FA37E4DA5FB5}"/>
              </a:ext>
            </a:extLst>
          </p:cNvPr>
          <p:cNvSpPr>
            <a:spLocks noGrp="1"/>
          </p:cNvSpPr>
          <p:nvPr>
            <p:ph type="sldNum" sz="quarter" idx="12"/>
          </p:nvPr>
        </p:nvSpPr>
        <p:spPr/>
        <p:txBody>
          <a:bodyPr/>
          <a:lstStyle/>
          <a:p>
            <a:fld id="{83B0A39C-9AA3-4A83-82D7-24ADE085033F}" type="slidenum">
              <a:rPr lang="ko-KR" altLang="en-US" smtClean="0"/>
              <a:t>63</a:t>
            </a:fld>
            <a:endParaRPr lang="ko-KR" altLang="en-US"/>
          </a:p>
        </p:txBody>
      </p:sp>
      <p:pic>
        <p:nvPicPr>
          <p:cNvPr id="6" name="Picture 5">
            <a:extLst>
              <a:ext uri="{FF2B5EF4-FFF2-40B4-BE49-F238E27FC236}">
                <a16:creationId xmlns:a16="http://schemas.microsoft.com/office/drawing/2014/main" id="{F5EE54A4-35B7-85E2-D600-8A3FDF72133E}"/>
              </a:ext>
            </a:extLst>
          </p:cNvPr>
          <p:cNvPicPr>
            <a:picLocks noChangeAspect="1"/>
          </p:cNvPicPr>
          <p:nvPr/>
        </p:nvPicPr>
        <p:blipFill>
          <a:blip r:embed="rId2"/>
          <a:stretch>
            <a:fillRect/>
          </a:stretch>
        </p:blipFill>
        <p:spPr>
          <a:xfrm>
            <a:off x="467544" y="2787774"/>
            <a:ext cx="4199021" cy="2160240"/>
          </a:xfrm>
          <a:prstGeom prst="rect">
            <a:avLst/>
          </a:prstGeom>
        </p:spPr>
      </p:pic>
      <p:pic>
        <p:nvPicPr>
          <p:cNvPr id="8" name="Picture 7">
            <a:extLst>
              <a:ext uri="{FF2B5EF4-FFF2-40B4-BE49-F238E27FC236}">
                <a16:creationId xmlns:a16="http://schemas.microsoft.com/office/drawing/2014/main" id="{9F540253-EF13-17CF-4EDD-B924587CF6AD}"/>
              </a:ext>
            </a:extLst>
          </p:cNvPr>
          <p:cNvPicPr>
            <a:picLocks noChangeAspect="1"/>
          </p:cNvPicPr>
          <p:nvPr/>
        </p:nvPicPr>
        <p:blipFill>
          <a:blip r:embed="rId3"/>
          <a:stretch>
            <a:fillRect/>
          </a:stretch>
        </p:blipFill>
        <p:spPr>
          <a:xfrm>
            <a:off x="5796136" y="2787774"/>
            <a:ext cx="2724360" cy="2016224"/>
          </a:xfrm>
          <a:prstGeom prst="rect">
            <a:avLst/>
          </a:prstGeom>
        </p:spPr>
      </p:pic>
      <p:cxnSp>
        <p:nvCxnSpPr>
          <p:cNvPr id="10" name="Straight Arrow Connector 9">
            <a:extLst>
              <a:ext uri="{FF2B5EF4-FFF2-40B4-BE49-F238E27FC236}">
                <a16:creationId xmlns:a16="http://schemas.microsoft.com/office/drawing/2014/main" id="{E410C07F-A78A-7393-3699-6BBD4AAA598C}"/>
              </a:ext>
            </a:extLst>
          </p:cNvPr>
          <p:cNvCxnSpPr>
            <a:stCxn id="6" idx="3"/>
          </p:cNvCxnSpPr>
          <p:nvPr/>
        </p:nvCxnSpPr>
        <p:spPr>
          <a:xfrm>
            <a:off x="4666565" y="3867894"/>
            <a:ext cx="1201579"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 name="Picture 4">
            <a:extLst>
              <a:ext uri="{FF2B5EF4-FFF2-40B4-BE49-F238E27FC236}">
                <a16:creationId xmlns:a16="http://schemas.microsoft.com/office/drawing/2014/main" id="{55FF52A2-4D87-616F-340D-D0F2B4F18F08}"/>
              </a:ext>
            </a:extLst>
          </p:cNvPr>
          <p:cNvPicPr>
            <a:picLocks noChangeAspect="1"/>
          </p:cNvPicPr>
          <p:nvPr/>
        </p:nvPicPr>
        <p:blipFill>
          <a:blip r:embed="rId4"/>
          <a:stretch>
            <a:fillRect/>
          </a:stretch>
        </p:blipFill>
        <p:spPr>
          <a:xfrm>
            <a:off x="480241" y="1180402"/>
            <a:ext cx="7245722" cy="1517728"/>
          </a:xfrm>
          <a:prstGeom prst="rect">
            <a:avLst/>
          </a:prstGeom>
        </p:spPr>
      </p:pic>
    </p:spTree>
    <p:extLst>
      <p:ext uri="{BB962C8B-B14F-4D97-AF65-F5344CB8AC3E}">
        <p14:creationId xmlns:p14="http://schemas.microsoft.com/office/powerpoint/2010/main" val="22488933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54C3-696F-9B1B-F418-5032A3C553FD}"/>
              </a:ext>
            </a:extLst>
          </p:cNvPr>
          <p:cNvSpPr>
            <a:spLocks noGrp="1"/>
          </p:cNvSpPr>
          <p:nvPr>
            <p:ph type="title"/>
          </p:nvPr>
        </p:nvSpPr>
        <p:spPr>
          <a:xfrm>
            <a:off x="395536" y="137418"/>
            <a:ext cx="7886700" cy="994172"/>
          </a:xfrm>
        </p:spPr>
        <p:txBody>
          <a:bodyPr>
            <a:normAutofit fontScale="90000"/>
          </a:bodyPr>
          <a:lstStyle/>
          <a:p>
            <a:r>
              <a:rPr lang="en-US">
                <a:latin typeface="Arial" panose="020B0604020202020204" pitchFamily="34" charset="0"/>
                <a:cs typeface="Arial" panose="020B0604020202020204" pitchFamily="34" charset="0"/>
              </a:rPr>
              <a:t>Bài toán ví dụ 3 – Mở rộng tập mục, k = 2</a:t>
            </a:r>
          </a:p>
        </p:txBody>
      </p:sp>
      <p:sp>
        <p:nvSpPr>
          <p:cNvPr id="4" name="Slide Number Placeholder 3">
            <a:extLst>
              <a:ext uri="{FF2B5EF4-FFF2-40B4-BE49-F238E27FC236}">
                <a16:creationId xmlns:a16="http://schemas.microsoft.com/office/drawing/2014/main" id="{ED5470B3-A8B8-6F31-DF56-FA37E4DA5FB5}"/>
              </a:ext>
            </a:extLst>
          </p:cNvPr>
          <p:cNvSpPr>
            <a:spLocks noGrp="1"/>
          </p:cNvSpPr>
          <p:nvPr>
            <p:ph type="sldNum" sz="quarter" idx="12"/>
          </p:nvPr>
        </p:nvSpPr>
        <p:spPr/>
        <p:txBody>
          <a:bodyPr/>
          <a:lstStyle/>
          <a:p>
            <a:fld id="{83B0A39C-9AA3-4A83-82D7-24ADE085033F}" type="slidenum">
              <a:rPr lang="ko-KR" altLang="en-US" smtClean="0"/>
              <a:t>64</a:t>
            </a:fld>
            <a:endParaRPr lang="ko-KR" altLang="en-US"/>
          </a:p>
        </p:txBody>
      </p:sp>
      <p:pic>
        <p:nvPicPr>
          <p:cNvPr id="7" name="Picture 6">
            <a:extLst>
              <a:ext uri="{FF2B5EF4-FFF2-40B4-BE49-F238E27FC236}">
                <a16:creationId xmlns:a16="http://schemas.microsoft.com/office/drawing/2014/main" id="{220FE918-01D3-2B84-9EDC-4F539C8F5813}"/>
              </a:ext>
            </a:extLst>
          </p:cNvPr>
          <p:cNvPicPr>
            <a:picLocks noChangeAspect="1"/>
          </p:cNvPicPr>
          <p:nvPr/>
        </p:nvPicPr>
        <p:blipFill rotWithShape="1">
          <a:blip r:embed="rId2"/>
          <a:srcRect b="7023"/>
          <a:stretch/>
        </p:blipFill>
        <p:spPr>
          <a:xfrm>
            <a:off x="1350554" y="1131590"/>
            <a:ext cx="6083452" cy="3635673"/>
          </a:xfrm>
          <a:prstGeom prst="rect">
            <a:avLst/>
          </a:prstGeom>
        </p:spPr>
      </p:pic>
    </p:spTree>
    <p:extLst>
      <p:ext uri="{BB962C8B-B14F-4D97-AF65-F5344CB8AC3E}">
        <p14:creationId xmlns:p14="http://schemas.microsoft.com/office/powerpoint/2010/main" val="579757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54C3-696F-9B1B-F418-5032A3C553FD}"/>
              </a:ext>
            </a:extLst>
          </p:cNvPr>
          <p:cNvSpPr>
            <a:spLocks noGrp="1"/>
          </p:cNvSpPr>
          <p:nvPr>
            <p:ph type="title"/>
          </p:nvPr>
        </p:nvSpPr>
        <p:spPr>
          <a:xfrm>
            <a:off x="395536" y="137418"/>
            <a:ext cx="7886700" cy="994172"/>
          </a:xfrm>
        </p:spPr>
        <p:txBody>
          <a:bodyPr>
            <a:normAutofit fontScale="90000"/>
          </a:bodyPr>
          <a:lstStyle/>
          <a:p>
            <a:r>
              <a:rPr lang="en-US">
                <a:latin typeface="Arial" panose="020B0604020202020204" pitchFamily="34" charset="0"/>
                <a:cs typeface="Arial" panose="020B0604020202020204" pitchFamily="34" charset="0"/>
              </a:rPr>
              <a:t>Bài toán ví dụ 3 – Mở rộng tập mục, k = 2</a:t>
            </a:r>
          </a:p>
        </p:txBody>
      </p:sp>
      <p:sp>
        <p:nvSpPr>
          <p:cNvPr id="4" name="Slide Number Placeholder 3">
            <a:extLst>
              <a:ext uri="{FF2B5EF4-FFF2-40B4-BE49-F238E27FC236}">
                <a16:creationId xmlns:a16="http://schemas.microsoft.com/office/drawing/2014/main" id="{ED5470B3-A8B8-6F31-DF56-FA37E4DA5FB5}"/>
              </a:ext>
            </a:extLst>
          </p:cNvPr>
          <p:cNvSpPr>
            <a:spLocks noGrp="1"/>
          </p:cNvSpPr>
          <p:nvPr>
            <p:ph type="sldNum" sz="quarter" idx="12"/>
          </p:nvPr>
        </p:nvSpPr>
        <p:spPr/>
        <p:txBody>
          <a:bodyPr/>
          <a:lstStyle/>
          <a:p>
            <a:fld id="{83B0A39C-9AA3-4A83-82D7-24ADE085033F}" type="slidenum">
              <a:rPr lang="ko-KR" altLang="en-US" smtClean="0"/>
              <a:t>65</a:t>
            </a:fld>
            <a:endParaRPr lang="ko-KR" altLang="en-US"/>
          </a:p>
        </p:txBody>
      </p:sp>
      <p:pic>
        <p:nvPicPr>
          <p:cNvPr id="5" name="Picture 4">
            <a:extLst>
              <a:ext uri="{FF2B5EF4-FFF2-40B4-BE49-F238E27FC236}">
                <a16:creationId xmlns:a16="http://schemas.microsoft.com/office/drawing/2014/main" id="{A305973D-557F-EC01-EEF2-256236D6D16C}"/>
              </a:ext>
            </a:extLst>
          </p:cNvPr>
          <p:cNvPicPr>
            <a:picLocks noChangeAspect="1"/>
          </p:cNvPicPr>
          <p:nvPr/>
        </p:nvPicPr>
        <p:blipFill>
          <a:blip r:embed="rId2"/>
          <a:stretch>
            <a:fillRect/>
          </a:stretch>
        </p:blipFill>
        <p:spPr>
          <a:xfrm>
            <a:off x="1500290" y="939548"/>
            <a:ext cx="5677192" cy="4019757"/>
          </a:xfrm>
          <a:prstGeom prst="rect">
            <a:avLst/>
          </a:prstGeom>
        </p:spPr>
      </p:pic>
    </p:spTree>
    <p:extLst>
      <p:ext uri="{BB962C8B-B14F-4D97-AF65-F5344CB8AC3E}">
        <p14:creationId xmlns:p14="http://schemas.microsoft.com/office/powerpoint/2010/main" val="2760369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54C3-696F-9B1B-F418-5032A3C553FD}"/>
              </a:ext>
            </a:extLst>
          </p:cNvPr>
          <p:cNvSpPr>
            <a:spLocks noGrp="1"/>
          </p:cNvSpPr>
          <p:nvPr>
            <p:ph type="title"/>
          </p:nvPr>
        </p:nvSpPr>
        <p:spPr>
          <a:xfrm>
            <a:off x="395536" y="137418"/>
            <a:ext cx="7886700" cy="994172"/>
          </a:xfrm>
        </p:spPr>
        <p:txBody>
          <a:bodyPr>
            <a:normAutofit fontScale="90000"/>
          </a:bodyPr>
          <a:lstStyle/>
          <a:p>
            <a:r>
              <a:rPr lang="en-US">
                <a:latin typeface="Arial" panose="020B0604020202020204" pitchFamily="34" charset="0"/>
                <a:cs typeface="Arial" panose="020B0604020202020204" pitchFamily="34" charset="0"/>
              </a:rPr>
              <a:t>Bài toán ví dụ 3 – Mở rộng tập mục, k = 3</a:t>
            </a:r>
          </a:p>
        </p:txBody>
      </p:sp>
      <p:sp>
        <p:nvSpPr>
          <p:cNvPr id="4" name="Slide Number Placeholder 3">
            <a:extLst>
              <a:ext uri="{FF2B5EF4-FFF2-40B4-BE49-F238E27FC236}">
                <a16:creationId xmlns:a16="http://schemas.microsoft.com/office/drawing/2014/main" id="{ED5470B3-A8B8-6F31-DF56-FA37E4DA5FB5}"/>
              </a:ext>
            </a:extLst>
          </p:cNvPr>
          <p:cNvSpPr>
            <a:spLocks noGrp="1"/>
          </p:cNvSpPr>
          <p:nvPr>
            <p:ph type="sldNum" sz="quarter" idx="12"/>
          </p:nvPr>
        </p:nvSpPr>
        <p:spPr/>
        <p:txBody>
          <a:bodyPr/>
          <a:lstStyle/>
          <a:p>
            <a:fld id="{83B0A39C-9AA3-4A83-82D7-24ADE085033F}" type="slidenum">
              <a:rPr lang="ko-KR" altLang="en-US" smtClean="0"/>
              <a:t>66</a:t>
            </a:fld>
            <a:endParaRPr lang="ko-KR" altLang="en-US"/>
          </a:p>
        </p:txBody>
      </p:sp>
      <p:grpSp>
        <p:nvGrpSpPr>
          <p:cNvPr id="36" name="Group 35">
            <a:extLst>
              <a:ext uri="{FF2B5EF4-FFF2-40B4-BE49-F238E27FC236}">
                <a16:creationId xmlns:a16="http://schemas.microsoft.com/office/drawing/2014/main" id="{1DE0728B-AC7D-8866-EDD1-4A021A57A53C}"/>
              </a:ext>
            </a:extLst>
          </p:cNvPr>
          <p:cNvGrpSpPr/>
          <p:nvPr/>
        </p:nvGrpSpPr>
        <p:grpSpPr>
          <a:xfrm>
            <a:off x="733527" y="2125762"/>
            <a:ext cx="7676945" cy="2349463"/>
            <a:chOff x="369364" y="2539501"/>
            <a:chExt cx="7676945" cy="2349463"/>
          </a:xfrm>
        </p:grpSpPr>
        <p:cxnSp>
          <p:nvCxnSpPr>
            <p:cNvPr id="8" name="Straight Arrow Connector 7">
              <a:extLst>
                <a:ext uri="{FF2B5EF4-FFF2-40B4-BE49-F238E27FC236}">
                  <a16:creationId xmlns:a16="http://schemas.microsoft.com/office/drawing/2014/main" id="{9C7AD0E7-BAE9-1410-CD8A-132A47C1ADBD}"/>
                </a:ext>
              </a:extLst>
            </p:cNvPr>
            <p:cNvCxnSpPr>
              <a:cxnSpLocks/>
              <a:stCxn id="20" idx="3"/>
              <a:endCxn id="13" idx="1"/>
            </p:cNvCxnSpPr>
            <p:nvPr/>
          </p:nvCxnSpPr>
          <p:spPr>
            <a:xfrm flipV="1">
              <a:off x="4932040" y="3714232"/>
              <a:ext cx="100811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8A074348-638C-E6B4-B5FF-93186375FC70}"/>
                </a:ext>
              </a:extLst>
            </p:cNvPr>
            <p:cNvPicPr>
              <a:picLocks noChangeAspect="1"/>
            </p:cNvPicPr>
            <p:nvPr/>
          </p:nvPicPr>
          <p:blipFill>
            <a:blip r:embed="rId2"/>
            <a:stretch>
              <a:fillRect/>
            </a:stretch>
          </p:blipFill>
          <p:spPr>
            <a:xfrm>
              <a:off x="5940152" y="2900045"/>
              <a:ext cx="2106157" cy="1628373"/>
            </a:xfrm>
            <a:prstGeom prst="rect">
              <a:avLst/>
            </a:prstGeom>
          </p:spPr>
        </p:pic>
        <p:pic>
          <p:nvPicPr>
            <p:cNvPr id="15" name="Picture 14">
              <a:extLst>
                <a:ext uri="{FF2B5EF4-FFF2-40B4-BE49-F238E27FC236}">
                  <a16:creationId xmlns:a16="http://schemas.microsoft.com/office/drawing/2014/main" id="{130E3B3E-45F0-8F26-9AEE-23C3F709C367}"/>
                </a:ext>
              </a:extLst>
            </p:cNvPr>
            <p:cNvPicPr>
              <a:picLocks noChangeAspect="1"/>
            </p:cNvPicPr>
            <p:nvPr/>
          </p:nvPicPr>
          <p:blipFill>
            <a:blip r:embed="rId3"/>
            <a:stretch>
              <a:fillRect/>
            </a:stretch>
          </p:blipFill>
          <p:spPr>
            <a:xfrm>
              <a:off x="369364" y="2922350"/>
              <a:ext cx="1915590" cy="1425199"/>
            </a:xfrm>
            <a:prstGeom prst="rect">
              <a:avLst/>
            </a:prstGeom>
          </p:spPr>
        </p:pic>
        <p:sp>
          <p:nvSpPr>
            <p:cNvPr id="16" name="Plus Sign 15">
              <a:extLst>
                <a:ext uri="{FF2B5EF4-FFF2-40B4-BE49-F238E27FC236}">
                  <a16:creationId xmlns:a16="http://schemas.microsoft.com/office/drawing/2014/main" id="{0C83E4F9-ECBC-9F59-88C2-B2BB621E8C55}"/>
                </a:ext>
              </a:extLst>
            </p:cNvPr>
            <p:cNvSpPr/>
            <p:nvPr/>
          </p:nvSpPr>
          <p:spPr>
            <a:xfrm>
              <a:off x="2457192" y="3317552"/>
              <a:ext cx="504056" cy="43204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59B61B-C6D9-2B6A-FE4D-D61931D3974C}"/>
                </a:ext>
              </a:extLst>
            </p:cNvPr>
            <p:cNvPicPr>
              <a:picLocks noChangeAspect="1"/>
            </p:cNvPicPr>
            <p:nvPr/>
          </p:nvPicPr>
          <p:blipFill>
            <a:blip r:embed="rId4"/>
            <a:stretch>
              <a:fillRect/>
            </a:stretch>
          </p:blipFill>
          <p:spPr>
            <a:xfrm>
              <a:off x="3133486" y="2539501"/>
              <a:ext cx="1798554" cy="2349463"/>
            </a:xfrm>
            <a:prstGeom prst="rect">
              <a:avLst/>
            </a:prstGeom>
          </p:spPr>
        </p:pic>
      </p:grpSp>
      <p:grpSp>
        <p:nvGrpSpPr>
          <p:cNvPr id="35" name="Group 34">
            <a:extLst>
              <a:ext uri="{FF2B5EF4-FFF2-40B4-BE49-F238E27FC236}">
                <a16:creationId xmlns:a16="http://schemas.microsoft.com/office/drawing/2014/main" id="{C32740CD-20A1-5554-26AC-E4C596122557}"/>
              </a:ext>
            </a:extLst>
          </p:cNvPr>
          <p:cNvGrpSpPr/>
          <p:nvPr/>
        </p:nvGrpSpPr>
        <p:grpSpPr>
          <a:xfrm>
            <a:off x="201608" y="1366923"/>
            <a:ext cx="8740783" cy="342948"/>
            <a:chOff x="151697" y="1131590"/>
            <a:chExt cx="8740783" cy="342948"/>
          </a:xfrm>
        </p:grpSpPr>
        <p:pic>
          <p:nvPicPr>
            <p:cNvPr id="6" name="Picture 5">
              <a:extLst>
                <a:ext uri="{FF2B5EF4-FFF2-40B4-BE49-F238E27FC236}">
                  <a16:creationId xmlns:a16="http://schemas.microsoft.com/office/drawing/2014/main" id="{4ED53A24-A647-265A-3D43-E531AF5B5A43}"/>
                </a:ext>
              </a:extLst>
            </p:cNvPr>
            <p:cNvPicPr>
              <a:picLocks noChangeAspect="1"/>
            </p:cNvPicPr>
            <p:nvPr/>
          </p:nvPicPr>
          <p:blipFill rotWithShape="1">
            <a:blip r:embed="rId5"/>
            <a:srcRect b="84993"/>
            <a:stretch/>
          </p:blipFill>
          <p:spPr>
            <a:xfrm>
              <a:off x="151697" y="1171860"/>
              <a:ext cx="4121447" cy="291773"/>
            </a:xfrm>
            <a:prstGeom prst="rect">
              <a:avLst/>
            </a:prstGeom>
          </p:spPr>
        </p:pic>
        <p:cxnSp>
          <p:nvCxnSpPr>
            <p:cNvPr id="24" name="Straight Arrow Connector 23">
              <a:extLst>
                <a:ext uri="{FF2B5EF4-FFF2-40B4-BE49-F238E27FC236}">
                  <a16:creationId xmlns:a16="http://schemas.microsoft.com/office/drawing/2014/main" id="{BDE94171-A3E0-1A3A-6598-BF19B39ED91A}"/>
                </a:ext>
              </a:extLst>
            </p:cNvPr>
            <p:cNvCxnSpPr>
              <a:cxnSpLocks/>
              <a:stCxn id="6" idx="3"/>
            </p:cNvCxnSpPr>
            <p:nvPr/>
          </p:nvCxnSpPr>
          <p:spPr>
            <a:xfrm flipV="1">
              <a:off x="4273144" y="1313355"/>
              <a:ext cx="802912" cy="43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DEAE4465-C96C-9ECF-22B6-46CFF36F8031}"/>
                </a:ext>
              </a:extLst>
            </p:cNvPr>
            <p:cNvPicPr>
              <a:picLocks noChangeAspect="1"/>
            </p:cNvPicPr>
            <p:nvPr/>
          </p:nvPicPr>
          <p:blipFill>
            <a:blip r:embed="rId6"/>
            <a:stretch>
              <a:fillRect/>
            </a:stretch>
          </p:blipFill>
          <p:spPr>
            <a:xfrm>
              <a:off x="5076056" y="1131590"/>
              <a:ext cx="1728192" cy="300555"/>
            </a:xfrm>
            <a:prstGeom prst="rect">
              <a:avLst/>
            </a:prstGeom>
          </p:spPr>
        </p:pic>
        <p:pic>
          <p:nvPicPr>
            <p:cNvPr id="30" name="Picture 29">
              <a:extLst>
                <a:ext uri="{FF2B5EF4-FFF2-40B4-BE49-F238E27FC236}">
                  <a16:creationId xmlns:a16="http://schemas.microsoft.com/office/drawing/2014/main" id="{F75C8BC8-D6C1-46E6-4F62-60BF22E09E24}"/>
                </a:ext>
              </a:extLst>
            </p:cNvPr>
            <p:cNvPicPr>
              <a:picLocks noChangeAspect="1"/>
            </p:cNvPicPr>
            <p:nvPr/>
          </p:nvPicPr>
          <p:blipFill>
            <a:blip r:embed="rId7"/>
            <a:stretch>
              <a:fillRect/>
            </a:stretch>
          </p:blipFill>
          <p:spPr>
            <a:xfrm>
              <a:off x="7239103" y="1163078"/>
              <a:ext cx="1653377" cy="300555"/>
            </a:xfrm>
            <a:prstGeom prst="rect">
              <a:avLst/>
            </a:prstGeom>
          </p:spPr>
        </p:pic>
        <p:sp>
          <p:nvSpPr>
            <p:cNvPr id="33" name="Plus Sign 32">
              <a:extLst>
                <a:ext uri="{FF2B5EF4-FFF2-40B4-BE49-F238E27FC236}">
                  <a16:creationId xmlns:a16="http://schemas.microsoft.com/office/drawing/2014/main" id="{6139C79A-ADAE-8859-0A1A-34D3F6F6BB02}"/>
                </a:ext>
              </a:extLst>
            </p:cNvPr>
            <p:cNvSpPr/>
            <p:nvPr/>
          </p:nvSpPr>
          <p:spPr>
            <a:xfrm>
              <a:off x="6864920" y="1183985"/>
              <a:ext cx="351656" cy="27964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lus Sign 33">
              <a:extLst>
                <a:ext uri="{FF2B5EF4-FFF2-40B4-BE49-F238E27FC236}">
                  <a16:creationId xmlns:a16="http://schemas.microsoft.com/office/drawing/2014/main" id="{BA8429BB-3AFA-D2E8-63AD-FF762BEA461C}"/>
                </a:ext>
              </a:extLst>
            </p:cNvPr>
            <p:cNvSpPr/>
            <p:nvPr/>
          </p:nvSpPr>
          <p:spPr>
            <a:xfrm>
              <a:off x="2005306" y="1171860"/>
              <a:ext cx="351656" cy="30267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5460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54C3-696F-9B1B-F418-5032A3C553FD}"/>
              </a:ext>
            </a:extLst>
          </p:cNvPr>
          <p:cNvSpPr>
            <a:spLocks noGrp="1"/>
          </p:cNvSpPr>
          <p:nvPr>
            <p:ph type="title"/>
          </p:nvPr>
        </p:nvSpPr>
        <p:spPr>
          <a:xfrm>
            <a:off x="395536" y="137418"/>
            <a:ext cx="7886700" cy="994172"/>
          </a:xfrm>
        </p:spPr>
        <p:txBody>
          <a:bodyPr>
            <a:normAutofit fontScale="90000"/>
          </a:bodyPr>
          <a:lstStyle/>
          <a:p>
            <a:r>
              <a:rPr lang="en-US">
                <a:latin typeface="Arial" panose="020B0604020202020204" pitchFamily="34" charset="0"/>
                <a:cs typeface="Arial" panose="020B0604020202020204" pitchFamily="34" charset="0"/>
              </a:rPr>
              <a:t>Bài toán ví dụ 3 – Mở rộng tập mục, k = 3</a:t>
            </a:r>
          </a:p>
        </p:txBody>
      </p:sp>
      <p:sp>
        <p:nvSpPr>
          <p:cNvPr id="4" name="Slide Number Placeholder 3">
            <a:extLst>
              <a:ext uri="{FF2B5EF4-FFF2-40B4-BE49-F238E27FC236}">
                <a16:creationId xmlns:a16="http://schemas.microsoft.com/office/drawing/2014/main" id="{ED5470B3-A8B8-6F31-DF56-FA37E4DA5FB5}"/>
              </a:ext>
            </a:extLst>
          </p:cNvPr>
          <p:cNvSpPr>
            <a:spLocks noGrp="1"/>
          </p:cNvSpPr>
          <p:nvPr>
            <p:ph type="sldNum" sz="quarter" idx="12"/>
          </p:nvPr>
        </p:nvSpPr>
        <p:spPr/>
        <p:txBody>
          <a:bodyPr/>
          <a:lstStyle/>
          <a:p>
            <a:fld id="{83B0A39C-9AA3-4A83-82D7-24ADE085033F}" type="slidenum">
              <a:rPr lang="ko-KR" altLang="en-US" smtClean="0"/>
              <a:t>67</a:t>
            </a:fld>
            <a:endParaRPr lang="ko-KR" altLang="en-US"/>
          </a:p>
        </p:txBody>
      </p:sp>
      <p:pic>
        <p:nvPicPr>
          <p:cNvPr id="5" name="Picture 4">
            <a:extLst>
              <a:ext uri="{FF2B5EF4-FFF2-40B4-BE49-F238E27FC236}">
                <a16:creationId xmlns:a16="http://schemas.microsoft.com/office/drawing/2014/main" id="{9D6846AA-3BB6-E74C-D119-1CB093511B49}"/>
              </a:ext>
            </a:extLst>
          </p:cNvPr>
          <p:cNvPicPr>
            <a:picLocks noChangeAspect="1"/>
          </p:cNvPicPr>
          <p:nvPr/>
        </p:nvPicPr>
        <p:blipFill>
          <a:blip r:embed="rId2"/>
          <a:stretch>
            <a:fillRect/>
          </a:stretch>
        </p:blipFill>
        <p:spPr>
          <a:xfrm>
            <a:off x="1331640" y="1275606"/>
            <a:ext cx="6411843" cy="3040668"/>
          </a:xfrm>
          <a:prstGeom prst="rect">
            <a:avLst/>
          </a:prstGeom>
        </p:spPr>
      </p:pic>
    </p:spTree>
    <p:extLst>
      <p:ext uri="{BB962C8B-B14F-4D97-AF65-F5344CB8AC3E}">
        <p14:creationId xmlns:p14="http://schemas.microsoft.com/office/powerpoint/2010/main" val="11438164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54C3-696F-9B1B-F418-5032A3C553FD}"/>
              </a:ext>
            </a:extLst>
          </p:cNvPr>
          <p:cNvSpPr>
            <a:spLocks noGrp="1"/>
          </p:cNvSpPr>
          <p:nvPr>
            <p:ph type="title"/>
          </p:nvPr>
        </p:nvSpPr>
        <p:spPr>
          <a:xfrm>
            <a:off x="395536" y="137418"/>
            <a:ext cx="7886700" cy="994172"/>
          </a:xfrm>
        </p:spPr>
        <p:txBody>
          <a:bodyPr>
            <a:normAutofit fontScale="90000"/>
          </a:bodyPr>
          <a:lstStyle/>
          <a:p>
            <a:r>
              <a:rPr lang="en-US">
                <a:latin typeface="Arial" panose="020B0604020202020204" pitchFamily="34" charset="0"/>
                <a:cs typeface="Arial" panose="020B0604020202020204" pitchFamily="34" charset="0"/>
              </a:rPr>
              <a:t>Bài toán ví dụ 3 – Mở rộng tập mục, k = 3</a:t>
            </a:r>
          </a:p>
        </p:txBody>
      </p:sp>
      <p:sp>
        <p:nvSpPr>
          <p:cNvPr id="4" name="Slide Number Placeholder 3">
            <a:extLst>
              <a:ext uri="{FF2B5EF4-FFF2-40B4-BE49-F238E27FC236}">
                <a16:creationId xmlns:a16="http://schemas.microsoft.com/office/drawing/2014/main" id="{ED5470B3-A8B8-6F31-DF56-FA37E4DA5FB5}"/>
              </a:ext>
            </a:extLst>
          </p:cNvPr>
          <p:cNvSpPr>
            <a:spLocks noGrp="1"/>
          </p:cNvSpPr>
          <p:nvPr>
            <p:ph type="sldNum" sz="quarter" idx="12"/>
          </p:nvPr>
        </p:nvSpPr>
        <p:spPr/>
        <p:txBody>
          <a:bodyPr/>
          <a:lstStyle/>
          <a:p>
            <a:fld id="{83B0A39C-9AA3-4A83-82D7-24ADE085033F}" type="slidenum">
              <a:rPr lang="ko-KR" altLang="en-US" smtClean="0"/>
              <a:t>68</a:t>
            </a:fld>
            <a:endParaRPr lang="ko-KR" altLang="en-US"/>
          </a:p>
        </p:txBody>
      </p:sp>
      <p:pic>
        <p:nvPicPr>
          <p:cNvPr id="6" name="Picture 5">
            <a:extLst>
              <a:ext uri="{FF2B5EF4-FFF2-40B4-BE49-F238E27FC236}">
                <a16:creationId xmlns:a16="http://schemas.microsoft.com/office/drawing/2014/main" id="{0784D059-08B9-71BF-5B1D-D1267FC120E6}"/>
              </a:ext>
            </a:extLst>
          </p:cNvPr>
          <p:cNvPicPr>
            <a:picLocks noChangeAspect="1"/>
          </p:cNvPicPr>
          <p:nvPr/>
        </p:nvPicPr>
        <p:blipFill>
          <a:blip r:embed="rId2"/>
          <a:stretch>
            <a:fillRect/>
          </a:stretch>
        </p:blipFill>
        <p:spPr>
          <a:xfrm>
            <a:off x="1403649" y="915566"/>
            <a:ext cx="6048671" cy="4027204"/>
          </a:xfrm>
          <a:prstGeom prst="rect">
            <a:avLst/>
          </a:prstGeom>
        </p:spPr>
      </p:pic>
    </p:spTree>
    <p:extLst>
      <p:ext uri="{BB962C8B-B14F-4D97-AF65-F5344CB8AC3E}">
        <p14:creationId xmlns:p14="http://schemas.microsoft.com/office/powerpoint/2010/main" val="20431780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54C3-696F-9B1B-F418-5032A3C553FD}"/>
              </a:ext>
            </a:extLst>
          </p:cNvPr>
          <p:cNvSpPr>
            <a:spLocks noGrp="1"/>
          </p:cNvSpPr>
          <p:nvPr>
            <p:ph type="title"/>
          </p:nvPr>
        </p:nvSpPr>
        <p:spPr>
          <a:xfrm>
            <a:off x="395536" y="137418"/>
            <a:ext cx="8352928" cy="994172"/>
          </a:xfrm>
        </p:spPr>
        <p:txBody>
          <a:bodyPr>
            <a:normAutofit fontScale="90000"/>
          </a:bodyPr>
          <a:lstStyle/>
          <a:p>
            <a:r>
              <a:rPr lang="en-US">
                <a:latin typeface="Arial" panose="020B0604020202020204" pitchFamily="34" charset="0"/>
                <a:cs typeface="Arial" panose="020B0604020202020204" pitchFamily="34" charset="0"/>
              </a:rPr>
              <a:t>Bài toán ví dụ 3 – Mở rộng tập mục, k = 4, 5, 6</a:t>
            </a:r>
          </a:p>
        </p:txBody>
      </p:sp>
      <p:sp>
        <p:nvSpPr>
          <p:cNvPr id="4" name="Slide Number Placeholder 3">
            <a:extLst>
              <a:ext uri="{FF2B5EF4-FFF2-40B4-BE49-F238E27FC236}">
                <a16:creationId xmlns:a16="http://schemas.microsoft.com/office/drawing/2014/main" id="{ED5470B3-A8B8-6F31-DF56-FA37E4DA5FB5}"/>
              </a:ext>
            </a:extLst>
          </p:cNvPr>
          <p:cNvSpPr>
            <a:spLocks noGrp="1"/>
          </p:cNvSpPr>
          <p:nvPr>
            <p:ph type="sldNum" sz="quarter" idx="12"/>
          </p:nvPr>
        </p:nvSpPr>
        <p:spPr/>
        <p:txBody>
          <a:bodyPr/>
          <a:lstStyle/>
          <a:p>
            <a:fld id="{83B0A39C-9AA3-4A83-82D7-24ADE085033F}" type="slidenum">
              <a:rPr lang="ko-KR" altLang="en-US" smtClean="0"/>
              <a:t>69</a:t>
            </a:fld>
            <a:endParaRPr lang="ko-KR" altLang="en-US"/>
          </a:p>
        </p:txBody>
      </p:sp>
      <p:sp>
        <p:nvSpPr>
          <p:cNvPr id="3" name="TextBox 2">
            <a:extLst>
              <a:ext uri="{FF2B5EF4-FFF2-40B4-BE49-F238E27FC236}">
                <a16:creationId xmlns:a16="http://schemas.microsoft.com/office/drawing/2014/main" id="{91FFB398-D281-566D-546D-16012307D8EA}"/>
              </a:ext>
            </a:extLst>
          </p:cNvPr>
          <p:cNvSpPr txBox="1"/>
          <p:nvPr/>
        </p:nvSpPr>
        <p:spPr>
          <a:xfrm>
            <a:off x="467544" y="1167239"/>
            <a:ext cx="6099811" cy="296087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Ta nối lại các tập mục utility – list như nhứng bước trên</a:t>
            </a:r>
          </a:p>
          <a:p>
            <a:pPr marL="285750"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Kết quả:</a:t>
            </a:r>
          </a:p>
          <a:p>
            <a:pPr marL="742950" lvl="1" indent="-285750">
              <a:lnSpc>
                <a:spcPct val="150000"/>
              </a:lnSpc>
              <a:buFont typeface="Wingdings" panose="05000000000000000000" pitchFamily="2" charset="2"/>
              <a:buChar char="§"/>
            </a:pPr>
            <a:r>
              <a:rPr lang="en-US"/>
              <a:t>{a} = 45 (utility).</a:t>
            </a:r>
          </a:p>
          <a:p>
            <a:pPr marL="742950" lvl="1" indent="-285750">
              <a:lnSpc>
                <a:spcPct val="150000"/>
              </a:lnSpc>
              <a:buFont typeface="Wingdings" panose="05000000000000000000" pitchFamily="2" charset="2"/>
              <a:buChar char="§"/>
            </a:pPr>
            <a:r>
              <a:rPr lang="en-US"/>
              <a:t>{a, c} = 59 (utility).</a:t>
            </a:r>
          </a:p>
          <a:p>
            <a:pPr marL="742950" lvl="1" indent="-285750">
              <a:lnSpc>
                <a:spcPct val="150000"/>
              </a:lnSpc>
              <a:buFont typeface="Wingdings" panose="05000000000000000000" pitchFamily="2" charset="2"/>
              <a:buChar char="§"/>
            </a:pPr>
            <a:r>
              <a:rPr lang="en-US"/>
              <a:t>{a, d} = 54 (utility).</a:t>
            </a:r>
          </a:p>
          <a:p>
            <a:pPr marL="742950" lvl="1" indent="-285750">
              <a:lnSpc>
                <a:spcPct val="150000"/>
              </a:lnSpc>
              <a:buFont typeface="Wingdings" panose="05000000000000000000" pitchFamily="2" charset="2"/>
              <a:buChar char="§"/>
            </a:pPr>
            <a:r>
              <a:rPr lang="en-US"/>
              <a:t>{a, c, d} = 60 (utility). </a:t>
            </a:r>
          </a:p>
          <a:p>
            <a:pPr marL="742950" lvl="1" indent="-285750">
              <a:lnSpc>
                <a:spcPct val="150000"/>
              </a:lnSpc>
              <a:buFont typeface="Wingdings" panose="05000000000000000000" pitchFamily="2" charset="2"/>
              <a:buChar char="§"/>
            </a:pPr>
            <a:r>
              <a:rPr lang="en-US"/>
              <a:t>{a, c, e} = 41 (utility).</a:t>
            </a:r>
          </a:p>
        </p:txBody>
      </p:sp>
      <p:sp>
        <p:nvSpPr>
          <p:cNvPr id="7" name="TextBox 6">
            <a:extLst>
              <a:ext uri="{FF2B5EF4-FFF2-40B4-BE49-F238E27FC236}">
                <a16:creationId xmlns:a16="http://schemas.microsoft.com/office/drawing/2014/main" id="{2ACCCEC8-B50A-B65F-3969-5423A4BA2859}"/>
              </a:ext>
            </a:extLst>
          </p:cNvPr>
          <p:cNvSpPr txBox="1"/>
          <p:nvPr/>
        </p:nvSpPr>
        <p:spPr>
          <a:xfrm>
            <a:off x="3946839" y="2000737"/>
            <a:ext cx="4572000" cy="2127377"/>
          </a:xfrm>
          <a:prstGeom prst="rect">
            <a:avLst/>
          </a:prstGeom>
          <a:noFill/>
        </p:spPr>
        <p:txBody>
          <a:bodyPr wrap="square">
            <a:spAutoFit/>
          </a:bodyPr>
          <a:lstStyle/>
          <a:p>
            <a:pPr marL="742950" lvl="1" indent="-285750">
              <a:lnSpc>
                <a:spcPct val="150000"/>
              </a:lnSpc>
              <a:buFont typeface="Wingdings" panose="05000000000000000000" pitchFamily="2" charset="2"/>
              <a:buChar char="§"/>
            </a:pPr>
            <a:r>
              <a:rPr lang="en-US"/>
              <a:t>{b, c, d} = 41 (utility).</a:t>
            </a:r>
          </a:p>
          <a:p>
            <a:pPr marL="742950" lvl="1" indent="-285750">
              <a:lnSpc>
                <a:spcPct val="150000"/>
              </a:lnSpc>
              <a:buFont typeface="Wingdings" panose="05000000000000000000" pitchFamily="2" charset="2"/>
              <a:buChar char="§"/>
            </a:pPr>
            <a:r>
              <a:rPr lang="en-US"/>
              <a:t>{b, c, e} = 40 (utility)</a:t>
            </a:r>
          </a:p>
          <a:p>
            <a:pPr marL="742950" lvl="1" indent="-285750">
              <a:lnSpc>
                <a:spcPct val="150000"/>
              </a:lnSpc>
              <a:buFont typeface="Wingdings" panose="05000000000000000000" pitchFamily="2" charset="2"/>
              <a:buChar char="§"/>
            </a:pPr>
            <a:r>
              <a:rPr lang="en-US"/>
              <a:t>{a, b, d, f} = 40 (utility).</a:t>
            </a:r>
          </a:p>
          <a:p>
            <a:pPr marL="742950" lvl="1" indent="-285750">
              <a:lnSpc>
                <a:spcPct val="150000"/>
              </a:lnSpc>
              <a:buFont typeface="Wingdings" panose="05000000000000000000" pitchFamily="2" charset="2"/>
              <a:buChar char="§"/>
            </a:pPr>
            <a:r>
              <a:rPr lang="en-US"/>
              <a:t>{b, c, d, e} = 40 (utility)</a:t>
            </a:r>
          </a:p>
          <a:p>
            <a:pPr marL="742950" lvl="1" indent="-285750">
              <a:lnSpc>
                <a:spcPct val="150000"/>
              </a:lnSpc>
              <a:buFont typeface="Wingdings" panose="05000000000000000000" pitchFamily="2" charset="2"/>
              <a:buChar char="§"/>
            </a:pPr>
            <a:r>
              <a:rPr lang="it-IT"/>
              <a:t>{a, b, c, d, e, f} = 42 (utility)</a:t>
            </a:r>
            <a:r>
              <a:rPr lang="en-US"/>
              <a:t>.</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2394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FA68F9D4-6609-79AC-184C-220DCCED21F1}"/>
              </a:ext>
            </a:extLst>
          </p:cNvPr>
          <p:cNvSpPr>
            <a:spLocks noGrp="1"/>
          </p:cNvSpPr>
          <p:nvPr>
            <p:ph type="title"/>
          </p:nvPr>
        </p:nvSpPr>
        <p:spPr>
          <a:xfrm>
            <a:off x="374602" y="158867"/>
            <a:ext cx="7886700" cy="994173"/>
          </a:xfrm>
        </p:spPr>
        <p:txBody>
          <a:bodyPr>
            <a:normAutofit/>
          </a:bodyPr>
          <a:lstStyle/>
          <a:p>
            <a:r>
              <a:rPr lang="en-US" sz="4100">
                <a:latin typeface="Arial" panose="020B0604020202020204" pitchFamily="34" charset="0"/>
                <a:cs typeface="Arial" panose="020B0604020202020204" pitchFamily="34" charset="0"/>
              </a:rPr>
              <a:t>Quá trình chọn lọc tự nhiên</a:t>
            </a:r>
          </a:p>
        </p:txBody>
      </p:sp>
      <p:sp>
        <p:nvSpPr>
          <p:cNvPr id="4" name="Slide Number Placeholder 3">
            <a:extLst>
              <a:ext uri="{FF2B5EF4-FFF2-40B4-BE49-F238E27FC236}">
                <a16:creationId xmlns:a16="http://schemas.microsoft.com/office/drawing/2014/main" id="{F8717B9E-7B54-875C-72CC-2121CFD7AE9F}"/>
              </a:ext>
            </a:extLst>
          </p:cNvPr>
          <p:cNvSpPr>
            <a:spLocks noGrp="1"/>
          </p:cNvSpPr>
          <p:nvPr>
            <p:ph type="sldNum" sz="quarter" idx="12"/>
          </p:nvPr>
        </p:nvSpPr>
        <p:spPr>
          <a:xfrm>
            <a:off x="6907088" y="4767263"/>
            <a:ext cx="2057400" cy="273844"/>
          </a:xfrm>
        </p:spPr>
        <p:txBody>
          <a:bodyPr vert="horz" lIns="91440" tIns="45720" rIns="91440" bIns="45720" rtlCol="0" anchor="ctr"/>
          <a:lstStyle/>
          <a:p>
            <a:fld id="{83B0A39C-9AA3-4A83-82D7-24ADE085033F}" type="slidenum">
              <a:rPr lang="ko-KR" altLang="en-US" smtClean="0"/>
              <a:pPr/>
              <a:t>7</a:t>
            </a:fld>
            <a:endParaRPr lang="ko-KR" altLang="en-US"/>
          </a:p>
        </p:txBody>
      </p:sp>
      <p:pic>
        <p:nvPicPr>
          <p:cNvPr id="8" name="Picture 7" descr="A group of birds and mice&#10;&#10;Description automatically generated with medium confidence">
            <a:extLst>
              <a:ext uri="{FF2B5EF4-FFF2-40B4-BE49-F238E27FC236}">
                <a16:creationId xmlns:a16="http://schemas.microsoft.com/office/drawing/2014/main" id="{095E950E-20BE-86A2-597C-8390EA7C0F10}"/>
              </a:ext>
            </a:extLst>
          </p:cNvPr>
          <p:cNvPicPr>
            <a:picLocks noChangeAspect="1"/>
          </p:cNvPicPr>
          <p:nvPr/>
        </p:nvPicPr>
        <p:blipFill rotWithShape="1">
          <a:blip r:embed="rId3">
            <a:extLst>
              <a:ext uri="{28A0092B-C50C-407E-A947-70E740481C1C}">
                <a14:useLocalDpi xmlns:a14="http://schemas.microsoft.com/office/drawing/2010/main" val="0"/>
              </a:ext>
            </a:extLst>
          </a:blip>
          <a:srcRect r="75438" b="34164"/>
          <a:stretch/>
        </p:blipFill>
        <p:spPr>
          <a:xfrm>
            <a:off x="368517" y="1245231"/>
            <a:ext cx="2016224" cy="3117429"/>
          </a:xfrm>
          <a:prstGeom prst="rect">
            <a:avLst/>
          </a:prstGeom>
        </p:spPr>
      </p:pic>
      <p:pic>
        <p:nvPicPr>
          <p:cNvPr id="10" name="Picture 9" descr="A group of birds and mice&#10;&#10;Description automatically generated with medium confidence">
            <a:extLst>
              <a:ext uri="{FF2B5EF4-FFF2-40B4-BE49-F238E27FC236}">
                <a16:creationId xmlns:a16="http://schemas.microsoft.com/office/drawing/2014/main" id="{BD644BFA-8CAB-DA6A-A1F1-54CCB40BED67}"/>
              </a:ext>
            </a:extLst>
          </p:cNvPr>
          <p:cNvPicPr>
            <a:picLocks noChangeAspect="1"/>
          </p:cNvPicPr>
          <p:nvPr/>
        </p:nvPicPr>
        <p:blipFill rotWithShape="1">
          <a:blip r:embed="rId3">
            <a:extLst>
              <a:ext uri="{28A0092B-C50C-407E-A947-70E740481C1C}">
                <a14:useLocalDpi xmlns:a14="http://schemas.microsoft.com/office/drawing/2010/main" val="0"/>
              </a:ext>
            </a:extLst>
          </a:blip>
          <a:srcRect l="37381" r="37381" b="34855"/>
          <a:stretch/>
        </p:blipFill>
        <p:spPr>
          <a:xfrm>
            <a:off x="3608877" y="1245231"/>
            <a:ext cx="2093736" cy="3117429"/>
          </a:xfrm>
          <a:prstGeom prst="rect">
            <a:avLst/>
          </a:prstGeom>
        </p:spPr>
      </p:pic>
      <p:pic>
        <p:nvPicPr>
          <p:cNvPr id="12" name="Picture 11" descr="A group of birds and mice&#10;&#10;Description automatically generated with medium confidence">
            <a:extLst>
              <a:ext uri="{FF2B5EF4-FFF2-40B4-BE49-F238E27FC236}">
                <a16:creationId xmlns:a16="http://schemas.microsoft.com/office/drawing/2014/main" id="{9F8DE27C-1984-A982-5F0F-6E7C587C196F}"/>
              </a:ext>
            </a:extLst>
          </p:cNvPr>
          <p:cNvPicPr>
            <a:picLocks noChangeAspect="1"/>
          </p:cNvPicPr>
          <p:nvPr/>
        </p:nvPicPr>
        <p:blipFill rotWithShape="1">
          <a:blip r:embed="rId3">
            <a:extLst>
              <a:ext uri="{28A0092B-C50C-407E-A947-70E740481C1C}">
                <a14:useLocalDpi xmlns:a14="http://schemas.microsoft.com/office/drawing/2010/main" val="0"/>
              </a:ext>
            </a:extLst>
          </a:blip>
          <a:srcRect l="72821" r="1465" b="34855"/>
          <a:stretch/>
        </p:blipFill>
        <p:spPr>
          <a:xfrm>
            <a:off x="6732240" y="1275606"/>
            <a:ext cx="2133221" cy="3117429"/>
          </a:xfrm>
          <a:prstGeom prst="rect">
            <a:avLst/>
          </a:prstGeom>
        </p:spPr>
      </p:pic>
      <p:cxnSp>
        <p:nvCxnSpPr>
          <p:cNvPr id="16" name="Straight Arrow Connector 15">
            <a:extLst>
              <a:ext uri="{FF2B5EF4-FFF2-40B4-BE49-F238E27FC236}">
                <a16:creationId xmlns:a16="http://schemas.microsoft.com/office/drawing/2014/main" id="{F1700D19-F607-E889-9A0F-9D2CC588D7C5}"/>
              </a:ext>
            </a:extLst>
          </p:cNvPr>
          <p:cNvCxnSpPr>
            <a:cxnSpLocks/>
          </p:cNvCxnSpPr>
          <p:nvPr/>
        </p:nvCxnSpPr>
        <p:spPr>
          <a:xfrm>
            <a:off x="2554004" y="3066516"/>
            <a:ext cx="910857" cy="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2D4ADB07-2561-65E7-857F-2A0F117ADD6C}"/>
              </a:ext>
            </a:extLst>
          </p:cNvPr>
          <p:cNvCxnSpPr>
            <a:cxnSpLocks/>
          </p:cNvCxnSpPr>
          <p:nvPr/>
        </p:nvCxnSpPr>
        <p:spPr>
          <a:xfrm>
            <a:off x="5769117" y="2994508"/>
            <a:ext cx="910857" cy="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D912ECFB-F7AD-9DDA-FEC2-DBA419BC5CCE}"/>
              </a:ext>
            </a:extLst>
          </p:cNvPr>
          <p:cNvSpPr txBox="1"/>
          <p:nvPr/>
        </p:nvSpPr>
        <p:spPr>
          <a:xfrm>
            <a:off x="2456749" y="1722171"/>
            <a:ext cx="1224136" cy="1200329"/>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Một số con chuột bị ăn bởi con chim</a:t>
            </a:r>
          </a:p>
        </p:txBody>
      </p:sp>
      <p:sp>
        <p:nvSpPr>
          <p:cNvPr id="25" name="TextBox 24">
            <a:extLst>
              <a:ext uri="{FF2B5EF4-FFF2-40B4-BE49-F238E27FC236}">
                <a16:creationId xmlns:a16="http://schemas.microsoft.com/office/drawing/2014/main" id="{A272A214-80FA-8A7D-35E7-AF060F4F19DE}"/>
              </a:ext>
            </a:extLst>
          </p:cNvPr>
          <p:cNvSpPr txBox="1"/>
          <p:nvPr/>
        </p:nvSpPr>
        <p:spPr>
          <a:xfrm>
            <a:off x="5702559" y="1477442"/>
            <a:ext cx="1224190" cy="1477328"/>
          </a:xfrm>
          <a:prstGeom prst="rect">
            <a:avLst/>
          </a:prstGeom>
          <a:noFill/>
        </p:spPr>
        <p:txBody>
          <a:bodyPr wrap="square" rtlCol="0">
            <a:spAutoFit/>
          </a:bodyPr>
          <a:lstStyle/>
          <a:p>
            <a:pPr algn="l"/>
            <a:r>
              <a:rPr lang="en-US">
                <a:solidFill>
                  <a:srgbClr val="252525"/>
                </a:solidFill>
                <a:latin typeface="Arial" panose="020B0604020202020204" pitchFamily="34" charset="0"/>
                <a:cs typeface="Arial" panose="020B0604020202020204" pitchFamily="34" charset="0"/>
              </a:rPr>
              <a:t>C</a:t>
            </a:r>
            <a:r>
              <a:rPr lang="en-US" b="0" i="0">
                <a:solidFill>
                  <a:srgbClr val="252525"/>
                </a:solidFill>
                <a:effectLst/>
                <a:latin typeface="Arial" panose="020B0604020202020204" pitchFamily="34" charset="0"/>
                <a:cs typeface="Arial" panose="020B0604020202020204" pitchFamily="34" charset="0"/>
              </a:rPr>
              <a:t>huột sinh sản cho thế hệ tiếp theo</a:t>
            </a:r>
          </a:p>
        </p:txBody>
      </p:sp>
      <p:sp>
        <p:nvSpPr>
          <p:cNvPr id="26" name="TextBox 25">
            <a:hlinkClick r:id="rId4"/>
            <a:extLst>
              <a:ext uri="{FF2B5EF4-FFF2-40B4-BE49-F238E27FC236}">
                <a16:creationId xmlns:a16="http://schemas.microsoft.com/office/drawing/2014/main" id="{2E5296BD-F964-F4F5-F07C-BC4B2B135ACF}"/>
              </a:ext>
            </a:extLst>
          </p:cNvPr>
          <p:cNvSpPr txBox="1"/>
          <p:nvPr/>
        </p:nvSpPr>
        <p:spPr>
          <a:xfrm>
            <a:off x="1063467" y="4906145"/>
            <a:ext cx="7017066" cy="185885"/>
          </a:xfrm>
          <a:prstGeom prst="rect">
            <a:avLst/>
          </a:prstGeom>
          <a:noFill/>
        </p:spPr>
        <p:txBody>
          <a:bodyPr wrap="square" rtlCol="0">
            <a:spAutoFit/>
          </a:bodyPr>
          <a:lstStyle/>
          <a:p>
            <a:pPr algn="ctr" defTabSz="694944">
              <a:spcAft>
                <a:spcPts val="600"/>
              </a:spcAft>
            </a:pPr>
            <a:r>
              <a:rPr lang="en-US" altLang="ko-KR" sz="608" kern="1200">
                <a:solidFill>
                  <a:schemeClr val="tx1">
                    <a:lumMod val="65000"/>
                    <a:lumOff val="35000"/>
                  </a:schemeClr>
                </a:solidFill>
                <a:latin typeface="Malgun Gothic (Body)"/>
                <a:ea typeface="+mn-ea"/>
                <a:cs typeface="Arial" pitchFamily="34" charset="0"/>
              </a:rPr>
              <a:t>20DH111943 – Đỗ Anh Duy</a:t>
            </a:r>
            <a:endParaRPr lang="ko-KR" altLang="en-US" sz="800">
              <a:solidFill>
                <a:schemeClr val="tx1">
                  <a:lumMod val="65000"/>
                  <a:lumOff val="35000"/>
                </a:schemeClr>
              </a:solidFill>
              <a:latin typeface="Malgun Gothic (Body)"/>
              <a:cs typeface="Arial" pitchFamily="34" charset="0"/>
            </a:endParaRPr>
          </a:p>
        </p:txBody>
      </p:sp>
      <p:sp>
        <p:nvSpPr>
          <p:cNvPr id="28" name="TextBox 27">
            <a:extLst>
              <a:ext uri="{FF2B5EF4-FFF2-40B4-BE49-F238E27FC236}">
                <a16:creationId xmlns:a16="http://schemas.microsoft.com/office/drawing/2014/main" id="{2F5524B4-CDCD-D051-5AEB-51E6E5F68CAF}"/>
              </a:ext>
            </a:extLst>
          </p:cNvPr>
          <p:cNvSpPr txBox="1"/>
          <p:nvPr/>
        </p:nvSpPr>
        <p:spPr>
          <a:xfrm>
            <a:off x="5468420" y="4520533"/>
            <a:ext cx="1191352" cy="369332"/>
          </a:xfrm>
          <a:prstGeom prst="rect">
            <a:avLst/>
          </a:prstGeom>
          <a:noFill/>
        </p:spPr>
        <p:txBody>
          <a:bodyPr wrap="none" rtlCol="0">
            <a:spAutoFit/>
          </a:bodyPr>
          <a:lstStyle/>
          <a:p>
            <a:r>
              <a:rPr lang="en-US">
                <a:solidFill>
                  <a:srgbClr val="00B050"/>
                </a:solidFill>
              </a:rPr>
              <a:t>Thích nghi</a:t>
            </a:r>
          </a:p>
        </p:txBody>
      </p:sp>
      <p:sp>
        <p:nvSpPr>
          <p:cNvPr id="29" name="TextBox 28">
            <a:extLst>
              <a:ext uri="{FF2B5EF4-FFF2-40B4-BE49-F238E27FC236}">
                <a16:creationId xmlns:a16="http://schemas.microsoft.com/office/drawing/2014/main" id="{214189C0-734E-6A8B-0029-00D9E8027A03}"/>
              </a:ext>
            </a:extLst>
          </p:cNvPr>
          <p:cNvSpPr txBox="1"/>
          <p:nvPr/>
        </p:nvSpPr>
        <p:spPr>
          <a:xfrm>
            <a:off x="6876419" y="4512571"/>
            <a:ext cx="1826141" cy="369332"/>
          </a:xfrm>
          <a:prstGeom prst="rect">
            <a:avLst/>
          </a:prstGeom>
          <a:noFill/>
        </p:spPr>
        <p:txBody>
          <a:bodyPr wrap="none" rtlCol="0">
            <a:spAutoFit/>
          </a:bodyPr>
          <a:lstStyle/>
          <a:p>
            <a:r>
              <a:rPr lang="en-US">
                <a:solidFill>
                  <a:srgbClr val="FF0000"/>
                </a:solidFill>
              </a:rPr>
              <a:t>Không thích nghi</a:t>
            </a:r>
          </a:p>
        </p:txBody>
      </p:sp>
      <p:cxnSp>
        <p:nvCxnSpPr>
          <p:cNvPr id="31" name="Straight Arrow Connector 30">
            <a:extLst>
              <a:ext uri="{FF2B5EF4-FFF2-40B4-BE49-F238E27FC236}">
                <a16:creationId xmlns:a16="http://schemas.microsoft.com/office/drawing/2014/main" id="{53DBBCA4-8D6B-D627-78F3-1B398C51FC98}"/>
              </a:ext>
            </a:extLst>
          </p:cNvPr>
          <p:cNvCxnSpPr>
            <a:cxnSpLocks/>
            <a:stCxn id="28" idx="0"/>
          </p:cNvCxnSpPr>
          <p:nvPr/>
        </p:nvCxnSpPr>
        <p:spPr>
          <a:xfrm flipV="1">
            <a:off x="6064096" y="4155926"/>
            <a:ext cx="1028184" cy="364607"/>
          </a:xfrm>
          <a:prstGeom prst="straightConnector1">
            <a:avLst/>
          </a:prstGeom>
          <a:ln>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33" name="Straight Arrow Connector 32">
            <a:extLst>
              <a:ext uri="{FF2B5EF4-FFF2-40B4-BE49-F238E27FC236}">
                <a16:creationId xmlns:a16="http://schemas.microsoft.com/office/drawing/2014/main" id="{EBE57EB1-D242-0A2A-CAA5-FC8F81D8B7DF}"/>
              </a:ext>
            </a:extLst>
          </p:cNvPr>
          <p:cNvCxnSpPr>
            <a:cxnSpLocks/>
            <a:stCxn id="29" idx="0"/>
          </p:cNvCxnSpPr>
          <p:nvPr/>
        </p:nvCxnSpPr>
        <p:spPr>
          <a:xfrm flipH="1" flipV="1">
            <a:off x="7789489" y="4011910"/>
            <a:ext cx="1" cy="500661"/>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98388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9285" cy="51435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1665" cy="51435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301752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descr="A hand drawing a diagram of costs&#10;&#10;Description automatically generated">
            <a:extLst>
              <a:ext uri="{FF2B5EF4-FFF2-40B4-BE49-F238E27FC236}">
                <a16:creationId xmlns:a16="http://schemas.microsoft.com/office/drawing/2014/main" id="{7ABC9029-A65B-5556-53E0-88D35C410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0767" y="934852"/>
            <a:ext cx="4806627" cy="3160357"/>
          </a:xfrm>
          <a:prstGeom prst="rect">
            <a:avLst/>
          </a:prstGeom>
        </p:spPr>
      </p:pic>
      <p:sp>
        <p:nvSpPr>
          <p:cNvPr id="4" name="Slide Number Placeholder 3">
            <a:extLst>
              <a:ext uri="{FF2B5EF4-FFF2-40B4-BE49-F238E27FC236}">
                <a16:creationId xmlns:a16="http://schemas.microsoft.com/office/drawing/2014/main" id="{47072A09-22B5-8E0E-4E2D-BAB7CFA40349}"/>
              </a:ext>
            </a:extLst>
          </p:cNvPr>
          <p:cNvSpPr>
            <a:spLocks noGrp="1"/>
          </p:cNvSpPr>
          <p:nvPr>
            <p:ph type="sldNum" sz="quarter" idx="12"/>
          </p:nvPr>
        </p:nvSpPr>
        <p:spPr>
          <a:xfrm>
            <a:off x="7385857" y="4767262"/>
            <a:ext cx="1129492" cy="273844"/>
          </a:xfrm>
        </p:spPr>
        <p:txBody>
          <a:bodyPr vert="horz" lIns="91440" tIns="45720" rIns="91440" bIns="45720" rtlCol="0" anchor="ctr">
            <a:normAutofit/>
          </a:bodyPr>
          <a:lstStyle/>
          <a:p>
            <a:pPr defTabSz="914400">
              <a:spcAft>
                <a:spcPts val="600"/>
              </a:spcAft>
            </a:pPr>
            <a:fld id="{83B0A39C-9AA3-4A83-82D7-24ADE085033F}" type="slidenum">
              <a:rPr lang="en-US" altLang="ko-KR">
                <a:solidFill>
                  <a:schemeClr val="tx1">
                    <a:lumMod val="50000"/>
                    <a:lumOff val="50000"/>
                  </a:schemeClr>
                </a:solidFill>
              </a:rPr>
              <a:pPr defTabSz="914400">
                <a:spcAft>
                  <a:spcPts val="600"/>
                </a:spcAft>
              </a:pPr>
              <a:t>70</a:t>
            </a:fld>
            <a:endParaRPr lang="en-US" altLang="ko-KR">
              <a:solidFill>
                <a:schemeClr val="tx1">
                  <a:lumMod val="50000"/>
                  <a:lumOff val="50000"/>
                </a:schemeClr>
              </a:solidFill>
            </a:endParaRPr>
          </a:p>
        </p:txBody>
      </p:sp>
      <p:sp>
        <p:nvSpPr>
          <p:cNvPr id="16" name="Rectangle 15">
            <a:extLst>
              <a:ext uri="{FF2B5EF4-FFF2-40B4-BE49-F238E27FC236}">
                <a16:creationId xmlns:a16="http://schemas.microsoft.com/office/drawing/2014/main" id="{399A8FE1-23E6-D829-98E5-0ADF0A490A42}"/>
              </a:ext>
            </a:extLst>
          </p:cNvPr>
          <p:cNvSpPr/>
          <p:nvPr/>
        </p:nvSpPr>
        <p:spPr>
          <a:xfrm>
            <a:off x="35496" y="1491630"/>
            <a:ext cx="3359290" cy="29523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2517BD-1E7F-0B8D-4C5F-2B450277186D}"/>
              </a:ext>
            </a:extLst>
          </p:cNvPr>
          <p:cNvSpPr>
            <a:spLocks noGrp="1"/>
          </p:cNvSpPr>
          <p:nvPr>
            <p:ph type="title"/>
          </p:nvPr>
        </p:nvSpPr>
        <p:spPr>
          <a:xfrm>
            <a:off x="463578" y="1600575"/>
            <a:ext cx="2914713" cy="2494634"/>
          </a:xfrm>
        </p:spPr>
        <p:txBody>
          <a:bodyPr vert="horz" lIns="91440" tIns="45720" rIns="91440" bIns="45720" rtlCol="0" anchor="b">
            <a:normAutofit fontScale="90000"/>
          </a:bodyPr>
          <a:lstStyle/>
          <a:p>
            <a:pPr defTabSz="914400">
              <a:lnSpc>
                <a:spcPct val="150000"/>
              </a:lnSpc>
            </a:pPr>
            <a:r>
              <a:rPr lang="en-US" sz="3600" kern="1200">
                <a:solidFill>
                  <a:schemeClr val="tx1"/>
                </a:solidFill>
                <a:latin typeface="Arial" panose="020B0604020202020204" pitchFamily="34" charset="0"/>
                <a:cs typeface="Arial" panose="020B0604020202020204" pitchFamily="34" charset="0"/>
              </a:rPr>
              <a:t>Ứng dụng GA vào khai thác tập mục hữu ích cao</a:t>
            </a:r>
          </a:p>
        </p:txBody>
      </p:sp>
    </p:spTree>
    <p:extLst>
      <p:ext uri="{BB962C8B-B14F-4D97-AF65-F5344CB8AC3E}">
        <p14:creationId xmlns:p14="http://schemas.microsoft.com/office/powerpoint/2010/main" val="10626883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72088" cy="51435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D78F70-F91C-BD77-A7A6-780511B2C058}"/>
              </a:ext>
            </a:extLst>
          </p:cNvPr>
          <p:cNvSpPr>
            <a:spLocks noGrp="1"/>
          </p:cNvSpPr>
          <p:nvPr>
            <p:ph type="title"/>
          </p:nvPr>
        </p:nvSpPr>
        <p:spPr>
          <a:xfrm>
            <a:off x="482601" y="482600"/>
            <a:ext cx="2217191" cy="3425353"/>
          </a:xfrm>
        </p:spPr>
        <p:txBody>
          <a:bodyPr vert="horz" lIns="91440" tIns="45720" rIns="91440" bIns="45720" rtlCol="0" anchor="b">
            <a:normAutofit/>
          </a:bodyPr>
          <a:lstStyle/>
          <a:p>
            <a:pPr defTabSz="914400">
              <a:lnSpc>
                <a:spcPct val="150000"/>
              </a:lnSpc>
            </a:pPr>
            <a:r>
              <a:rPr lang="en-US" kern="1200">
                <a:solidFill>
                  <a:schemeClr val="tx1"/>
                </a:solidFill>
                <a:latin typeface="Arial" panose="020B0604020202020204" pitchFamily="34" charset="0"/>
                <a:cs typeface="Arial" panose="020B0604020202020204" pitchFamily="34" charset="0"/>
              </a:rPr>
              <a:t>Mã giả  Hàm thích nghi</a:t>
            </a:r>
          </a:p>
        </p:txBody>
      </p:sp>
      <p:pic>
        <p:nvPicPr>
          <p:cNvPr id="6" name="Picture 5">
            <a:extLst>
              <a:ext uri="{FF2B5EF4-FFF2-40B4-BE49-F238E27FC236}">
                <a16:creationId xmlns:a16="http://schemas.microsoft.com/office/drawing/2014/main" id="{206C9B15-EB43-8A42-0685-BCF3DA7266C1}"/>
              </a:ext>
            </a:extLst>
          </p:cNvPr>
          <p:cNvPicPr>
            <a:picLocks noChangeAspect="1"/>
          </p:cNvPicPr>
          <p:nvPr/>
        </p:nvPicPr>
        <p:blipFill>
          <a:blip r:embed="rId2"/>
          <a:stretch>
            <a:fillRect/>
          </a:stretch>
        </p:blipFill>
        <p:spPr>
          <a:xfrm>
            <a:off x="3210710" y="319733"/>
            <a:ext cx="5025503" cy="43344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80F1B723-F18D-4E99-0809-1C9D7D59CF77}"/>
              </a:ext>
            </a:extLst>
          </p:cNvPr>
          <p:cNvSpPr>
            <a:spLocks noGrp="1"/>
          </p:cNvSpPr>
          <p:nvPr>
            <p:ph type="sldNum" sz="quarter" idx="12"/>
          </p:nvPr>
        </p:nvSpPr>
        <p:spPr>
          <a:xfrm>
            <a:off x="6457950" y="4767262"/>
            <a:ext cx="2057400" cy="273844"/>
          </a:xfrm>
        </p:spPr>
        <p:txBody>
          <a:bodyPr vert="horz" lIns="91440" tIns="45720" rIns="91440" bIns="45720" rtlCol="0" anchor="ctr">
            <a:normAutofit/>
          </a:bodyPr>
          <a:lstStyle/>
          <a:p>
            <a:pPr defTabSz="914400">
              <a:lnSpc>
                <a:spcPct val="90000"/>
              </a:lnSpc>
              <a:spcAft>
                <a:spcPts val="600"/>
              </a:spcAft>
            </a:pPr>
            <a:fld id="{83B0A39C-9AA3-4A83-82D7-24ADE085033F}" type="slidenum">
              <a:rPr lang="en-US" altLang="ko-KR" sz="1200" smtClean="0">
                <a:solidFill>
                  <a:schemeClr val="tx1">
                    <a:tint val="75000"/>
                  </a:schemeClr>
                </a:solidFill>
              </a:rPr>
              <a:pPr defTabSz="914400">
                <a:lnSpc>
                  <a:spcPct val="90000"/>
                </a:lnSpc>
                <a:spcAft>
                  <a:spcPts val="600"/>
                </a:spcAft>
              </a:pPr>
              <a:t>71</a:t>
            </a:fld>
            <a:endParaRPr lang="en-US" altLang="ko-KR" sz="1200">
              <a:solidFill>
                <a:schemeClr val="tx1">
                  <a:tint val="75000"/>
                </a:schemeClr>
              </a:solidFill>
            </a:endParaRPr>
          </a:p>
        </p:txBody>
      </p:sp>
    </p:spTree>
    <p:extLst>
      <p:ext uri="{BB962C8B-B14F-4D97-AF65-F5344CB8AC3E}">
        <p14:creationId xmlns:p14="http://schemas.microsoft.com/office/powerpoint/2010/main" val="11463882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2A0E0-8856-0F26-3A72-00826604647A}"/>
              </a:ext>
            </a:extLst>
          </p:cNvPr>
          <p:cNvSpPr>
            <a:spLocks noGrp="1"/>
          </p:cNvSpPr>
          <p:nvPr>
            <p:ph type="title"/>
          </p:nvPr>
        </p:nvSpPr>
        <p:spPr>
          <a:xfrm>
            <a:off x="385658" y="1419622"/>
            <a:ext cx="2314134" cy="1512168"/>
          </a:xfrm>
        </p:spPr>
        <p:txBody>
          <a:bodyPr>
            <a:normAutofit fontScale="90000"/>
          </a:bodyPr>
          <a:lstStyle/>
          <a:p>
            <a:pPr>
              <a:lnSpc>
                <a:spcPct val="150000"/>
              </a:lnSpc>
            </a:pPr>
            <a:r>
              <a:rPr lang="en-US" sz="3200">
                <a:latin typeface="Arial" panose="020B0604020202020204" pitchFamily="34" charset="0"/>
                <a:cs typeface="Arial" panose="020B0604020202020204" pitchFamily="34" charset="0"/>
              </a:rPr>
              <a:t>Mã giả khởi tạo quần thể</a:t>
            </a:r>
          </a:p>
        </p:txBody>
      </p:sp>
      <p:sp>
        <p:nvSpPr>
          <p:cNvPr id="4" name="Slide Number Placeholder 3">
            <a:extLst>
              <a:ext uri="{FF2B5EF4-FFF2-40B4-BE49-F238E27FC236}">
                <a16:creationId xmlns:a16="http://schemas.microsoft.com/office/drawing/2014/main" id="{BB8D3D71-708C-E384-185B-15E533CB6B0C}"/>
              </a:ext>
            </a:extLst>
          </p:cNvPr>
          <p:cNvSpPr>
            <a:spLocks noGrp="1"/>
          </p:cNvSpPr>
          <p:nvPr>
            <p:ph type="sldNum" sz="quarter" idx="12"/>
          </p:nvPr>
        </p:nvSpPr>
        <p:spPr/>
        <p:txBody>
          <a:bodyPr/>
          <a:lstStyle/>
          <a:p>
            <a:fld id="{83B0A39C-9AA3-4A83-82D7-24ADE085033F}" type="slidenum">
              <a:rPr lang="ko-KR" altLang="en-US" smtClean="0"/>
              <a:t>72</a:t>
            </a:fld>
            <a:endParaRPr lang="ko-KR" altLang="en-US"/>
          </a:p>
        </p:txBody>
      </p:sp>
      <p:grpSp>
        <p:nvGrpSpPr>
          <p:cNvPr id="9" name="Group 8">
            <a:extLst>
              <a:ext uri="{FF2B5EF4-FFF2-40B4-BE49-F238E27FC236}">
                <a16:creationId xmlns:a16="http://schemas.microsoft.com/office/drawing/2014/main" id="{A90F403C-A933-6CEB-FE2C-23ACD21E2CE7}"/>
              </a:ext>
            </a:extLst>
          </p:cNvPr>
          <p:cNvGrpSpPr/>
          <p:nvPr/>
        </p:nvGrpSpPr>
        <p:grpSpPr>
          <a:xfrm>
            <a:off x="2987824" y="584028"/>
            <a:ext cx="5856817" cy="3975443"/>
            <a:chOff x="3287183" y="612531"/>
            <a:chExt cx="5471159" cy="3562533"/>
          </a:xfrm>
        </p:grpSpPr>
        <p:pic>
          <p:nvPicPr>
            <p:cNvPr id="6" name="Picture 5">
              <a:extLst>
                <a:ext uri="{FF2B5EF4-FFF2-40B4-BE49-F238E27FC236}">
                  <a16:creationId xmlns:a16="http://schemas.microsoft.com/office/drawing/2014/main" id="{ACBE5B56-864B-C5B4-0614-963A307A30D6}"/>
                </a:ext>
              </a:extLst>
            </p:cNvPr>
            <p:cNvPicPr>
              <a:picLocks noChangeAspect="1"/>
            </p:cNvPicPr>
            <p:nvPr/>
          </p:nvPicPr>
          <p:blipFill>
            <a:blip r:embed="rId2"/>
            <a:stretch>
              <a:fillRect/>
            </a:stretch>
          </p:blipFill>
          <p:spPr>
            <a:xfrm>
              <a:off x="3347864" y="612531"/>
              <a:ext cx="5410478" cy="2724290"/>
            </a:xfrm>
            <a:prstGeom prst="rect">
              <a:avLst/>
            </a:prstGeom>
          </p:spPr>
        </p:pic>
        <p:pic>
          <p:nvPicPr>
            <p:cNvPr id="8" name="Picture 7">
              <a:extLst>
                <a:ext uri="{FF2B5EF4-FFF2-40B4-BE49-F238E27FC236}">
                  <a16:creationId xmlns:a16="http://schemas.microsoft.com/office/drawing/2014/main" id="{49809EA5-6100-ABA7-ACC6-12C0B8C5B02E}"/>
                </a:ext>
              </a:extLst>
            </p:cNvPr>
            <p:cNvPicPr>
              <a:picLocks noChangeAspect="1"/>
            </p:cNvPicPr>
            <p:nvPr/>
          </p:nvPicPr>
          <p:blipFill>
            <a:blip r:embed="rId3"/>
            <a:stretch>
              <a:fillRect/>
            </a:stretch>
          </p:blipFill>
          <p:spPr>
            <a:xfrm>
              <a:off x="3287183" y="3336821"/>
              <a:ext cx="5461281" cy="838243"/>
            </a:xfrm>
            <a:prstGeom prst="rect">
              <a:avLst/>
            </a:prstGeom>
          </p:spPr>
        </p:pic>
      </p:grpSp>
    </p:spTree>
    <p:extLst>
      <p:ext uri="{BB962C8B-B14F-4D97-AF65-F5344CB8AC3E}">
        <p14:creationId xmlns:p14="http://schemas.microsoft.com/office/powerpoint/2010/main" val="8086611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2A0E0-8856-0F26-3A72-00826604647A}"/>
              </a:ext>
            </a:extLst>
          </p:cNvPr>
          <p:cNvSpPr>
            <a:spLocks noGrp="1"/>
          </p:cNvSpPr>
          <p:nvPr>
            <p:ph type="title"/>
          </p:nvPr>
        </p:nvSpPr>
        <p:spPr>
          <a:xfrm>
            <a:off x="601682" y="1419622"/>
            <a:ext cx="2314134" cy="2376264"/>
          </a:xfrm>
        </p:spPr>
        <p:txBody>
          <a:bodyPr>
            <a:normAutofit/>
          </a:bodyPr>
          <a:lstStyle/>
          <a:p>
            <a:pPr>
              <a:lnSpc>
                <a:spcPct val="150000"/>
              </a:lnSpc>
            </a:pPr>
            <a:r>
              <a:rPr lang="en-US">
                <a:latin typeface="Arial" panose="020B0604020202020204" pitchFamily="34" charset="0"/>
                <a:cs typeface="Arial" panose="020B0604020202020204" pitchFamily="34" charset="0"/>
              </a:rPr>
              <a:t>Mã giả thuật toán chính</a:t>
            </a:r>
          </a:p>
        </p:txBody>
      </p:sp>
      <p:sp>
        <p:nvSpPr>
          <p:cNvPr id="4" name="Slide Number Placeholder 3">
            <a:extLst>
              <a:ext uri="{FF2B5EF4-FFF2-40B4-BE49-F238E27FC236}">
                <a16:creationId xmlns:a16="http://schemas.microsoft.com/office/drawing/2014/main" id="{BB8D3D71-708C-E384-185B-15E533CB6B0C}"/>
              </a:ext>
            </a:extLst>
          </p:cNvPr>
          <p:cNvSpPr>
            <a:spLocks noGrp="1"/>
          </p:cNvSpPr>
          <p:nvPr>
            <p:ph type="sldNum" sz="quarter" idx="12"/>
          </p:nvPr>
        </p:nvSpPr>
        <p:spPr/>
        <p:txBody>
          <a:bodyPr/>
          <a:lstStyle/>
          <a:p>
            <a:fld id="{83B0A39C-9AA3-4A83-82D7-24ADE085033F}" type="slidenum">
              <a:rPr lang="ko-KR" altLang="en-US" smtClean="0"/>
              <a:t>73</a:t>
            </a:fld>
            <a:endParaRPr lang="ko-KR" altLang="en-US"/>
          </a:p>
        </p:txBody>
      </p:sp>
      <p:pic>
        <p:nvPicPr>
          <p:cNvPr id="5" name="Picture 4">
            <a:extLst>
              <a:ext uri="{FF2B5EF4-FFF2-40B4-BE49-F238E27FC236}">
                <a16:creationId xmlns:a16="http://schemas.microsoft.com/office/drawing/2014/main" id="{72079C26-103F-19DB-C3A5-12E1FC21A52B}"/>
              </a:ext>
            </a:extLst>
          </p:cNvPr>
          <p:cNvPicPr>
            <a:picLocks noChangeAspect="1"/>
          </p:cNvPicPr>
          <p:nvPr/>
        </p:nvPicPr>
        <p:blipFill>
          <a:blip r:embed="rId2"/>
          <a:stretch>
            <a:fillRect/>
          </a:stretch>
        </p:blipFill>
        <p:spPr>
          <a:xfrm>
            <a:off x="3857756" y="169931"/>
            <a:ext cx="4026612" cy="4871176"/>
          </a:xfrm>
          <a:prstGeom prst="rect">
            <a:avLst/>
          </a:prstGeom>
        </p:spPr>
      </p:pic>
    </p:spTree>
    <p:extLst>
      <p:ext uri="{BB962C8B-B14F-4D97-AF65-F5344CB8AC3E}">
        <p14:creationId xmlns:p14="http://schemas.microsoft.com/office/powerpoint/2010/main" val="21780924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2A0E0-8856-0F26-3A72-00826604647A}"/>
              </a:ext>
            </a:extLst>
          </p:cNvPr>
          <p:cNvSpPr>
            <a:spLocks noGrp="1"/>
          </p:cNvSpPr>
          <p:nvPr>
            <p:ph type="title"/>
          </p:nvPr>
        </p:nvSpPr>
        <p:spPr>
          <a:xfrm>
            <a:off x="601682" y="1419622"/>
            <a:ext cx="2314134" cy="2376264"/>
          </a:xfrm>
        </p:spPr>
        <p:txBody>
          <a:bodyPr>
            <a:normAutofit/>
          </a:bodyPr>
          <a:lstStyle/>
          <a:p>
            <a:pPr>
              <a:lnSpc>
                <a:spcPct val="150000"/>
              </a:lnSpc>
            </a:pPr>
            <a:r>
              <a:rPr lang="en-US">
                <a:latin typeface="Arial" panose="020B0604020202020204" pitchFamily="34" charset="0"/>
                <a:cs typeface="Arial" panose="020B0604020202020204" pitchFamily="34" charset="0"/>
              </a:rPr>
              <a:t>Mã giả thuật toán chính</a:t>
            </a:r>
          </a:p>
        </p:txBody>
      </p:sp>
      <p:sp>
        <p:nvSpPr>
          <p:cNvPr id="4" name="Slide Number Placeholder 3">
            <a:extLst>
              <a:ext uri="{FF2B5EF4-FFF2-40B4-BE49-F238E27FC236}">
                <a16:creationId xmlns:a16="http://schemas.microsoft.com/office/drawing/2014/main" id="{BB8D3D71-708C-E384-185B-15E533CB6B0C}"/>
              </a:ext>
            </a:extLst>
          </p:cNvPr>
          <p:cNvSpPr>
            <a:spLocks noGrp="1"/>
          </p:cNvSpPr>
          <p:nvPr>
            <p:ph type="sldNum" sz="quarter" idx="12"/>
          </p:nvPr>
        </p:nvSpPr>
        <p:spPr/>
        <p:txBody>
          <a:bodyPr/>
          <a:lstStyle/>
          <a:p>
            <a:fld id="{83B0A39C-9AA3-4A83-82D7-24ADE085033F}" type="slidenum">
              <a:rPr lang="ko-KR" altLang="en-US" smtClean="0"/>
              <a:t>74</a:t>
            </a:fld>
            <a:endParaRPr lang="ko-KR" altLang="en-US"/>
          </a:p>
        </p:txBody>
      </p:sp>
      <p:pic>
        <p:nvPicPr>
          <p:cNvPr id="6" name="Picture 5">
            <a:extLst>
              <a:ext uri="{FF2B5EF4-FFF2-40B4-BE49-F238E27FC236}">
                <a16:creationId xmlns:a16="http://schemas.microsoft.com/office/drawing/2014/main" id="{643E9750-FBB8-DB5D-C6CE-070A6E33648E}"/>
              </a:ext>
            </a:extLst>
          </p:cNvPr>
          <p:cNvPicPr>
            <a:picLocks noChangeAspect="1"/>
          </p:cNvPicPr>
          <p:nvPr/>
        </p:nvPicPr>
        <p:blipFill>
          <a:blip r:embed="rId2"/>
          <a:stretch>
            <a:fillRect/>
          </a:stretch>
        </p:blipFill>
        <p:spPr>
          <a:xfrm>
            <a:off x="3635896" y="87691"/>
            <a:ext cx="4320480" cy="4896544"/>
          </a:xfrm>
          <a:prstGeom prst="rect">
            <a:avLst/>
          </a:prstGeom>
        </p:spPr>
      </p:pic>
    </p:spTree>
    <p:extLst>
      <p:ext uri="{BB962C8B-B14F-4D97-AF65-F5344CB8AC3E}">
        <p14:creationId xmlns:p14="http://schemas.microsoft.com/office/powerpoint/2010/main" val="25089026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04400-8C68-5939-75BE-B9B1899D3124}"/>
              </a:ext>
            </a:extLst>
          </p:cNvPr>
          <p:cNvSpPr>
            <a:spLocks noGrp="1"/>
          </p:cNvSpPr>
          <p:nvPr>
            <p:ph type="title"/>
          </p:nvPr>
        </p:nvSpPr>
        <p:spPr>
          <a:xfrm>
            <a:off x="395536" y="83451"/>
            <a:ext cx="7886700" cy="994172"/>
          </a:xfrm>
        </p:spPr>
        <p:txBody>
          <a:bodyPr/>
          <a:lstStyle/>
          <a:p>
            <a:r>
              <a:rPr lang="en-US"/>
              <a:t>Bài toán ví dụ 4</a:t>
            </a:r>
          </a:p>
        </p:txBody>
      </p:sp>
      <p:sp>
        <p:nvSpPr>
          <p:cNvPr id="4" name="Slide Number Placeholder 3">
            <a:extLst>
              <a:ext uri="{FF2B5EF4-FFF2-40B4-BE49-F238E27FC236}">
                <a16:creationId xmlns:a16="http://schemas.microsoft.com/office/drawing/2014/main" id="{EE050A73-EA74-B4CA-C6C7-9C370A96582B}"/>
              </a:ext>
            </a:extLst>
          </p:cNvPr>
          <p:cNvSpPr>
            <a:spLocks noGrp="1"/>
          </p:cNvSpPr>
          <p:nvPr>
            <p:ph type="sldNum" sz="quarter" idx="12"/>
          </p:nvPr>
        </p:nvSpPr>
        <p:spPr/>
        <p:txBody>
          <a:bodyPr/>
          <a:lstStyle/>
          <a:p>
            <a:fld id="{83B0A39C-9AA3-4A83-82D7-24ADE085033F}" type="slidenum">
              <a:rPr lang="ko-KR" altLang="en-US" smtClean="0"/>
              <a:t>75</a:t>
            </a:fld>
            <a:endParaRPr lang="ko-KR" altLang="en-US"/>
          </a:p>
        </p:txBody>
      </p:sp>
      <p:pic>
        <p:nvPicPr>
          <p:cNvPr id="5" name="Picture 4">
            <a:extLst>
              <a:ext uri="{FF2B5EF4-FFF2-40B4-BE49-F238E27FC236}">
                <a16:creationId xmlns:a16="http://schemas.microsoft.com/office/drawing/2014/main" id="{1C87913B-8FFE-FBBC-FDFB-7EF18648DBCD}"/>
              </a:ext>
            </a:extLst>
          </p:cNvPr>
          <p:cNvPicPr>
            <a:picLocks noChangeAspect="1"/>
          </p:cNvPicPr>
          <p:nvPr/>
        </p:nvPicPr>
        <p:blipFill rotWithShape="1">
          <a:blip r:embed="rId2"/>
          <a:srcRect b="9905"/>
          <a:stretch/>
        </p:blipFill>
        <p:spPr>
          <a:xfrm>
            <a:off x="3467163" y="1300579"/>
            <a:ext cx="5400600" cy="3419401"/>
          </a:xfrm>
          <a:prstGeom prst="rect">
            <a:avLst/>
          </a:prstGeom>
        </p:spPr>
      </p:pic>
      <p:sp>
        <p:nvSpPr>
          <p:cNvPr id="7" name="TextBox 6">
            <a:extLst>
              <a:ext uri="{FF2B5EF4-FFF2-40B4-BE49-F238E27FC236}">
                <a16:creationId xmlns:a16="http://schemas.microsoft.com/office/drawing/2014/main" id="{4CEE2B70-E54D-2347-1FE1-CFC4629E6F99}"/>
              </a:ext>
            </a:extLst>
          </p:cNvPr>
          <p:cNvSpPr txBox="1"/>
          <p:nvPr/>
        </p:nvSpPr>
        <p:spPr>
          <a:xfrm>
            <a:off x="395536" y="1779662"/>
            <a:ext cx="2952328" cy="2118529"/>
          </a:xfrm>
          <a:prstGeom prst="rect">
            <a:avLst/>
          </a:prstGeom>
          <a:noFill/>
        </p:spPr>
        <p:txBody>
          <a:bodyPr wrap="square" rtlCol="0">
            <a:spAutoFit/>
          </a:bodyPr>
          <a:lstStyle/>
          <a:p>
            <a:pPr>
              <a:lnSpc>
                <a:spcPct val="150000"/>
              </a:lnSpc>
            </a:pPr>
            <a:r>
              <a:rPr lang="en-US">
                <a:latin typeface="Arial" panose="020B0604020202020204" pitchFamily="34" charset="0"/>
                <a:cs typeface="Arial" panose="020B0604020202020204" pitchFamily="34" charset="0"/>
              </a:rPr>
              <a:t>Cho bảng dữ liệu giao tác và bảng đơn vị hữu ích sau, với minUtility = 40, generation = 2, populationSize = 7.</a:t>
            </a:r>
          </a:p>
        </p:txBody>
      </p:sp>
    </p:spTree>
    <p:extLst>
      <p:ext uri="{BB962C8B-B14F-4D97-AF65-F5344CB8AC3E}">
        <p14:creationId xmlns:p14="http://schemas.microsoft.com/office/powerpoint/2010/main" val="1940822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04400-8C68-5939-75BE-B9B1899D3124}"/>
              </a:ext>
            </a:extLst>
          </p:cNvPr>
          <p:cNvSpPr>
            <a:spLocks noGrp="1"/>
          </p:cNvSpPr>
          <p:nvPr>
            <p:ph type="title"/>
          </p:nvPr>
        </p:nvSpPr>
        <p:spPr>
          <a:xfrm>
            <a:off x="395536" y="83451"/>
            <a:ext cx="7886700" cy="994172"/>
          </a:xfrm>
        </p:spPr>
        <p:txBody>
          <a:bodyPr/>
          <a:lstStyle/>
          <a:p>
            <a:r>
              <a:rPr lang="en-US"/>
              <a:t>Bài toán ví dụ 4</a:t>
            </a:r>
          </a:p>
        </p:txBody>
      </p:sp>
      <p:sp>
        <p:nvSpPr>
          <p:cNvPr id="4" name="Slide Number Placeholder 3">
            <a:extLst>
              <a:ext uri="{FF2B5EF4-FFF2-40B4-BE49-F238E27FC236}">
                <a16:creationId xmlns:a16="http://schemas.microsoft.com/office/drawing/2014/main" id="{EE050A73-EA74-B4CA-C6C7-9C370A96582B}"/>
              </a:ext>
            </a:extLst>
          </p:cNvPr>
          <p:cNvSpPr>
            <a:spLocks noGrp="1"/>
          </p:cNvSpPr>
          <p:nvPr>
            <p:ph type="sldNum" sz="quarter" idx="12"/>
          </p:nvPr>
        </p:nvSpPr>
        <p:spPr/>
        <p:txBody>
          <a:bodyPr/>
          <a:lstStyle/>
          <a:p>
            <a:fld id="{83B0A39C-9AA3-4A83-82D7-24ADE085033F}" type="slidenum">
              <a:rPr lang="ko-KR" altLang="en-US" smtClean="0"/>
              <a:t>76</a:t>
            </a:fld>
            <a:endParaRPr lang="ko-KR" altLang="en-US"/>
          </a:p>
        </p:txBody>
      </p:sp>
      <p:pic>
        <p:nvPicPr>
          <p:cNvPr id="6" name="Picture 5">
            <a:extLst>
              <a:ext uri="{FF2B5EF4-FFF2-40B4-BE49-F238E27FC236}">
                <a16:creationId xmlns:a16="http://schemas.microsoft.com/office/drawing/2014/main" id="{C2D08148-5627-E4EC-8E7E-0ACCD8268ADB}"/>
              </a:ext>
            </a:extLst>
          </p:cNvPr>
          <p:cNvPicPr>
            <a:picLocks noChangeAspect="1"/>
          </p:cNvPicPr>
          <p:nvPr/>
        </p:nvPicPr>
        <p:blipFill>
          <a:blip r:embed="rId2"/>
          <a:stretch>
            <a:fillRect/>
          </a:stretch>
        </p:blipFill>
        <p:spPr>
          <a:xfrm>
            <a:off x="3166527" y="1025441"/>
            <a:ext cx="5581937" cy="3562533"/>
          </a:xfrm>
          <a:prstGeom prst="rect">
            <a:avLst/>
          </a:prstGeom>
        </p:spPr>
      </p:pic>
      <p:sp>
        <p:nvSpPr>
          <p:cNvPr id="8" name="TextBox 7">
            <a:extLst>
              <a:ext uri="{FF2B5EF4-FFF2-40B4-BE49-F238E27FC236}">
                <a16:creationId xmlns:a16="http://schemas.microsoft.com/office/drawing/2014/main" id="{6E52C75A-B336-1DC6-B549-D849EBB08E3E}"/>
              </a:ext>
            </a:extLst>
          </p:cNvPr>
          <p:cNvSpPr txBox="1"/>
          <p:nvPr/>
        </p:nvSpPr>
        <p:spPr>
          <a:xfrm>
            <a:off x="395536" y="1203598"/>
            <a:ext cx="2376264" cy="3376374"/>
          </a:xfrm>
          <a:prstGeom prst="rect">
            <a:avLst/>
          </a:prstGeom>
          <a:noFill/>
        </p:spPr>
        <p:txBody>
          <a:bodyPr wrap="square" rtlCol="0">
            <a:spAutoFit/>
          </a:bodyPr>
          <a:lstStyle/>
          <a:p>
            <a:pPr>
              <a:lnSpc>
                <a:spcPct val="150000"/>
              </a:lnSpc>
            </a:pPr>
            <a:r>
              <a:rPr lang="en-US">
                <a:latin typeface="Arial" panose="020B0604020202020204" pitchFamily="34" charset="0"/>
                <a:cs typeface="Arial" panose="020B0604020202020204" pitchFamily="34" charset="0"/>
              </a:rPr>
              <a:t>Chuyển đổi bảng dữ liệu hữu ích trên thành bảng sau, chỉ lưu lại giá trị của item tại giao tác đó. Nếu item đó không xuất hiện tại giao tác thì gán bằng 0</a:t>
            </a:r>
          </a:p>
        </p:txBody>
      </p:sp>
    </p:spTree>
    <p:extLst>
      <p:ext uri="{BB962C8B-B14F-4D97-AF65-F5344CB8AC3E}">
        <p14:creationId xmlns:p14="http://schemas.microsoft.com/office/powerpoint/2010/main" val="13706960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04400-8C68-5939-75BE-B9B1899D3124}"/>
              </a:ext>
            </a:extLst>
          </p:cNvPr>
          <p:cNvSpPr>
            <a:spLocks noGrp="1"/>
          </p:cNvSpPr>
          <p:nvPr>
            <p:ph type="title"/>
          </p:nvPr>
        </p:nvSpPr>
        <p:spPr>
          <a:xfrm>
            <a:off x="395536" y="83451"/>
            <a:ext cx="7886700" cy="994172"/>
          </a:xfrm>
        </p:spPr>
        <p:txBody>
          <a:bodyPr/>
          <a:lstStyle/>
          <a:p>
            <a:r>
              <a:rPr lang="en-US"/>
              <a:t>Bài toán ví dụ 4</a:t>
            </a:r>
          </a:p>
        </p:txBody>
      </p:sp>
      <p:sp>
        <p:nvSpPr>
          <p:cNvPr id="4" name="Slide Number Placeholder 3">
            <a:extLst>
              <a:ext uri="{FF2B5EF4-FFF2-40B4-BE49-F238E27FC236}">
                <a16:creationId xmlns:a16="http://schemas.microsoft.com/office/drawing/2014/main" id="{EE050A73-EA74-B4CA-C6C7-9C370A96582B}"/>
              </a:ext>
            </a:extLst>
          </p:cNvPr>
          <p:cNvSpPr>
            <a:spLocks noGrp="1"/>
          </p:cNvSpPr>
          <p:nvPr>
            <p:ph type="sldNum" sz="quarter" idx="12"/>
          </p:nvPr>
        </p:nvSpPr>
        <p:spPr/>
        <p:txBody>
          <a:bodyPr/>
          <a:lstStyle/>
          <a:p>
            <a:fld id="{83B0A39C-9AA3-4A83-82D7-24ADE085033F}" type="slidenum">
              <a:rPr lang="ko-KR" altLang="en-US" smtClean="0"/>
              <a:t>77</a:t>
            </a:fld>
            <a:endParaRPr lang="ko-KR" altLang="en-US"/>
          </a:p>
        </p:txBody>
      </p:sp>
      <p:sp>
        <p:nvSpPr>
          <p:cNvPr id="8" name="TextBox 7">
            <a:extLst>
              <a:ext uri="{FF2B5EF4-FFF2-40B4-BE49-F238E27FC236}">
                <a16:creationId xmlns:a16="http://schemas.microsoft.com/office/drawing/2014/main" id="{6E52C75A-B336-1DC6-B549-D849EBB08E3E}"/>
              </a:ext>
            </a:extLst>
          </p:cNvPr>
          <p:cNvSpPr txBox="1"/>
          <p:nvPr/>
        </p:nvSpPr>
        <p:spPr>
          <a:xfrm>
            <a:off x="395536" y="1203598"/>
            <a:ext cx="2376264" cy="2949525"/>
          </a:xfrm>
          <a:prstGeom prst="rect">
            <a:avLst/>
          </a:prstGeom>
          <a:noFill/>
        </p:spPr>
        <p:txBody>
          <a:bodyPr wrap="square" rtlCol="0">
            <a:spAutoFit/>
          </a:bodyPr>
          <a:lstStyle/>
          <a:p>
            <a:pPr>
              <a:lnSpc>
                <a:spcPct val="150000"/>
              </a:lnSpc>
            </a:pPr>
            <a:r>
              <a:rPr lang="en-US">
                <a:latin typeface="Arial" panose="020B0604020202020204" pitchFamily="34" charset="0"/>
                <a:cs typeface="Arial" panose="020B0604020202020204" pitchFamily="34" charset="0"/>
              </a:rPr>
              <a:t>Chuyển đổi bảng dữ liệu hữu ích trên thành dạng bit, nếu tồn tại item đó tại giao tác thì gán bằng 1 (tức là xuất hiện), ngược lại gán bằng 0</a:t>
            </a:r>
          </a:p>
        </p:txBody>
      </p:sp>
      <p:pic>
        <p:nvPicPr>
          <p:cNvPr id="5" name="Picture 4">
            <a:extLst>
              <a:ext uri="{FF2B5EF4-FFF2-40B4-BE49-F238E27FC236}">
                <a16:creationId xmlns:a16="http://schemas.microsoft.com/office/drawing/2014/main" id="{172BDEE9-DFE5-CCC9-9BFA-C99B405C3D62}"/>
              </a:ext>
            </a:extLst>
          </p:cNvPr>
          <p:cNvPicPr>
            <a:picLocks noChangeAspect="1"/>
          </p:cNvPicPr>
          <p:nvPr/>
        </p:nvPicPr>
        <p:blipFill>
          <a:blip r:embed="rId2"/>
          <a:stretch>
            <a:fillRect/>
          </a:stretch>
        </p:blipFill>
        <p:spPr>
          <a:xfrm>
            <a:off x="2843808" y="987574"/>
            <a:ext cx="6037678" cy="3553208"/>
          </a:xfrm>
          <a:prstGeom prst="rect">
            <a:avLst/>
          </a:prstGeom>
        </p:spPr>
      </p:pic>
    </p:spTree>
    <p:extLst>
      <p:ext uri="{BB962C8B-B14F-4D97-AF65-F5344CB8AC3E}">
        <p14:creationId xmlns:p14="http://schemas.microsoft.com/office/powerpoint/2010/main" val="42303751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04400-8C68-5939-75BE-B9B1899D3124}"/>
              </a:ext>
            </a:extLst>
          </p:cNvPr>
          <p:cNvSpPr>
            <a:spLocks noGrp="1"/>
          </p:cNvSpPr>
          <p:nvPr>
            <p:ph type="title"/>
          </p:nvPr>
        </p:nvSpPr>
        <p:spPr>
          <a:xfrm>
            <a:off x="395536" y="83451"/>
            <a:ext cx="7886700" cy="994172"/>
          </a:xfrm>
        </p:spPr>
        <p:txBody>
          <a:bodyPr/>
          <a:lstStyle/>
          <a:p>
            <a:r>
              <a:rPr lang="en-US"/>
              <a:t>Bài toán ví dụ 4 – Bước 1: Khởi tạo quần thể</a:t>
            </a:r>
          </a:p>
        </p:txBody>
      </p:sp>
      <p:sp>
        <p:nvSpPr>
          <p:cNvPr id="4" name="Slide Number Placeholder 3">
            <a:extLst>
              <a:ext uri="{FF2B5EF4-FFF2-40B4-BE49-F238E27FC236}">
                <a16:creationId xmlns:a16="http://schemas.microsoft.com/office/drawing/2014/main" id="{EE050A73-EA74-B4CA-C6C7-9C370A96582B}"/>
              </a:ext>
            </a:extLst>
          </p:cNvPr>
          <p:cNvSpPr>
            <a:spLocks noGrp="1"/>
          </p:cNvSpPr>
          <p:nvPr>
            <p:ph type="sldNum" sz="quarter" idx="12"/>
          </p:nvPr>
        </p:nvSpPr>
        <p:spPr/>
        <p:txBody>
          <a:bodyPr/>
          <a:lstStyle/>
          <a:p>
            <a:fld id="{83B0A39C-9AA3-4A83-82D7-24ADE085033F}" type="slidenum">
              <a:rPr lang="ko-KR" altLang="en-US" smtClean="0"/>
              <a:t>78</a:t>
            </a:fld>
            <a:endParaRPr lang="ko-KR" altLang="en-US"/>
          </a:p>
        </p:txBody>
      </p:sp>
      <p:sp>
        <p:nvSpPr>
          <p:cNvPr id="8" name="TextBox 7">
            <a:extLst>
              <a:ext uri="{FF2B5EF4-FFF2-40B4-BE49-F238E27FC236}">
                <a16:creationId xmlns:a16="http://schemas.microsoft.com/office/drawing/2014/main" id="{6E52C75A-B336-1DC6-B549-D849EBB08E3E}"/>
              </a:ext>
            </a:extLst>
          </p:cNvPr>
          <p:cNvSpPr txBox="1"/>
          <p:nvPr/>
        </p:nvSpPr>
        <p:spPr>
          <a:xfrm>
            <a:off x="293204" y="1635646"/>
            <a:ext cx="2376264" cy="2118529"/>
          </a:xfrm>
          <a:prstGeom prst="rect">
            <a:avLst/>
          </a:prstGeom>
          <a:noFill/>
        </p:spPr>
        <p:txBody>
          <a:bodyPr wrap="square" rtlCol="0">
            <a:spAutoFit/>
          </a:bodyPr>
          <a:lstStyle/>
          <a:p>
            <a:pPr>
              <a:lnSpc>
                <a:spcPct val="150000"/>
              </a:lnSpc>
            </a:pPr>
            <a:r>
              <a:rPr lang="en-US">
                <a:latin typeface="Arial" panose="020B0604020202020204" pitchFamily="34" charset="0"/>
                <a:cs typeface="Arial" panose="020B0604020202020204" pitchFamily="34" charset="0"/>
              </a:rPr>
              <a:t>Tạo ngẫu nhiên các ứng viên với kích thước quần thể bằng với populationSize cho trước</a:t>
            </a:r>
          </a:p>
        </p:txBody>
      </p:sp>
      <p:pic>
        <p:nvPicPr>
          <p:cNvPr id="6" name="Picture 5">
            <a:extLst>
              <a:ext uri="{FF2B5EF4-FFF2-40B4-BE49-F238E27FC236}">
                <a16:creationId xmlns:a16="http://schemas.microsoft.com/office/drawing/2014/main" id="{4BB23C6B-E0A7-CAB8-78A4-8ADB2B4DF3FA}"/>
              </a:ext>
            </a:extLst>
          </p:cNvPr>
          <p:cNvPicPr>
            <a:picLocks noChangeAspect="1"/>
          </p:cNvPicPr>
          <p:nvPr/>
        </p:nvPicPr>
        <p:blipFill>
          <a:blip r:embed="rId2"/>
          <a:stretch>
            <a:fillRect/>
          </a:stretch>
        </p:blipFill>
        <p:spPr>
          <a:xfrm>
            <a:off x="2771800" y="1196194"/>
            <a:ext cx="6097413" cy="3247763"/>
          </a:xfrm>
          <a:prstGeom prst="rect">
            <a:avLst/>
          </a:prstGeom>
        </p:spPr>
      </p:pic>
    </p:spTree>
    <p:extLst>
      <p:ext uri="{BB962C8B-B14F-4D97-AF65-F5344CB8AC3E}">
        <p14:creationId xmlns:p14="http://schemas.microsoft.com/office/powerpoint/2010/main" val="5207035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04400-8C68-5939-75BE-B9B1899D3124}"/>
              </a:ext>
            </a:extLst>
          </p:cNvPr>
          <p:cNvSpPr>
            <a:spLocks noGrp="1"/>
          </p:cNvSpPr>
          <p:nvPr>
            <p:ph type="title"/>
          </p:nvPr>
        </p:nvSpPr>
        <p:spPr>
          <a:xfrm>
            <a:off x="395536" y="83451"/>
            <a:ext cx="8280920" cy="994172"/>
          </a:xfrm>
        </p:spPr>
        <p:txBody>
          <a:bodyPr>
            <a:normAutofit/>
          </a:bodyPr>
          <a:lstStyle/>
          <a:p>
            <a:r>
              <a:rPr lang="en-US"/>
              <a:t>Bài toán ví dụ 4 – Bước 2: Đánh giá độ thích nghi</a:t>
            </a:r>
          </a:p>
        </p:txBody>
      </p:sp>
      <p:sp>
        <p:nvSpPr>
          <p:cNvPr id="4" name="Slide Number Placeholder 3">
            <a:extLst>
              <a:ext uri="{FF2B5EF4-FFF2-40B4-BE49-F238E27FC236}">
                <a16:creationId xmlns:a16="http://schemas.microsoft.com/office/drawing/2014/main" id="{EE050A73-EA74-B4CA-C6C7-9C370A96582B}"/>
              </a:ext>
            </a:extLst>
          </p:cNvPr>
          <p:cNvSpPr>
            <a:spLocks noGrp="1"/>
          </p:cNvSpPr>
          <p:nvPr>
            <p:ph type="sldNum" sz="quarter" idx="12"/>
          </p:nvPr>
        </p:nvSpPr>
        <p:spPr/>
        <p:txBody>
          <a:bodyPr/>
          <a:lstStyle/>
          <a:p>
            <a:fld id="{83B0A39C-9AA3-4A83-82D7-24ADE085033F}" type="slidenum">
              <a:rPr lang="ko-KR" altLang="en-US" smtClean="0"/>
              <a:t>79</a:t>
            </a:fld>
            <a:endParaRPr lang="ko-KR" altLang="en-US"/>
          </a:p>
        </p:txBody>
      </p:sp>
      <p:sp>
        <p:nvSpPr>
          <p:cNvPr id="8" name="TextBox 7">
            <a:extLst>
              <a:ext uri="{FF2B5EF4-FFF2-40B4-BE49-F238E27FC236}">
                <a16:creationId xmlns:a16="http://schemas.microsoft.com/office/drawing/2014/main" id="{6E52C75A-B336-1DC6-B549-D849EBB08E3E}"/>
              </a:ext>
            </a:extLst>
          </p:cNvPr>
          <p:cNvSpPr txBox="1"/>
          <p:nvPr/>
        </p:nvSpPr>
        <p:spPr>
          <a:xfrm>
            <a:off x="395536" y="1760810"/>
            <a:ext cx="2376264" cy="2118529"/>
          </a:xfrm>
          <a:prstGeom prst="rect">
            <a:avLst/>
          </a:prstGeom>
          <a:noFill/>
        </p:spPr>
        <p:txBody>
          <a:bodyPr wrap="square" rtlCol="0">
            <a:spAutoFit/>
          </a:bodyPr>
          <a:lstStyle/>
          <a:p>
            <a:pPr>
              <a:lnSpc>
                <a:spcPct val="150000"/>
              </a:lnSpc>
            </a:pPr>
            <a:r>
              <a:rPr lang="en-US">
                <a:latin typeface="Arial" panose="020B0604020202020204" pitchFamily="34" charset="0"/>
                <a:cs typeface="Arial" panose="020B0604020202020204" pitchFamily="34" charset="0"/>
              </a:rPr>
              <a:t>Đánh giá độ thích nghi của các ứng viên bằng hàm thích nghi – tính độ hữu ích.</a:t>
            </a:r>
          </a:p>
        </p:txBody>
      </p:sp>
      <p:pic>
        <p:nvPicPr>
          <p:cNvPr id="6" name="Picture 5">
            <a:extLst>
              <a:ext uri="{FF2B5EF4-FFF2-40B4-BE49-F238E27FC236}">
                <a16:creationId xmlns:a16="http://schemas.microsoft.com/office/drawing/2014/main" id="{4BB23C6B-E0A7-CAB8-78A4-8ADB2B4DF3FA}"/>
              </a:ext>
            </a:extLst>
          </p:cNvPr>
          <p:cNvPicPr>
            <a:picLocks noChangeAspect="1"/>
          </p:cNvPicPr>
          <p:nvPr/>
        </p:nvPicPr>
        <p:blipFill>
          <a:blip r:embed="rId2"/>
          <a:stretch>
            <a:fillRect/>
          </a:stretch>
        </p:blipFill>
        <p:spPr>
          <a:xfrm>
            <a:off x="2771800" y="1196192"/>
            <a:ext cx="6097413" cy="3247763"/>
          </a:xfrm>
          <a:prstGeom prst="rect">
            <a:avLst/>
          </a:prstGeom>
        </p:spPr>
      </p:pic>
    </p:spTree>
    <p:extLst>
      <p:ext uri="{BB962C8B-B14F-4D97-AF65-F5344CB8AC3E}">
        <p14:creationId xmlns:p14="http://schemas.microsoft.com/office/powerpoint/2010/main" val="2707161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4271AF0-1EE9-15E1-7701-BBAD3E56C220}"/>
              </a:ext>
            </a:extLst>
          </p:cNvPr>
          <p:cNvSpPr>
            <a:spLocks noGrp="1"/>
          </p:cNvSpPr>
          <p:nvPr>
            <p:ph type="sldNum" sz="quarter" idx="12"/>
          </p:nvPr>
        </p:nvSpPr>
        <p:spPr>
          <a:xfrm>
            <a:off x="6804248" y="4732734"/>
            <a:ext cx="2057400" cy="273844"/>
          </a:xfrm>
        </p:spPr>
        <p:txBody>
          <a:bodyPr vert="horz" lIns="91440" tIns="45720" rIns="91440" bIns="45720" rtlCol="0" anchor="ctr"/>
          <a:lstStyle/>
          <a:p>
            <a:fld id="{83B0A39C-9AA3-4A83-82D7-24ADE085033F}" type="slidenum">
              <a:rPr lang="ko-KR" altLang="en-US" smtClean="0"/>
              <a:pPr/>
              <a:t>8</a:t>
            </a:fld>
            <a:endParaRPr lang="ko-KR" altLang="en-US"/>
          </a:p>
        </p:txBody>
      </p:sp>
      <p:grpSp>
        <p:nvGrpSpPr>
          <p:cNvPr id="12" name="Group 11">
            <a:extLst>
              <a:ext uri="{FF2B5EF4-FFF2-40B4-BE49-F238E27FC236}">
                <a16:creationId xmlns:a16="http://schemas.microsoft.com/office/drawing/2014/main" id="{4BBA07A3-B957-6EFA-AB5D-D6BE405BAC9B}"/>
              </a:ext>
            </a:extLst>
          </p:cNvPr>
          <p:cNvGrpSpPr/>
          <p:nvPr/>
        </p:nvGrpSpPr>
        <p:grpSpPr>
          <a:xfrm>
            <a:off x="899592" y="267494"/>
            <a:ext cx="7371976" cy="3600400"/>
            <a:chOff x="1038435" y="870371"/>
            <a:chExt cx="7067129" cy="3271882"/>
          </a:xfrm>
        </p:grpSpPr>
        <p:pic>
          <p:nvPicPr>
            <p:cNvPr id="10" name="Picture 9" descr="A diagram of several giraffes&#10;&#10;Description automatically generated">
              <a:extLst>
                <a:ext uri="{FF2B5EF4-FFF2-40B4-BE49-F238E27FC236}">
                  <a16:creationId xmlns:a16="http://schemas.microsoft.com/office/drawing/2014/main" id="{0C9BEEC6-5C78-B228-54B6-806D7FBB58B4}"/>
                </a:ext>
              </a:extLst>
            </p:cNvPr>
            <p:cNvPicPr>
              <a:picLocks noChangeAspect="1"/>
            </p:cNvPicPr>
            <p:nvPr/>
          </p:nvPicPr>
          <p:blipFill rotWithShape="1">
            <a:blip r:embed="rId2">
              <a:extLst>
                <a:ext uri="{28A0092B-C50C-407E-A947-70E740481C1C}">
                  <a14:useLocalDpi xmlns:a14="http://schemas.microsoft.com/office/drawing/2010/main" val="0"/>
                </a:ext>
              </a:extLst>
            </a:blip>
            <a:srcRect b="25925"/>
            <a:stretch/>
          </p:blipFill>
          <p:spPr>
            <a:xfrm>
              <a:off x="1038435" y="870371"/>
              <a:ext cx="7067129" cy="3271882"/>
            </a:xfrm>
            <a:prstGeom prst="rect">
              <a:avLst/>
            </a:prstGeom>
          </p:spPr>
        </p:pic>
        <p:sp>
          <p:nvSpPr>
            <p:cNvPr id="11" name="Rectangle 10">
              <a:extLst>
                <a:ext uri="{FF2B5EF4-FFF2-40B4-BE49-F238E27FC236}">
                  <a16:creationId xmlns:a16="http://schemas.microsoft.com/office/drawing/2014/main" id="{19B8DCC5-9DF2-B67B-E8D2-753B072C439E}"/>
                </a:ext>
              </a:extLst>
            </p:cNvPr>
            <p:cNvSpPr/>
            <p:nvPr/>
          </p:nvSpPr>
          <p:spPr>
            <a:xfrm>
              <a:off x="1187624" y="1170374"/>
              <a:ext cx="4032448" cy="7533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3" name="TextBox 12">
            <a:extLst>
              <a:ext uri="{FF2B5EF4-FFF2-40B4-BE49-F238E27FC236}">
                <a16:creationId xmlns:a16="http://schemas.microsoft.com/office/drawing/2014/main" id="{7A064074-8B3C-A8DE-0330-1DA2649EE63E}"/>
              </a:ext>
            </a:extLst>
          </p:cNvPr>
          <p:cNvSpPr txBox="1"/>
          <p:nvPr/>
        </p:nvSpPr>
        <p:spPr>
          <a:xfrm>
            <a:off x="1763688" y="3858318"/>
            <a:ext cx="338554"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A</a:t>
            </a:r>
          </a:p>
        </p:txBody>
      </p:sp>
      <p:sp>
        <p:nvSpPr>
          <p:cNvPr id="14" name="TextBox 13">
            <a:extLst>
              <a:ext uri="{FF2B5EF4-FFF2-40B4-BE49-F238E27FC236}">
                <a16:creationId xmlns:a16="http://schemas.microsoft.com/office/drawing/2014/main" id="{3CCC23D4-E997-FD1F-BC01-CED61393407A}"/>
              </a:ext>
            </a:extLst>
          </p:cNvPr>
          <p:cNvSpPr txBox="1"/>
          <p:nvPr/>
        </p:nvSpPr>
        <p:spPr>
          <a:xfrm>
            <a:off x="3563888" y="3858318"/>
            <a:ext cx="338554"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B</a:t>
            </a:r>
          </a:p>
        </p:txBody>
      </p:sp>
      <p:cxnSp>
        <p:nvCxnSpPr>
          <p:cNvPr id="16" name="Straight Arrow Connector 15">
            <a:extLst>
              <a:ext uri="{FF2B5EF4-FFF2-40B4-BE49-F238E27FC236}">
                <a16:creationId xmlns:a16="http://schemas.microsoft.com/office/drawing/2014/main" id="{8313B1D9-3ED2-1252-118C-9921914ED108}"/>
              </a:ext>
            </a:extLst>
          </p:cNvPr>
          <p:cNvCxnSpPr>
            <a:stCxn id="13" idx="3"/>
            <a:endCxn id="14" idx="1"/>
          </p:cNvCxnSpPr>
          <p:nvPr/>
        </p:nvCxnSpPr>
        <p:spPr>
          <a:xfrm>
            <a:off x="2102242" y="4042984"/>
            <a:ext cx="1461646" cy="0"/>
          </a:xfrm>
          <a:prstGeom prst="straightConnector1">
            <a:avLst/>
          </a:prstGeom>
          <a:ln>
            <a:solidFill>
              <a:srgbClr val="00B050"/>
            </a:solidFill>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a:extLst>
              <a:ext uri="{FF2B5EF4-FFF2-40B4-BE49-F238E27FC236}">
                <a16:creationId xmlns:a16="http://schemas.microsoft.com/office/drawing/2014/main" id="{0B541C1A-B158-19DF-AB53-A394BD36EEC7}"/>
              </a:ext>
            </a:extLst>
          </p:cNvPr>
          <p:cNvCxnSpPr>
            <a:cxnSpLocks/>
            <a:stCxn id="14" idx="3"/>
            <a:endCxn id="19" idx="1"/>
          </p:cNvCxnSpPr>
          <p:nvPr/>
        </p:nvCxnSpPr>
        <p:spPr>
          <a:xfrm>
            <a:off x="3902442" y="4042984"/>
            <a:ext cx="1461646" cy="0"/>
          </a:xfrm>
          <a:prstGeom prst="straightConnector1">
            <a:avLst/>
          </a:prstGeom>
          <a:ln>
            <a:solidFill>
              <a:srgbClr val="00B050"/>
            </a:solidFill>
            <a:tailEnd type="triangle"/>
          </a:ln>
        </p:spPr>
        <p:style>
          <a:lnRef idx="3">
            <a:schemeClr val="accent6"/>
          </a:lnRef>
          <a:fillRef idx="0">
            <a:schemeClr val="accent6"/>
          </a:fillRef>
          <a:effectRef idx="2">
            <a:schemeClr val="accent6"/>
          </a:effectRef>
          <a:fontRef idx="minor">
            <a:schemeClr val="tx1"/>
          </a:fontRef>
        </p:style>
      </p:cxnSp>
      <p:sp>
        <p:nvSpPr>
          <p:cNvPr id="19" name="TextBox 18">
            <a:extLst>
              <a:ext uri="{FF2B5EF4-FFF2-40B4-BE49-F238E27FC236}">
                <a16:creationId xmlns:a16="http://schemas.microsoft.com/office/drawing/2014/main" id="{CE51F15B-6FC8-EC25-F091-74FE14AE3FDA}"/>
              </a:ext>
            </a:extLst>
          </p:cNvPr>
          <p:cNvSpPr txBox="1"/>
          <p:nvPr/>
        </p:nvSpPr>
        <p:spPr>
          <a:xfrm>
            <a:off x="5364088" y="3858318"/>
            <a:ext cx="351378"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C</a:t>
            </a:r>
          </a:p>
        </p:txBody>
      </p:sp>
      <p:cxnSp>
        <p:nvCxnSpPr>
          <p:cNvPr id="23" name="Straight Arrow Connector 22">
            <a:extLst>
              <a:ext uri="{FF2B5EF4-FFF2-40B4-BE49-F238E27FC236}">
                <a16:creationId xmlns:a16="http://schemas.microsoft.com/office/drawing/2014/main" id="{8A172D36-4320-752F-A9F9-CEBF534C6DB2}"/>
              </a:ext>
            </a:extLst>
          </p:cNvPr>
          <p:cNvCxnSpPr>
            <a:cxnSpLocks/>
            <a:stCxn id="19" idx="3"/>
            <a:endCxn id="24" idx="1"/>
          </p:cNvCxnSpPr>
          <p:nvPr/>
        </p:nvCxnSpPr>
        <p:spPr>
          <a:xfrm>
            <a:off x="5715466" y="4042984"/>
            <a:ext cx="1376814" cy="9576"/>
          </a:xfrm>
          <a:prstGeom prst="straightConnector1">
            <a:avLst/>
          </a:prstGeom>
          <a:ln>
            <a:solidFill>
              <a:srgbClr val="00B050"/>
            </a:solidFill>
            <a:tailEnd type="triangle"/>
          </a:ln>
        </p:spPr>
        <p:style>
          <a:lnRef idx="3">
            <a:schemeClr val="accent6"/>
          </a:lnRef>
          <a:fillRef idx="0">
            <a:schemeClr val="accent6"/>
          </a:fillRef>
          <a:effectRef idx="2">
            <a:schemeClr val="accent6"/>
          </a:effectRef>
          <a:fontRef idx="minor">
            <a:schemeClr val="tx1"/>
          </a:fontRef>
        </p:style>
      </p:cxnSp>
      <p:sp>
        <p:nvSpPr>
          <p:cNvPr id="24" name="TextBox 23">
            <a:extLst>
              <a:ext uri="{FF2B5EF4-FFF2-40B4-BE49-F238E27FC236}">
                <a16:creationId xmlns:a16="http://schemas.microsoft.com/office/drawing/2014/main" id="{E442F88F-5084-8960-A925-EA67454C5E42}"/>
              </a:ext>
            </a:extLst>
          </p:cNvPr>
          <p:cNvSpPr txBox="1"/>
          <p:nvPr/>
        </p:nvSpPr>
        <p:spPr>
          <a:xfrm>
            <a:off x="7092280" y="3867894"/>
            <a:ext cx="351378"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D</a:t>
            </a:r>
          </a:p>
        </p:txBody>
      </p:sp>
      <p:sp>
        <p:nvSpPr>
          <p:cNvPr id="26" name="TextBox 25">
            <a:extLst>
              <a:ext uri="{FF2B5EF4-FFF2-40B4-BE49-F238E27FC236}">
                <a16:creationId xmlns:a16="http://schemas.microsoft.com/office/drawing/2014/main" id="{FDC41E1F-2441-B7F8-321D-D1B1BB957278}"/>
              </a:ext>
            </a:extLst>
          </p:cNvPr>
          <p:cNvSpPr txBox="1"/>
          <p:nvPr/>
        </p:nvSpPr>
        <p:spPr>
          <a:xfrm>
            <a:off x="1763688" y="4457611"/>
            <a:ext cx="4310924"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Loài A bị tuyệt chủng khi trở thành loài B</a:t>
            </a:r>
          </a:p>
        </p:txBody>
      </p:sp>
      <p:sp>
        <p:nvSpPr>
          <p:cNvPr id="27" name="Rectangle 26">
            <a:extLst>
              <a:ext uri="{FF2B5EF4-FFF2-40B4-BE49-F238E27FC236}">
                <a16:creationId xmlns:a16="http://schemas.microsoft.com/office/drawing/2014/main" id="{6AF10769-369F-2117-7E9E-7C2319134E36}"/>
              </a:ext>
            </a:extLst>
          </p:cNvPr>
          <p:cNvSpPr/>
          <p:nvPr/>
        </p:nvSpPr>
        <p:spPr>
          <a:xfrm>
            <a:off x="1592549" y="4459805"/>
            <a:ext cx="4464496" cy="34579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Loài B bị tuyệt chủng khi trở thành loài C</a:t>
            </a:r>
          </a:p>
        </p:txBody>
      </p:sp>
      <p:sp>
        <p:nvSpPr>
          <p:cNvPr id="28" name="Rectangle 27">
            <a:extLst>
              <a:ext uri="{FF2B5EF4-FFF2-40B4-BE49-F238E27FC236}">
                <a16:creationId xmlns:a16="http://schemas.microsoft.com/office/drawing/2014/main" id="{7BB9AEA3-C8E9-1BA7-ADC1-4029470967BD}"/>
              </a:ext>
            </a:extLst>
          </p:cNvPr>
          <p:cNvSpPr/>
          <p:nvPr/>
        </p:nvSpPr>
        <p:spPr>
          <a:xfrm>
            <a:off x="1670194" y="4453078"/>
            <a:ext cx="4464496" cy="34579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Loài C bị tuyệt chủng khi trở thành loài D</a:t>
            </a:r>
          </a:p>
        </p:txBody>
      </p:sp>
      <p:sp>
        <p:nvSpPr>
          <p:cNvPr id="30" name="TextBox 29">
            <a:hlinkClick r:id="rId3"/>
            <a:extLst>
              <a:ext uri="{FF2B5EF4-FFF2-40B4-BE49-F238E27FC236}">
                <a16:creationId xmlns:a16="http://schemas.microsoft.com/office/drawing/2014/main" id="{A36B37C4-B2E9-D6AE-43C8-8C8E4CABE7E3}"/>
              </a:ext>
            </a:extLst>
          </p:cNvPr>
          <p:cNvSpPr txBox="1"/>
          <p:nvPr/>
        </p:nvSpPr>
        <p:spPr>
          <a:xfrm>
            <a:off x="1063467" y="4906145"/>
            <a:ext cx="7017066" cy="185885"/>
          </a:xfrm>
          <a:prstGeom prst="rect">
            <a:avLst/>
          </a:prstGeom>
          <a:noFill/>
        </p:spPr>
        <p:txBody>
          <a:bodyPr wrap="square" rtlCol="0">
            <a:spAutoFit/>
          </a:bodyPr>
          <a:lstStyle/>
          <a:p>
            <a:pPr algn="ctr" defTabSz="694944">
              <a:spcAft>
                <a:spcPts val="600"/>
              </a:spcAft>
            </a:pPr>
            <a:r>
              <a:rPr lang="en-US" altLang="ko-KR" sz="608" kern="1200">
                <a:solidFill>
                  <a:schemeClr val="tx1">
                    <a:lumMod val="65000"/>
                    <a:lumOff val="35000"/>
                  </a:schemeClr>
                </a:solidFill>
                <a:latin typeface="Malgun Gothic (Body)"/>
                <a:ea typeface="+mn-ea"/>
                <a:cs typeface="Arial" pitchFamily="34" charset="0"/>
              </a:rPr>
              <a:t>20DH111943 – Đỗ Anh Duy</a:t>
            </a:r>
            <a:endParaRPr lang="ko-KR" altLang="en-US" sz="800">
              <a:solidFill>
                <a:schemeClr val="tx1">
                  <a:lumMod val="65000"/>
                  <a:lumOff val="35000"/>
                </a:schemeClr>
              </a:solidFill>
              <a:latin typeface="Malgun Gothic (Body)"/>
              <a:cs typeface="Arial" pitchFamily="34" charset="0"/>
            </a:endParaRPr>
          </a:p>
        </p:txBody>
      </p:sp>
      <p:sp>
        <p:nvSpPr>
          <p:cNvPr id="2" name="Title 1">
            <a:extLst>
              <a:ext uri="{FF2B5EF4-FFF2-40B4-BE49-F238E27FC236}">
                <a16:creationId xmlns:a16="http://schemas.microsoft.com/office/drawing/2014/main" id="{9A107313-A76F-7B50-FCF9-1F0226C9D7F9}"/>
              </a:ext>
            </a:extLst>
          </p:cNvPr>
          <p:cNvSpPr>
            <a:spLocks noGrp="1"/>
          </p:cNvSpPr>
          <p:nvPr>
            <p:ph type="title"/>
          </p:nvPr>
        </p:nvSpPr>
        <p:spPr>
          <a:xfrm>
            <a:off x="600892" y="316557"/>
            <a:ext cx="7886700" cy="994172"/>
          </a:xfrm>
        </p:spPr>
        <p:txBody>
          <a:bodyPr>
            <a:normAutofit/>
          </a:bodyPr>
          <a:lstStyle/>
          <a:p>
            <a:r>
              <a:rPr lang="en-US">
                <a:latin typeface="Arial" panose="020B0604020202020204" pitchFamily="34" charset="0"/>
                <a:cs typeface="Arial" panose="020B0604020202020204" pitchFamily="34" charset="0"/>
              </a:rPr>
              <a:t>Sự tiến hóa của sinh vật</a:t>
            </a:r>
          </a:p>
        </p:txBody>
      </p:sp>
    </p:spTree>
    <p:extLst>
      <p:ext uri="{BB962C8B-B14F-4D97-AF65-F5344CB8AC3E}">
        <p14:creationId xmlns:p14="http://schemas.microsoft.com/office/powerpoint/2010/main" val="420272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9" grpId="0"/>
      <p:bldP spid="24" grpId="0"/>
      <p:bldP spid="26" grpId="0"/>
      <p:bldP spid="27" grpId="0" animBg="1"/>
      <p:bldP spid="2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7F5D5F07-E3AC-1BE5-F9B8-71D5D4BFBE98}"/>
              </a:ext>
            </a:extLst>
          </p:cNvPr>
          <p:cNvSpPr>
            <a:spLocks noGrp="1"/>
          </p:cNvSpPr>
          <p:nvPr>
            <p:ph type="sldNum" sz="quarter" idx="12"/>
          </p:nvPr>
        </p:nvSpPr>
        <p:spPr>
          <a:xfrm>
            <a:off x="6603999" y="4767262"/>
            <a:ext cx="2057400" cy="273844"/>
          </a:xfrm>
        </p:spPr>
        <p:txBody>
          <a:bodyPr vert="horz" lIns="91440" tIns="45720" rIns="91440" bIns="45720" rtlCol="0" anchor="ctr">
            <a:normAutofit/>
          </a:bodyPr>
          <a:lstStyle/>
          <a:p>
            <a:pPr defTabSz="914400">
              <a:lnSpc>
                <a:spcPct val="90000"/>
              </a:lnSpc>
              <a:spcAft>
                <a:spcPts val="600"/>
              </a:spcAft>
            </a:pPr>
            <a:fld id="{83B0A39C-9AA3-4A83-82D7-24ADE085033F}" type="slidenum">
              <a:rPr lang="en-US" altLang="ko-KR" sz="1200" smtClean="0">
                <a:solidFill>
                  <a:schemeClr val="tx1">
                    <a:tint val="75000"/>
                  </a:schemeClr>
                </a:solidFill>
              </a:rPr>
              <a:pPr defTabSz="914400">
                <a:lnSpc>
                  <a:spcPct val="90000"/>
                </a:lnSpc>
                <a:spcAft>
                  <a:spcPts val="600"/>
                </a:spcAft>
              </a:pPr>
              <a:t>80</a:t>
            </a:fld>
            <a:endParaRPr lang="en-US" altLang="ko-KR" sz="1200">
              <a:solidFill>
                <a:schemeClr val="tx1">
                  <a:tint val="75000"/>
                </a:schemeClr>
              </a:solidFill>
            </a:endParaRPr>
          </a:p>
        </p:txBody>
      </p:sp>
      <p:sp>
        <p:nvSpPr>
          <p:cNvPr id="26" name="Isosceles Triangle 2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pen writing on a piece of paper&#10;&#10;Description automatically generated">
            <a:extLst>
              <a:ext uri="{FF2B5EF4-FFF2-40B4-BE49-F238E27FC236}">
                <a16:creationId xmlns:a16="http://schemas.microsoft.com/office/drawing/2014/main" id="{987671DC-BDD5-E493-F80D-61CE2DDAE73B}"/>
              </a:ext>
            </a:extLst>
          </p:cNvPr>
          <p:cNvPicPr>
            <a:picLocks noChangeAspect="1"/>
          </p:cNvPicPr>
          <p:nvPr/>
        </p:nvPicPr>
        <p:blipFill rotWithShape="1">
          <a:blip r:embed="rId2">
            <a:extLst>
              <a:ext uri="{28A0092B-C50C-407E-A947-70E740481C1C}">
                <a14:useLocalDpi xmlns:a14="http://schemas.microsoft.com/office/drawing/2010/main" val="0"/>
              </a:ext>
            </a:extLst>
          </a:blip>
          <a:srcRect t="12929" r="-2" b="14805"/>
          <a:stretch/>
        </p:blipFill>
        <p:spPr>
          <a:xfrm>
            <a:off x="958283" y="482600"/>
            <a:ext cx="7227433" cy="4178299"/>
          </a:xfrm>
          <a:prstGeom prst="rect">
            <a:avLst/>
          </a:prstGeom>
          <a:ln>
            <a:noFill/>
          </a:ln>
        </p:spPr>
      </p:pic>
      <p:sp>
        <p:nvSpPr>
          <p:cNvPr id="28" name="Isosceles Triangle 2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5656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1678B-93AE-7F64-D251-6BF540F3271C}"/>
              </a:ext>
            </a:extLst>
          </p:cNvPr>
          <p:cNvPicPr>
            <a:picLocks noChangeAspect="1"/>
          </p:cNvPicPr>
          <p:nvPr/>
        </p:nvPicPr>
        <p:blipFill>
          <a:blip r:embed="rId2"/>
          <a:stretch>
            <a:fillRect/>
          </a:stretch>
        </p:blipFill>
        <p:spPr>
          <a:xfrm>
            <a:off x="4441869" y="515238"/>
            <a:ext cx="4152000" cy="4068959"/>
          </a:xfrm>
          <a:prstGeom prst="rect">
            <a:avLst/>
          </a:prstGeom>
        </p:spPr>
      </p:pic>
      <p:sp>
        <p:nvSpPr>
          <p:cNvPr id="2" name="Title 1">
            <a:extLst>
              <a:ext uri="{FF2B5EF4-FFF2-40B4-BE49-F238E27FC236}">
                <a16:creationId xmlns:a16="http://schemas.microsoft.com/office/drawing/2014/main" id="{A6CEA6AE-87A2-02BE-ABEA-817F02F39EE3}"/>
              </a:ext>
            </a:extLst>
          </p:cNvPr>
          <p:cNvSpPr>
            <a:spLocks noGrp="1"/>
          </p:cNvSpPr>
          <p:nvPr>
            <p:ph type="title"/>
          </p:nvPr>
        </p:nvSpPr>
        <p:spPr>
          <a:xfrm>
            <a:off x="200263" y="164666"/>
            <a:ext cx="3641642" cy="1110940"/>
          </a:xfrm>
        </p:spPr>
        <p:txBody>
          <a:bodyPr vert="horz" lIns="91440" tIns="45720" rIns="91440" bIns="45720" rtlCol="0" anchor="t">
            <a:normAutofit fontScale="90000"/>
          </a:bodyPr>
          <a:lstStyle/>
          <a:p>
            <a:pPr defTabSz="914400"/>
            <a:r>
              <a:rPr lang="en-US" sz="4100" kern="1200">
                <a:solidFill>
                  <a:schemeClr val="tx1"/>
                </a:solidFill>
                <a:latin typeface="Arial" panose="020B0604020202020204" pitchFamily="34" charset="0"/>
                <a:cs typeface="Arial" panose="020B0604020202020204" pitchFamily="34" charset="0"/>
              </a:rPr>
              <a:t>Sự tiến hóa của sinh vật</a:t>
            </a:r>
          </a:p>
        </p:txBody>
      </p:sp>
      <p:sp>
        <p:nvSpPr>
          <p:cNvPr id="4" name="Slide Number Placeholder 3">
            <a:extLst>
              <a:ext uri="{FF2B5EF4-FFF2-40B4-BE49-F238E27FC236}">
                <a16:creationId xmlns:a16="http://schemas.microsoft.com/office/drawing/2014/main" id="{B7BB7ACA-5D13-9196-8C09-2E45531E28A3}"/>
              </a:ext>
            </a:extLst>
          </p:cNvPr>
          <p:cNvSpPr>
            <a:spLocks noGrp="1"/>
          </p:cNvSpPr>
          <p:nvPr>
            <p:ph type="sldNum" sz="quarter" idx="12"/>
          </p:nvPr>
        </p:nvSpPr>
        <p:spPr>
          <a:xfrm>
            <a:off x="6457950" y="4869180"/>
            <a:ext cx="1403811" cy="273843"/>
          </a:xfrm>
        </p:spPr>
        <p:txBody>
          <a:bodyPr vert="horz" lIns="91440" tIns="45720" rIns="91440" bIns="45720" rtlCol="0" anchor="ctr"/>
          <a:lstStyle/>
          <a:p>
            <a:fld id="{83B0A39C-9AA3-4A83-82D7-24ADE085033F}" type="slidenum">
              <a:rPr lang="en-US" altLang="ko-KR"/>
              <a:pPr/>
              <a:t>9</a:t>
            </a:fld>
            <a:endParaRPr lang="en-US" altLang="ko-KR"/>
          </a:p>
        </p:txBody>
      </p:sp>
      <p:sp>
        <p:nvSpPr>
          <p:cNvPr id="7" name="TextBox 6">
            <a:extLst>
              <a:ext uri="{FF2B5EF4-FFF2-40B4-BE49-F238E27FC236}">
                <a16:creationId xmlns:a16="http://schemas.microsoft.com/office/drawing/2014/main" id="{ACFC5EDB-D22C-C5FD-B7B8-5A30BE298DB7}"/>
              </a:ext>
            </a:extLst>
          </p:cNvPr>
          <p:cNvSpPr txBox="1"/>
          <p:nvPr/>
        </p:nvSpPr>
        <p:spPr>
          <a:xfrm>
            <a:off x="200262" y="1425394"/>
            <a:ext cx="3939690" cy="337860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en-US">
                <a:latin typeface="Arial" panose="020B0604020202020204" pitchFamily="34" charset="0"/>
                <a:cs typeface="Arial" panose="020B0604020202020204" pitchFamily="34" charset="0"/>
              </a:rPr>
              <a:t>Mỗi cá thể đều có mức độ thích nghi với môi trường khác nhau</a:t>
            </a:r>
          </a:p>
          <a:p>
            <a:pPr marL="285750" indent="-285750">
              <a:lnSpc>
                <a:spcPct val="150000"/>
              </a:lnSpc>
              <a:buFont typeface="Wingdings" panose="05000000000000000000" pitchFamily="2" charset="2"/>
              <a:buChar char="Ø"/>
            </a:pPr>
            <a:r>
              <a:rPr lang="en-US">
                <a:latin typeface="Arial" panose="020B0604020202020204" pitchFamily="34" charset="0"/>
                <a:cs typeface="Arial" panose="020B0604020202020204" pitchFamily="34" charset="0"/>
              </a:rPr>
              <a:t>Cá thể có độ thích nghi cao sẽ sinh tồn.</a:t>
            </a:r>
          </a:p>
          <a:p>
            <a:pPr>
              <a:lnSpc>
                <a:spcPct val="150000"/>
              </a:lnSpc>
            </a:pPr>
            <a:r>
              <a:rPr lang="en-US">
                <a:latin typeface="Arial" panose="020B0604020202020204" pitchFamily="34" charset="0"/>
                <a:cs typeface="Arial" panose="020B0604020202020204" pitchFamily="34" charset="0"/>
              </a:rPr>
              <a:t>Mỗi cá thể đều có gen di truyền</a:t>
            </a:r>
          </a:p>
          <a:p>
            <a:pPr marL="285750" indent="-285750">
              <a:lnSpc>
                <a:spcPct val="150000"/>
              </a:lnSpc>
              <a:buFont typeface="Wingdings" panose="05000000000000000000" pitchFamily="2" charset="2"/>
              <a:buChar char="Ø"/>
            </a:pPr>
            <a:r>
              <a:rPr lang="en-US">
                <a:latin typeface="Arial" panose="020B0604020202020204" pitchFamily="34" charset="0"/>
                <a:cs typeface="Arial" panose="020B0604020202020204" pitchFamily="34" charset="0"/>
              </a:rPr>
              <a:t>Gen di truyền có độ thích nghi cao thì có thể để lại cho các thế hệ tiếp theo.</a:t>
            </a:r>
          </a:p>
        </p:txBody>
      </p:sp>
      <p:sp>
        <p:nvSpPr>
          <p:cNvPr id="9" name="TextBox 8">
            <a:hlinkClick r:id="rId3"/>
            <a:extLst>
              <a:ext uri="{FF2B5EF4-FFF2-40B4-BE49-F238E27FC236}">
                <a16:creationId xmlns:a16="http://schemas.microsoft.com/office/drawing/2014/main" id="{EBD7F9E3-27CF-4953-A306-CDBACDE4623C}"/>
              </a:ext>
            </a:extLst>
          </p:cNvPr>
          <p:cNvSpPr txBox="1"/>
          <p:nvPr/>
        </p:nvSpPr>
        <p:spPr>
          <a:xfrm>
            <a:off x="1063467" y="4953786"/>
            <a:ext cx="6244837" cy="185885"/>
          </a:xfrm>
          <a:prstGeom prst="rect">
            <a:avLst/>
          </a:prstGeom>
          <a:noFill/>
        </p:spPr>
        <p:txBody>
          <a:bodyPr wrap="square" rtlCol="0">
            <a:spAutoFit/>
          </a:bodyPr>
          <a:lstStyle/>
          <a:p>
            <a:pPr algn="ctr" defTabSz="694944">
              <a:spcAft>
                <a:spcPts val="600"/>
              </a:spcAft>
            </a:pPr>
            <a:r>
              <a:rPr lang="en-US" altLang="ko-KR" sz="608" kern="1200">
                <a:solidFill>
                  <a:schemeClr val="tx1">
                    <a:lumMod val="65000"/>
                    <a:lumOff val="35000"/>
                  </a:schemeClr>
                </a:solidFill>
                <a:latin typeface="Malgun Gothic (Body)"/>
                <a:ea typeface="+mn-ea"/>
                <a:cs typeface="Arial" pitchFamily="34" charset="0"/>
              </a:rPr>
              <a:t>20DH111943 – Đỗ Anh Duy</a:t>
            </a:r>
            <a:endParaRPr lang="ko-KR" altLang="en-US" sz="800">
              <a:solidFill>
                <a:schemeClr val="tx1">
                  <a:lumMod val="65000"/>
                  <a:lumOff val="35000"/>
                </a:schemeClr>
              </a:solidFill>
              <a:latin typeface="Malgun Gothic (Body)"/>
              <a:cs typeface="Arial" pitchFamily="34" charset="0"/>
            </a:endParaRPr>
          </a:p>
        </p:txBody>
      </p:sp>
    </p:spTree>
    <p:extLst>
      <p:ext uri="{BB962C8B-B14F-4D97-AF65-F5344CB8AC3E}">
        <p14:creationId xmlns:p14="http://schemas.microsoft.com/office/powerpoint/2010/main" val="27995539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29612</TotalTime>
  <Words>6534</Words>
  <Application>Microsoft Office PowerPoint</Application>
  <PresentationFormat>On-screen Show (16:9)</PresentationFormat>
  <Paragraphs>861</Paragraphs>
  <Slides>80</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80</vt:i4>
      </vt:variant>
    </vt:vector>
  </HeadingPairs>
  <TitlesOfParts>
    <vt:vector size="93" baseType="lpstr">
      <vt:lpstr>Aptos</vt:lpstr>
      <vt:lpstr>Aptos Display</vt:lpstr>
      <vt:lpstr>Arial</vt:lpstr>
      <vt:lpstr>Calibri</vt:lpstr>
      <vt:lpstr>Cambria Math</vt:lpstr>
      <vt:lpstr>Courier New</vt:lpstr>
      <vt:lpstr>Malgun Gothic (Body)</vt:lpstr>
      <vt:lpstr>Roboto</vt:lpstr>
      <vt:lpstr>Segoe UI Historic</vt:lpstr>
      <vt:lpstr>Söhne</vt:lpstr>
      <vt:lpstr>Times New Roman</vt:lpstr>
      <vt:lpstr>Wingdings</vt:lpstr>
      <vt:lpstr>Office Theme</vt:lpstr>
      <vt:lpstr>PowerPoint Presentation</vt:lpstr>
      <vt:lpstr>Thuật giải di truyền</vt:lpstr>
      <vt:lpstr>Thuật giải di truyền là</vt:lpstr>
      <vt:lpstr>Luật di truyền của Mendel</vt:lpstr>
      <vt:lpstr>Luật di truyền của Mendel</vt:lpstr>
      <vt:lpstr>Thuyết tiến hóa của Darwin</vt:lpstr>
      <vt:lpstr>Quá trình chọn lọc tự nhiên</vt:lpstr>
      <vt:lpstr>Sự tiến hóa của sinh vật</vt:lpstr>
      <vt:lpstr>Sự tiến hóa của sinh vật</vt:lpstr>
      <vt:lpstr>Sơ đồ của thuật giải di truyền</vt:lpstr>
      <vt:lpstr>Sơ đồ của thuật giải di truyền</vt:lpstr>
      <vt:lpstr>Khởi tạo quần thể</vt:lpstr>
      <vt:lpstr>Đánh giá</vt:lpstr>
      <vt:lpstr>Đánh giá</vt:lpstr>
      <vt:lpstr>Lựa chọn</vt:lpstr>
      <vt:lpstr>Lựa chọn</vt:lpstr>
      <vt:lpstr>Lai ghép 1 điểm</vt:lpstr>
      <vt:lpstr>Lai ghép</vt:lpstr>
      <vt:lpstr>PowerPoint Presentation</vt:lpstr>
      <vt:lpstr>Đột biến</vt:lpstr>
      <vt:lpstr>Đột biến</vt:lpstr>
      <vt:lpstr>Bài toán ví dụ 1</vt:lpstr>
      <vt:lpstr>Bài toán ví dụ 1 – bước 1</vt:lpstr>
      <vt:lpstr>Bài toán ví dụ 1 – bước 2</vt:lpstr>
      <vt:lpstr>Bài toán ví dụ 1 – bước 3</vt:lpstr>
      <vt:lpstr>Bài toán ví dụ 1 – bước 4</vt:lpstr>
      <vt:lpstr>Bài toán ví dụ 1 – bước 5</vt:lpstr>
      <vt:lpstr>Bài toán ví dụ 1 – bước 5</vt:lpstr>
      <vt:lpstr>Các bài toán ứng dụng khác</vt:lpstr>
      <vt:lpstr>Khai thác tập mục phổ biến</vt:lpstr>
      <vt:lpstr>Cở sở dữ liệu giao tác là gì?</vt:lpstr>
      <vt:lpstr>Khai thác tập mục phổ biến</vt:lpstr>
      <vt:lpstr>Những cách khai thác tập phổ biến</vt:lpstr>
      <vt:lpstr>Tính chất Apriori</vt:lpstr>
      <vt:lpstr>Hạn chế của việc khai thác tập mục phổ biến</vt:lpstr>
      <vt:lpstr>PowerPoint Presentation</vt:lpstr>
      <vt:lpstr>Khai thác tập mục hữu ích cao</vt:lpstr>
      <vt:lpstr>Khai thác tập mục hữu ích cao</vt:lpstr>
      <vt:lpstr>Các định nghĩa</vt:lpstr>
      <vt:lpstr>Cách tính giá trị hữu ích của item</vt:lpstr>
      <vt:lpstr>Định nghĩa 4: Tiện ích của một itemset trong một giao tác</vt:lpstr>
      <vt:lpstr>Định nghĩa 5: Tiện ích của một tập mục</vt:lpstr>
      <vt:lpstr>Ví dụ 2: Cách tính tiện ích</vt:lpstr>
      <vt:lpstr>Toàn bộ ví dụ</vt:lpstr>
      <vt:lpstr>Định nghĩa 6: Tiện ích của giao tác</vt:lpstr>
      <vt:lpstr>Tiện ích của một giao tác (TU)</vt:lpstr>
      <vt:lpstr>Khó khăn khi khai thác tập mục hữu ích cao</vt:lpstr>
      <vt:lpstr>Cách khắc phục</vt:lpstr>
      <vt:lpstr>Định nghĩa 7: TWU</vt:lpstr>
      <vt:lpstr>Giới hạn trên của TWU</vt:lpstr>
      <vt:lpstr>Các thuật toán dựa vào giới hạn trên của TWU</vt:lpstr>
      <vt:lpstr>Nhưng có một số vấn đề</vt:lpstr>
      <vt:lpstr>HUI – Miner (CIKM 2012)</vt:lpstr>
      <vt:lpstr>HUI – Miner (CIKM 2012)</vt:lpstr>
      <vt:lpstr>HUI – Miner (2012)</vt:lpstr>
      <vt:lpstr>HUI – Miner (2012)</vt:lpstr>
      <vt:lpstr>Bài toán ví dụ 3</vt:lpstr>
      <vt:lpstr>Bài toán ví dụ 3 – Tính TWU</vt:lpstr>
      <vt:lpstr>Bài toán ví dụ 3 – Sắp xếp theo TWU</vt:lpstr>
      <vt:lpstr>Bài toán ví dụ 3 – Khởi tạo utility – list, k =1 </vt:lpstr>
      <vt:lpstr>Bài toán ví dụ 3 – Khởi tạo utility – list, k =1 </vt:lpstr>
      <vt:lpstr>Bài toán ví dụ 3 – Mở rộng tập mục</vt:lpstr>
      <vt:lpstr>Bài toán ví dụ 3 – Mở rộng tập mục, k = 2</vt:lpstr>
      <vt:lpstr>Bài toán ví dụ 3 – Mở rộng tập mục, k = 2</vt:lpstr>
      <vt:lpstr>Bài toán ví dụ 3 – Mở rộng tập mục, k = 2</vt:lpstr>
      <vt:lpstr>Bài toán ví dụ 3 – Mở rộng tập mục, k = 3</vt:lpstr>
      <vt:lpstr>Bài toán ví dụ 3 – Mở rộng tập mục, k = 3</vt:lpstr>
      <vt:lpstr>Bài toán ví dụ 3 – Mở rộng tập mục, k = 3</vt:lpstr>
      <vt:lpstr>Bài toán ví dụ 3 – Mở rộng tập mục, k = 4, 5, 6</vt:lpstr>
      <vt:lpstr>Ứng dụng GA vào khai thác tập mục hữu ích cao</vt:lpstr>
      <vt:lpstr>Mã giả  Hàm thích nghi</vt:lpstr>
      <vt:lpstr>Mã giả khởi tạo quần thể</vt:lpstr>
      <vt:lpstr>Mã giả thuật toán chính</vt:lpstr>
      <vt:lpstr>Mã giả thuật toán chính</vt:lpstr>
      <vt:lpstr>Bài toán ví dụ 4</vt:lpstr>
      <vt:lpstr>Bài toán ví dụ 4</vt:lpstr>
      <vt:lpstr>Bài toán ví dụ 4</vt:lpstr>
      <vt:lpstr>Bài toán ví dụ 4 – Bước 1: Khởi tạo quần thể</vt:lpstr>
      <vt:lpstr>Bài toán ví dụ 4 – Bước 2: Đánh giá độ thích nghi</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Do Anh  Duy</cp:lastModifiedBy>
  <cp:revision>52</cp:revision>
  <dcterms:created xsi:type="dcterms:W3CDTF">2014-04-01T16:27:38Z</dcterms:created>
  <dcterms:modified xsi:type="dcterms:W3CDTF">2024-06-07T00:18:28Z</dcterms:modified>
</cp:coreProperties>
</file>